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0079990" cy="31679515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1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60000" y="5184669"/>
            <a:ext cx="7560000" cy="11029334"/>
          </a:xfrm>
        </p:spPr>
        <p:txBody>
          <a:bodyPr anchor="b"/>
          <a:lstStyle>
            <a:lvl1pPr algn="ctr">
              <a:defRPr sz="661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60000" y="16639336"/>
            <a:ext cx="7560000" cy="7648665"/>
          </a:xfrm>
        </p:spPr>
        <p:txBody>
          <a:bodyPr/>
          <a:lstStyle>
            <a:lvl1pPr marL="0" indent="0" algn="ctr">
              <a:buNone/>
              <a:defRPr sz="2645"/>
            </a:lvl1pPr>
            <a:lvl2pPr marL="504190" indent="0" algn="ctr">
              <a:buNone/>
              <a:defRPr sz="2205"/>
            </a:lvl2pPr>
            <a:lvl3pPr marL="1007745" indent="0" algn="ctr">
              <a:buNone/>
              <a:defRPr sz="1985"/>
            </a:lvl3pPr>
            <a:lvl4pPr marL="1511935" indent="0" algn="ctr">
              <a:buNone/>
              <a:defRPr sz="1765"/>
            </a:lvl4pPr>
            <a:lvl5pPr marL="2016125" indent="0" algn="ctr">
              <a:buNone/>
              <a:defRPr sz="1765"/>
            </a:lvl5pPr>
            <a:lvl6pPr marL="2520315" indent="0" algn="ctr">
              <a:buNone/>
              <a:defRPr sz="1765"/>
            </a:lvl6pPr>
            <a:lvl7pPr marL="3023870" indent="0" algn="ctr">
              <a:buNone/>
              <a:defRPr sz="1765"/>
            </a:lvl7pPr>
            <a:lvl8pPr marL="3528060" indent="0" algn="ctr">
              <a:buNone/>
              <a:defRPr sz="1765"/>
            </a:lvl8pPr>
            <a:lvl9pPr marL="4032250" indent="0" algn="ctr">
              <a:buNone/>
              <a:defRPr sz="1765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7750" y="7898003"/>
            <a:ext cx="8694000" cy="13177998"/>
          </a:xfrm>
        </p:spPr>
        <p:txBody>
          <a:bodyPr anchor="b"/>
          <a:lstStyle>
            <a:lvl1pPr>
              <a:defRPr sz="661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7750" y="21200670"/>
            <a:ext cx="8694000" cy="6929998"/>
          </a:xfrm>
        </p:spPr>
        <p:txBody>
          <a:bodyPr/>
          <a:lstStyle>
            <a:lvl1pPr marL="0" indent="0">
              <a:buNone/>
              <a:defRPr sz="2645">
                <a:solidFill>
                  <a:schemeClr val="tx1">
                    <a:tint val="75000"/>
                  </a:schemeClr>
                </a:solidFill>
              </a:defRPr>
            </a:lvl1pPr>
            <a:lvl2pPr marL="50419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745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1935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4pPr>
            <a:lvl5pPr marL="2016125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6pPr>
            <a:lvl7pPr marL="3023870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7pPr>
            <a:lvl8pPr marL="3528060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8pPr>
            <a:lvl9pPr marL="4032250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93000" y="8433334"/>
            <a:ext cx="4284000" cy="2010067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03000" y="8433334"/>
            <a:ext cx="4284000" cy="2010067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4313" y="1686667"/>
            <a:ext cx="8694000" cy="612333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94313" y="7766003"/>
            <a:ext cx="4264312" cy="3805998"/>
          </a:xfrm>
        </p:spPr>
        <p:txBody>
          <a:bodyPr anchor="b"/>
          <a:lstStyle>
            <a:lvl1pPr marL="0" indent="0">
              <a:buNone/>
              <a:defRPr sz="2645" b="1"/>
            </a:lvl1pPr>
            <a:lvl2pPr marL="504190" indent="0">
              <a:buNone/>
              <a:defRPr sz="2205" b="1"/>
            </a:lvl2pPr>
            <a:lvl3pPr marL="1007745" indent="0">
              <a:buNone/>
              <a:defRPr sz="1985" b="1"/>
            </a:lvl3pPr>
            <a:lvl4pPr marL="1511935" indent="0">
              <a:buNone/>
              <a:defRPr sz="1765" b="1"/>
            </a:lvl4pPr>
            <a:lvl5pPr marL="2016125" indent="0">
              <a:buNone/>
              <a:defRPr sz="1765" b="1"/>
            </a:lvl5pPr>
            <a:lvl6pPr marL="2520315" indent="0">
              <a:buNone/>
              <a:defRPr sz="1765" b="1"/>
            </a:lvl6pPr>
            <a:lvl7pPr marL="3023870" indent="0">
              <a:buNone/>
              <a:defRPr sz="1765" b="1"/>
            </a:lvl7pPr>
            <a:lvl8pPr marL="3528060" indent="0">
              <a:buNone/>
              <a:defRPr sz="1765" b="1"/>
            </a:lvl8pPr>
            <a:lvl9pPr marL="4032250" indent="0">
              <a:buNone/>
              <a:defRPr sz="176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94313" y="11572000"/>
            <a:ext cx="4264312" cy="1702067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103000" y="7766003"/>
            <a:ext cx="4285313" cy="3805998"/>
          </a:xfrm>
        </p:spPr>
        <p:txBody>
          <a:bodyPr anchor="b"/>
          <a:lstStyle>
            <a:lvl1pPr marL="0" indent="0">
              <a:buNone/>
              <a:defRPr sz="2645" b="1"/>
            </a:lvl1pPr>
            <a:lvl2pPr marL="504190" indent="0">
              <a:buNone/>
              <a:defRPr sz="2205" b="1"/>
            </a:lvl2pPr>
            <a:lvl3pPr marL="1007745" indent="0">
              <a:buNone/>
              <a:defRPr sz="1985" b="1"/>
            </a:lvl3pPr>
            <a:lvl4pPr marL="1511935" indent="0">
              <a:buNone/>
              <a:defRPr sz="1765" b="1"/>
            </a:lvl4pPr>
            <a:lvl5pPr marL="2016125" indent="0">
              <a:buNone/>
              <a:defRPr sz="1765" b="1"/>
            </a:lvl5pPr>
            <a:lvl6pPr marL="2520315" indent="0">
              <a:buNone/>
              <a:defRPr sz="1765" b="1"/>
            </a:lvl6pPr>
            <a:lvl7pPr marL="3023870" indent="0">
              <a:buNone/>
              <a:defRPr sz="1765" b="1"/>
            </a:lvl7pPr>
            <a:lvl8pPr marL="3528060" indent="0">
              <a:buNone/>
              <a:defRPr sz="1765" b="1"/>
            </a:lvl8pPr>
            <a:lvl9pPr marL="4032250" indent="0">
              <a:buNone/>
              <a:defRPr sz="176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103000" y="11572000"/>
            <a:ext cx="4285313" cy="1702067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4313" y="2112000"/>
            <a:ext cx="3251062" cy="7392000"/>
          </a:xfrm>
        </p:spPr>
        <p:txBody>
          <a:bodyPr anchor="b"/>
          <a:lstStyle>
            <a:lvl1pPr>
              <a:defRPr sz="353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313" y="4561334"/>
            <a:ext cx="5103000" cy="22513334"/>
          </a:xfrm>
        </p:spPr>
        <p:txBody>
          <a:bodyPr/>
          <a:lstStyle>
            <a:lvl1pPr>
              <a:defRPr sz="3530"/>
            </a:lvl1pPr>
            <a:lvl2pPr>
              <a:defRPr sz="3085"/>
            </a:lvl2pPr>
            <a:lvl3pPr>
              <a:defRPr sz="2645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94313" y="9504000"/>
            <a:ext cx="3251062" cy="17607336"/>
          </a:xfrm>
        </p:spPr>
        <p:txBody>
          <a:bodyPr/>
          <a:lstStyle>
            <a:lvl1pPr marL="0" indent="0">
              <a:buNone/>
              <a:defRPr sz="1765"/>
            </a:lvl1pPr>
            <a:lvl2pPr marL="504190" indent="0">
              <a:buNone/>
              <a:defRPr sz="1545"/>
            </a:lvl2pPr>
            <a:lvl3pPr marL="1007745" indent="0">
              <a:buNone/>
              <a:defRPr sz="1325"/>
            </a:lvl3pPr>
            <a:lvl4pPr marL="1511935" indent="0">
              <a:buNone/>
              <a:defRPr sz="1100"/>
            </a:lvl4pPr>
            <a:lvl5pPr marL="2016125" indent="0">
              <a:buNone/>
              <a:defRPr sz="1100"/>
            </a:lvl5pPr>
            <a:lvl6pPr marL="2520315" indent="0">
              <a:buNone/>
              <a:defRPr sz="1100"/>
            </a:lvl6pPr>
            <a:lvl7pPr marL="3023870" indent="0">
              <a:buNone/>
              <a:defRPr sz="1100"/>
            </a:lvl7pPr>
            <a:lvl8pPr marL="3528060" indent="0">
              <a:buNone/>
              <a:defRPr sz="1100"/>
            </a:lvl8pPr>
            <a:lvl9pPr marL="403225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4313" y="2112000"/>
            <a:ext cx="3251062" cy="7392000"/>
          </a:xfrm>
        </p:spPr>
        <p:txBody>
          <a:bodyPr anchor="b"/>
          <a:lstStyle>
            <a:lvl1pPr>
              <a:defRPr sz="353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285313" y="4561334"/>
            <a:ext cx="5103000" cy="22513334"/>
          </a:xfrm>
        </p:spPr>
        <p:txBody>
          <a:bodyPr/>
          <a:lstStyle>
            <a:lvl1pPr marL="0" indent="0">
              <a:buNone/>
              <a:defRPr sz="3530"/>
            </a:lvl1pPr>
            <a:lvl2pPr marL="504190" indent="0">
              <a:buNone/>
              <a:defRPr sz="3085"/>
            </a:lvl2pPr>
            <a:lvl3pPr marL="1007745" indent="0">
              <a:buNone/>
              <a:defRPr sz="2645"/>
            </a:lvl3pPr>
            <a:lvl4pPr marL="1511935" indent="0">
              <a:buNone/>
              <a:defRPr sz="2205"/>
            </a:lvl4pPr>
            <a:lvl5pPr marL="2016125" indent="0">
              <a:buNone/>
              <a:defRPr sz="2205"/>
            </a:lvl5pPr>
            <a:lvl6pPr marL="2520315" indent="0">
              <a:buNone/>
              <a:defRPr sz="2205"/>
            </a:lvl6pPr>
            <a:lvl7pPr marL="3023870" indent="0">
              <a:buNone/>
              <a:defRPr sz="2205"/>
            </a:lvl7pPr>
            <a:lvl8pPr marL="3528060" indent="0">
              <a:buNone/>
              <a:defRPr sz="2205"/>
            </a:lvl8pPr>
            <a:lvl9pPr marL="4032250" indent="0">
              <a:buNone/>
              <a:defRPr sz="220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94313" y="9504000"/>
            <a:ext cx="3251062" cy="17607336"/>
          </a:xfrm>
        </p:spPr>
        <p:txBody>
          <a:bodyPr/>
          <a:lstStyle>
            <a:lvl1pPr marL="0" indent="0">
              <a:buNone/>
              <a:defRPr sz="1765"/>
            </a:lvl1pPr>
            <a:lvl2pPr marL="504190" indent="0">
              <a:buNone/>
              <a:defRPr sz="1545"/>
            </a:lvl2pPr>
            <a:lvl3pPr marL="1007745" indent="0">
              <a:buNone/>
              <a:defRPr sz="1325"/>
            </a:lvl3pPr>
            <a:lvl4pPr marL="1511935" indent="0">
              <a:buNone/>
              <a:defRPr sz="1100"/>
            </a:lvl4pPr>
            <a:lvl5pPr marL="2016125" indent="0">
              <a:buNone/>
              <a:defRPr sz="1100"/>
            </a:lvl5pPr>
            <a:lvl6pPr marL="2520315" indent="0">
              <a:buNone/>
              <a:defRPr sz="1100"/>
            </a:lvl6pPr>
            <a:lvl7pPr marL="3023870" indent="0">
              <a:buNone/>
              <a:defRPr sz="1100"/>
            </a:lvl7pPr>
            <a:lvl8pPr marL="3528060" indent="0">
              <a:buNone/>
              <a:defRPr sz="1100"/>
            </a:lvl8pPr>
            <a:lvl9pPr marL="403225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3500" y="1686667"/>
            <a:ext cx="2173500" cy="268473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93000" y="1686667"/>
            <a:ext cx="6394500" cy="268473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93000" y="1686667"/>
            <a:ext cx="8694000" cy="61233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93000" y="8433334"/>
            <a:ext cx="8694000" cy="20100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93000" y="29362668"/>
            <a:ext cx="2268000" cy="1686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339000" y="29362668"/>
            <a:ext cx="3402000" cy="1686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119000" y="29362668"/>
            <a:ext cx="2268000" cy="1686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007745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95" indent="-252095" algn="l" defTabSz="1007745" rtl="0" eaLnBrk="1" latinLnBrk="0" hangingPunct="1">
        <a:lnSpc>
          <a:spcPct val="90000"/>
        </a:lnSpc>
        <a:spcBef>
          <a:spcPct val="221000"/>
        </a:spcBef>
        <a:buFont typeface="Arial" panose="020B0604020202020204" pitchFamily="34" charset="0"/>
        <a:buChar char="•"/>
        <a:defRPr sz="3085" kern="1200">
          <a:solidFill>
            <a:schemeClr val="tx1"/>
          </a:solidFill>
          <a:latin typeface="+mn-lt"/>
          <a:ea typeface="+mn-ea"/>
          <a:cs typeface="+mn-cs"/>
        </a:defRPr>
      </a:lvl1pPr>
      <a:lvl2pPr marL="756285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5" kern="1200">
          <a:solidFill>
            <a:schemeClr val="tx1"/>
          </a:solidFill>
          <a:latin typeface="+mn-lt"/>
          <a:ea typeface="+mn-ea"/>
          <a:cs typeface="+mn-cs"/>
        </a:defRPr>
      </a:lvl2pPr>
      <a:lvl3pPr marL="1259840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030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220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1775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5965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0155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3710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190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7745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1935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125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315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3870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8060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2250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gg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0079990" cy="3167443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140460" y="5276215"/>
            <a:ext cx="7978775" cy="209461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en-US" altLang="zh-CN" sz="2800" b="1">
                <a:sym typeface="+mn-ea"/>
              </a:rPr>
              <a:t>      </a:t>
            </a:r>
            <a:r>
              <a:rPr lang="zh-CN" altLang="en-US" sz="4000" b="1">
                <a:sym typeface="+mn-ea"/>
              </a:rPr>
              <a:t>《为什么水果有很多颜色？》</a:t>
            </a:r>
            <a:endParaRPr lang="zh-CN" altLang="en-US" sz="4000" b="1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4000">
                <a:sym typeface="+mn-ea"/>
              </a:rPr>
              <a:t> </a:t>
            </a:r>
            <a:r>
              <a:rPr lang="zh-CN" altLang="en-US" sz="2400" b="1">
                <a:sym typeface="+mn-ea"/>
              </a:rPr>
              <a:t>主题：</a:t>
            </a:r>
            <a:r>
              <a:rPr lang="zh-CN" altLang="en-US" sz="2400">
                <a:sym typeface="+mn-ea"/>
              </a:rPr>
              <a:t>探索水果的多彩世界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zh-CN" altLang="en-US" sz="2400" b="1">
                <a:sym typeface="+mn-ea"/>
              </a:rPr>
              <a:t>目的：</a:t>
            </a:r>
            <a:r>
              <a:rPr lang="zh-CN" altLang="en-US" sz="2400">
                <a:sym typeface="+mn-ea"/>
              </a:rPr>
              <a:t>了解水果颜色背后的科学原理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zh-CN" altLang="en-US" sz="2400" b="1">
                <a:sym typeface="+mn-ea"/>
              </a:rPr>
              <a:t>对孩子的重要性：</a:t>
            </a:r>
            <a:r>
              <a:rPr lang="zh-CN" altLang="en-US" sz="2400">
                <a:sym typeface="+mn-ea"/>
              </a:rPr>
              <a:t>激发孩子们对自然界色彩的好奇心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zh-CN" altLang="en-US" sz="2400" b="1">
                <a:sym typeface="+mn-ea"/>
              </a:rPr>
              <a:t>科学领域：</a:t>
            </a:r>
            <a:r>
              <a:rPr lang="zh-CN" altLang="en-US" sz="2400">
                <a:sym typeface="+mn-ea"/>
              </a:rPr>
              <a:t>生物学、植物学</a:t>
            </a:r>
            <a:endParaRPr lang="zh-CN" altLang="en-US" sz="2400"/>
          </a:p>
          <a:p>
            <a:pPr>
              <a:lnSpc>
                <a:spcPct val="150000"/>
              </a:lnSpc>
            </a:pPr>
            <a:endParaRPr lang="zh-CN" altLang="en-US" sz="2400"/>
          </a:p>
          <a:p>
            <a:pPr>
              <a:lnSpc>
                <a:spcPct val="150000"/>
              </a:lnSpc>
            </a:pPr>
            <a:r>
              <a:rPr lang="zh-CN" altLang="en-US" sz="2600" b="1">
                <a:sym typeface="+mn-ea"/>
              </a:rPr>
              <a:t>🔍 口袋科学小故事：</a:t>
            </a:r>
            <a:endParaRPr lang="zh-CN" altLang="en-US" sz="2600"/>
          </a:p>
          <a:p>
            <a:pPr>
              <a:lnSpc>
                <a:spcPct val="150000"/>
              </a:lnSpc>
            </a:pPr>
            <a:r>
              <a:rPr lang="zh-CN" altLang="en-US" sz="2400">
                <a:sym typeface="+mn-ea"/>
              </a:rPr>
              <a:t>嗨，小朋友们！你们有没有想过，为什么苹果是红色的，香蕉是黄色的，而西瓜则是绿色和红色相间的呢？今天我们就来探索这个有趣的问题！🌟</a:t>
            </a:r>
            <a:endParaRPr lang="zh-CN" altLang="en-US" sz="2400"/>
          </a:p>
          <a:p>
            <a:pPr>
              <a:lnSpc>
                <a:spcPct val="150000"/>
              </a:lnSpc>
            </a:pPr>
            <a:endParaRPr lang="zh-CN" altLang="en-US" sz="2400"/>
          </a:p>
          <a:p>
            <a:pPr>
              <a:lnSpc>
                <a:spcPct val="150000"/>
              </a:lnSpc>
            </a:pPr>
            <a:r>
              <a:rPr lang="zh-CN" altLang="en-US" sz="2400">
                <a:sym typeface="+mn-ea"/>
              </a:rPr>
              <a:t>首先，水果的颜色来自于它们里面的天然色素。这些色素不仅让水果看起来诱人，还有助于保护水果不被太阳晒伤哦。比如，红色和紫色的水果里面有一种叫做花青素的色素，它可以帮助水果抵抗阳光中的紫外线。🌞</a:t>
            </a:r>
            <a:endParaRPr lang="zh-CN" altLang="en-US" sz="2400"/>
          </a:p>
          <a:p>
            <a:pPr>
              <a:lnSpc>
                <a:spcPct val="150000"/>
              </a:lnSpc>
            </a:pPr>
            <a:endParaRPr lang="zh-CN" altLang="en-US" sz="2400"/>
          </a:p>
          <a:p>
            <a:pPr>
              <a:lnSpc>
                <a:spcPct val="150000"/>
              </a:lnSpc>
            </a:pPr>
            <a:r>
              <a:rPr lang="zh-CN" altLang="en-US" sz="2400">
                <a:sym typeface="+mn-ea"/>
              </a:rPr>
              <a:t>还有，水果的颜色也是一种“信号”，告诉小动物们：“嘿，我已经成熟了，可以吃了哦！”这样，小动物吃了水果之后，就会帮助把水果的种子传播到其他地方，让更多的植物生长起来。🐦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zh-CN" altLang="en-US" sz="2400">
                <a:sym typeface="+mn-ea"/>
              </a:rPr>
              <a:t>你知道吗？水果的颜色还跟它们的营养价值有关系呢！比如，橙色和黄色的水果里面通常含有很多维生素C，而绿色的水果则含有很多维生素K。这就是为什么吃各种颜色的水果对我们的健康很重要的原因之一。🍇🍊🍏</a:t>
            </a:r>
            <a:endParaRPr lang="zh-CN" altLang="en-US" sz="2400"/>
          </a:p>
          <a:p>
            <a:pPr>
              <a:lnSpc>
                <a:spcPct val="150000"/>
              </a:lnSpc>
            </a:pPr>
            <a:endParaRPr lang="zh-CN" altLang="en-US" sz="2400" b="1"/>
          </a:p>
          <a:p>
            <a:pPr>
              <a:lnSpc>
                <a:spcPct val="150000"/>
              </a:lnSpc>
            </a:pPr>
            <a:r>
              <a:rPr lang="zh-CN" altLang="en-US" sz="2600" b="1">
                <a:sym typeface="+mn-ea"/>
              </a:rPr>
              <a:t>🎨 延伸实验：</a:t>
            </a:r>
            <a:endParaRPr lang="zh-CN" altLang="en-US" sz="2600"/>
          </a:p>
          <a:p>
            <a:pPr>
              <a:lnSpc>
                <a:spcPct val="150000"/>
              </a:lnSpc>
            </a:pPr>
            <a:r>
              <a:rPr lang="zh-CN" altLang="en-US" sz="2400">
                <a:sym typeface="+mn-ea"/>
              </a:rPr>
              <a:t>小朋友们，你们可以做一个有趣的实验，来观察水果颜色的变化。你们需要准备几种不同颜色的水果，比如苹果、香蕉和葡萄。然后把它们放在不同的地方，比如冰箱里、桌子上、阳光下，观察几天后它们的颜色有什么变化。这个实验可以帮助你们更好地理解水果颜色的奥秘哦！</a:t>
            </a:r>
            <a:endParaRPr lang="zh-CN" altLang="en-US" sz="2400"/>
          </a:p>
          <a:p>
            <a:pPr>
              <a:lnSpc>
                <a:spcPct val="150000"/>
              </a:lnSpc>
            </a:pPr>
            <a:endParaRPr lang="zh-CN" altLang="en-US" sz="2400"/>
          </a:p>
          <a:p>
            <a:pPr>
              <a:lnSpc>
                <a:spcPct val="150000"/>
              </a:lnSpc>
            </a:pPr>
            <a:r>
              <a:rPr lang="zh-CN" altLang="en-US" sz="2600" b="1">
                <a:sym typeface="+mn-ea"/>
              </a:rPr>
              <a:t>📚 结论：</a:t>
            </a:r>
            <a:endParaRPr lang="zh-CN" altLang="en-US" sz="2600"/>
          </a:p>
          <a:p>
            <a:pPr>
              <a:lnSpc>
                <a:spcPct val="150000"/>
              </a:lnSpc>
            </a:pPr>
            <a:r>
              <a:rPr lang="zh-CN" altLang="en-US" sz="2400">
                <a:sym typeface="+mn-ea"/>
              </a:rPr>
              <a:t>通过今天的科普，我们了解到水果的颜色不仅让它们看起来美丽多彩，还有很多重要的作用，比如保护自己、吸引动物和提供营养。所以，下次当你们吃水果的时候，不妨想一想它们美丽的颜色背后的科学原理吧！</a:t>
            </a:r>
            <a:endParaRPr lang="zh-CN" altLang="en-US" sz="2400"/>
          </a:p>
          <a:p>
            <a:pPr>
              <a:lnSpc>
                <a:spcPct val="150000"/>
              </a:lnSpc>
            </a:pPr>
            <a:endParaRPr lang="zh-CN" altLang="en-US" sz="2400"/>
          </a:p>
          <a:p>
            <a:pPr>
              <a:lnSpc>
                <a:spcPct val="150000"/>
              </a:lnSpc>
            </a:pPr>
            <a:endParaRPr lang="zh-CN" altLang="en-US" sz="2400"/>
          </a:p>
          <a:p>
            <a:pPr>
              <a:lnSpc>
                <a:spcPct val="150000"/>
              </a:lnSpc>
            </a:pPr>
            <a:endParaRPr lang="zh-CN" altLang="en-US" sz="2400"/>
          </a:p>
          <a:p>
            <a:pPr>
              <a:lnSpc>
                <a:spcPct val="150000"/>
              </a:lnSpc>
            </a:pPr>
            <a:endParaRPr lang="zh-CN" altLang="en-US" sz="2400"/>
          </a:p>
        </p:txBody>
      </p:sp>
      <p:sp>
        <p:nvSpPr>
          <p:cNvPr id="11" name="文本框 10"/>
          <p:cNvSpPr txBox="1"/>
          <p:nvPr/>
        </p:nvSpPr>
        <p:spPr>
          <a:xfrm>
            <a:off x="307340" y="29883100"/>
            <a:ext cx="43992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sym typeface="+mn-ea"/>
              </a:rPr>
              <a:t>🌐 想参加更多有趣的科学活动，</a:t>
            </a:r>
            <a:endParaRPr lang="zh-CN" altLang="en-US" sz="2000">
              <a:sym typeface="+mn-ea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sym typeface="+mn-ea"/>
              </a:rPr>
              <a:t>一起加入“SCIENCE POCKET俱乐部”！ </a:t>
            </a:r>
            <a:endParaRPr lang="zh-CN" altLang="en-US" sz="2000"/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/>
          </a:p>
        </p:txBody>
      </p:sp>
      <p:pic>
        <p:nvPicPr>
          <p:cNvPr id="12" name="图片 11" descr="bd4fab0b4f6a2944018bb407cee85b3"/>
          <p:cNvPicPr>
            <a:picLocks noChangeAspect="1"/>
          </p:cNvPicPr>
          <p:nvPr/>
        </p:nvPicPr>
        <p:blipFill>
          <a:blip r:embed="rId2"/>
          <a:srcRect l="12306" t="7687" r="11976" b="16595"/>
          <a:stretch>
            <a:fillRect/>
          </a:stretch>
        </p:blipFill>
        <p:spPr>
          <a:xfrm>
            <a:off x="8341360" y="30202505"/>
            <a:ext cx="1247140" cy="1247140"/>
          </a:xfrm>
          <a:prstGeom prst="rect">
            <a:avLst/>
          </a:prstGeom>
        </p:spPr>
      </p:pic>
      <p:pic>
        <p:nvPicPr>
          <p:cNvPr id="14" name="图片 13" descr="未标题-2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990" y="26896695"/>
            <a:ext cx="2391410" cy="239141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OWQ1MTVhOTAxZjlmNmE2YWUwOWJhNDI5ZDJjMzQyODE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711</Words>
  <Application>WPS 演示</Application>
  <PresentationFormat>宽屏</PresentationFormat>
  <Paragraphs>28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Jill_洁儿</cp:lastModifiedBy>
  <cp:revision>5</cp:revision>
  <dcterms:created xsi:type="dcterms:W3CDTF">2023-11-17T05:47:39Z</dcterms:created>
  <dcterms:modified xsi:type="dcterms:W3CDTF">2023-11-17T06:53:03Z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075E6C169C994F72A7DDDED874B9772B_13</vt:lpwstr>
  </property>
  <property fmtid="{D5CDD505-2E9C-101B-9397-08002B2CF9AE}" pid="3" name="KSOProductBuildVer">
    <vt:lpwstr>2052-12.1.0.15712</vt:lpwstr>
  </property>
</Properties>
</file>