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tags/tag39.xml" ContentType="application/vnd.openxmlformats-officedocument.presentationml.tags+xml"/>
  <Override PartName="/ppt/notesSlides/notesSlide17.xml" ContentType="application/vnd.openxmlformats-officedocument.presentationml.notesSlide+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460" r:id="rId3"/>
    <p:sldId id="452" r:id="rId4"/>
    <p:sldId id="453" r:id="rId5"/>
    <p:sldId id="454" r:id="rId6"/>
    <p:sldId id="456" r:id="rId7"/>
    <p:sldId id="461" r:id="rId8"/>
    <p:sldId id="457" r:id="rId9"/>
    <p:sldId id="462" r:id="rId10"/>
    <p:sldId id="459" r:id="rId11"/>
    <p:sldId id="451" r:id="rId12"/>
    <p:sldId id="417" r:id="rId13"/>
    <p:sldId id="463" r:id="rId14"/>
    <p:sldId id="447" r:id="rId15"/>
    <p:sldId id="445" r:id="rId16"/>
    <p:sldId id="449" r:id="rId17"/>
    <p:sldId id="455" r:id="rId18"/>
    <p:sldId id="441" r:id="rId19"/>
    <p:sldId id="423" r:id="rId20"/>
    <p:sldId id="458" r:id="rId21"/>
    <p:sldId id="448" r:id="rId22"/>
    <p:sldId id="367" r:id="rId23"/>
  </p:sldIdLst>
  <p:sldSz cx="9144000" cy="6858000" type="screen4x3"/>
  <p:notesSz cx="6797675" cy="9926638"/>
  <p:custDataLst>
    <p:tags r:id="rId26"/>
  </p:custDataLst>
  <p:defaultTextStyle>
    <a:defPPr>
      <a:defRPr lang="en-US"/>
    </a:defPPr>
    <a:lvl1pPr algn="l" rtl="0" fontAlgn="base">
      <a:spcBef>
        <a:spcPct val="0"/>
      </a:spcBef>
      <a:spcAft>
        <a:spcPct val="0"/>
      </a:spcAft>
      <a:defRPr sz="2200" b="1" kern="1200">
        <a:solidFill>
          <a:schemeClr val="tx1"/>
        </a:solidFill>
        <a:latin typeface="Tele-GroteskNor" pitchFamily="2" charset="0"/>
        <a:ea typeface="+mn-ea"/>
        <a:cs typeface="+mn-cs"/>
      </a:defRPr>
    </a:lvl1pPr>
    <a:lvl2pPr marL="457200" algn="l" rtl="0" fontAlgn="base">
      <a:spcBef>
        <a:spcPct val="0"/>
      </a:spcBef>
      <a:spcAft>
        <a:spcPct val="0"/>
      </a:spcAft>
      <a:defRPr sz="2200" b="1" kern="1200">
        <a:solidFill>
          <a:schemeClr val="tx1"/>
        </a:solidFill>
        <a:latin typeface="Tele-GroteskNor" pitchFamily="2" charset="0"/>
        <a:ea typeface="+mn-ea"/>
        <a:cs typeface="+mn-cs"/>
      </a:defRPr>
    </a:lvl2pPr>
    <a:lvl3pPr marL="914400" algn="l" rtl="0" fontAlgn="base">
      <a:spcBef>
        <a:spcPct val="0"/>
      </a:spcBef>
      <a:spcAft>
        <a:spcPct val="0"/>
      </a:spcAft>
      <a:defRPr sz="2200" b="1" kern="1200">
        <a:solidFill>
          <a:schemeClr val="tx1"/>
        </a:solidFill>
        <a:latin typeface="Tele-GroteskNor" pitchFamily="2" charset="0"/>
        <a:ea typeface="+mn-ea"/>
        <a:cs typeface="+mn-cs"/>
      </a:defRPr>
    </a:lvl3pPr>
    <a:lvl4pPr marL="1371600" algn="l" rtl="0" fontAlgn="base">
      <a:spcBef>
        <a:spcPct val="0"/>
      </a:spcBef>
      <a:spcAft>
        <a:spcPct val="0"/>
      </a:spcAft>
      <a:defRPr sz="2200" b="1" kern="1200">
        <a:solidFill>
          <a:schemeClr val="tx1"/>
        </a:solidFill>
        <a:latin typeface="Tele-GroteskNor" pitchFamily="2" charset="0"/>
        <a:ea typeface="+mn-ea"/>
        <a:cs typeface="+mn-cs"/>
      </a:defRPr>
    </a:lvl4pPr>
    <a:lvl5pPr marL="1828800" algn="l" rtl="0" fontAlgn="base">
      <a:spcBef>
        <a:spcPct val="0"/>
      </a:spcBef>
      <a:spcAft>
        <a:spcPct val="0"/>
      </a:spcAft>
      <a:defRPr sz="2200" b="1" kern="1200">
        <a:solidFill>
          <a:schemeClr val="tx1"/>
        </a:solidFill>
        <a:latin typeface="Tele-GroteskNor" pitchFamily="2" charset="0"/>
        <a:ea typeface="+mn-ea"/>
        <a:cs typeface="+mn-cs"/>
      </a:defRPr>
    </a:lvl5pPr>
    <a:lvl6pPr marL="2286000" algn="l" defTabSz="914400" rtl="0" eaLnBrk="1" latinLnBrk="0" hangingPunct="1">
      <a:defRPr sz="2200" b="1" kern="1200">
        <a:solidFill>
          <a:schemeClr val="tx1"/>
        </a:solidFill>
        <a:latin typeface="Tele-GroteskNor" pitchFamily="2" charset="0"/>
        <a:ea typeface="+mn-ea"/>
        <a:cs typeface="+mn-cs"/>
      </a:defRPr>
    </a:lvl6pPr>
    <a:lvl7pPr marL="2743200" algn="l" defTabSz="914400" rtl="0" eaLnBrk="1" latinLnBrk="0" hangingPunct="1">
      <a:defRPr sz="2200" b="1" kern="1200">
        <a:solidFill>
          <a:schemeClr val="tx1"/>
        </a:solidFill>
        <a:latin typeface="Tele-GroteskNor" pitchFamily="2" charset="0"/>
        <a:ea typeface="+mn-ea"/>
        <a:cs typeface="+mn-cs"/>
      </a:defRPr>
    </a:lvl7pPr>
    <a:lvl8pPr marL="3200400" algn="l" defTabSz="914400" rtl="0" eaLnBrk="1" latinLnBrk="0" hangingPunct="1">
      <a:defRPr sz="2200" b="1" kern="1200">
        <a:solidFill>
          <a:schemeClr val="tx1"/>
        </a:solidFill>
        <a:latin typeface="Tele-GroteskNor" pitchFamily="2" charset="0"/>
        <a:ea typeface="+mn-ea"/>
        <a:cs typeface="+mn-cs"/>
      </a:defRPr>
    </a:lvl8pPr>
    <a:lvl9pPr marL="3657600" algn="l" defTabSz="914400" rtl="0" eaLnBrk="1" latinLnBrk="0" hangingPunct="1">
      <a:defRPr sz="2200" b="1" kern="1200">
        <a:solidFill>
          <a:schemeClr val="tx1"/>
        </a:solidFill>
        <a:latin typeface="Tele-GroteskNor" pitchFamily="2"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ed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4D8"/>
    <a:srgbClr val="C0E399"/>
    <a:srgbClr val="AFDC7E"/>
    <a:srgbClr val="D2EBB7"/>
    <a:srgbClr val="FFCDE0"/>
    <a:srgbClr val="FF5050"/>
    <a:srgbClr val="00FF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9" autoAdjust="0"/>
    <p:restoredTop sz="91656" autoAdjust="0"/>
  </p:normalViewPr>
  <p:slideViewPr>
    <p:cSldViewPr>
      <p:cViewPr>
        <p:scale>
          <a:sx n="78" d="100"/>
          <a:sy n="78" d="100"/>
        </p:scale>
        <p:origin x="-2574"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1488" y="-11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2" name="Rectangle 6"/>
          <p:cNvSpPr>
            <a:spLocks noGrp="1" noChangeArrowheads="1"/>
          </p:cNvSpPr>
          <p:nvPr>
            <p:ph type="hdr" sz="quarter"/>
          </p:nvPr>
        </p:nvSpPr>
        <p:spPr bwMode="auto">
          <a:xfrm>
            <a:off x="4270375" y="576263"/>
            <a:ext cx="1985963" cy="128587"/>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r" defTabSz="449263" eaLnBrk="0" hangingPunct="0">
              <a:lnSpc>
                <a:spcPct val="68000"/>
              </a:lnSpc>
              <a:spcBef>
                <a:spcPct val="0"/>
              </a:spcBef>
              <a:buClr>
                <a:srgbClr val="FFFFFF"/>
              </a:buClr>
              <a:buSzPct val="100000"/>
              <a:buFont typeface="Times New Roman" pitchFamily="18" charset="0"/>
              <a:buNone/>
              <a:defRPr sz="600" b="0">
                <a:cs typeface="Arial" charset="0"/>
              </a:defRPr>
            </a:lvl1pPr>
          </a:lstStyle>
          <a:p>
            <a:pPr>
              <a:defRPr/>
            </a:pPr>
            <a:r>
              <a:rPr lang="en-US"/>
              <a:t>Author / Presentation title</a:t>
            </a:r>
          </a:p>
        </p:txBody>
      </p:sp>
      <p:sp>
        <p:nvSpPr>
          <p:cNvPr id="86023" name="Rectangle 7"/>
          <p:cNvSpPr>
            <a:spLocks noGrp="1" noChangeArrowheads="1"/>
          </p:cNvSpPr>
          <p:nvPr>
            <p:ph type="dt" sz="quarter" idx="1"/>
          </p:nvPr>
        </p:nvSpPr>
        <p:spPr bwMode="auto">
          <a:xfrm>
            <a:off x="4270375" y="481013"/>
            <a:ext cx="1985963" cy="1270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defTabSz="449263" eaLnBrk="0" hangingPunct="0">
              <a:lnSpc>
                <a:spcPct val="68000"/>
              </a:lnSpc>
              <a:spcBef>
                <a:spcPct val="0"/>
              </a:spcBef>
              <a:buClr>
                <a:srgbClr val="FFFFFF"/>
              </a:buClr>
              <a:buSzPct val="100000"/>
              <a:buFont typeface="Times New Roman" pitchFamily="18" charset="0"/>
              <a:buNone/>
              <a:defRPr sz="600" b="0">
                <a:cs typeface="Arial" charset="0"/>
              </a:defRPr>
            </a:lvl1pPr>
          </a:lstStyle>
          <a:p>
            <a:pPr>
              <a:defRPr/>
            </a:pPr>
            <a:r>
              <a:rPr lang="en-US"/>
              <a:t>08/29/2007</a:t>
            </a:r>
          </a:p>
        </p:txBody>
      </p:sp>
      <p:sp>
        <p:nvSpPr>
          <p:cNvPr id="86024" name="Rectangle 8"/>
          <p:cNvSpPr>
            <a:spLocks noGrp="1" noChangeArrowheads="1"/>
          </p:cNvSpPr>
          <p:nvPr>
            <p:ph type="sldNum" sz="quarter" idx="3"/>
          </p:nvPr>
        </p:nvSpPr>
        <p:spPr bwMode="auto">
          <a:xfrm>
            <a:off x="4270375" y="669925"/>
            <a:ext cx="1985963" cy="12858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algn="r" defTabSz="449263" eaLnBrk="0" hangingPunct="0">
              <a:lnSpc>
                <a:spcPct val="68000"/>
              </a:lnSpc>
              <a:spcBef>
                <a:spcPct val="0"/>
              </a:spcBef>
              <a:buClr>
                <a:srgbClr val="FFFFFF"/>
              </a:buClr>
              <a:buSzPct val="100000"/>
              <a:buFont typeface="Times New Roman" pitchFamily="18" charset="0"/>
              <a:buNone/>
              <a:defRPr sz="600" b="0">
                <a:cs typeface="Arial" charset="0"/>
              </a:defRPr>
            </a:lvl1pPr>
          </a:lstStyle>
          <a:p>
            <a:pPr>
              <a:defRPr/>
            </a:pPr>
            <a:fld id="{0908D05E-FCCB-4407-9860-64EF2EDDFD3C}" type="slidenum">
              <a:rPr lang="en-US"/>
              <a:pPr>
                <a:defRPr/>
              </a:pPr>
              <a:t>‹#›</a:t>
            </a:fld>
            <a:endParaRPr lang="en-US"/>
          </a:p>
        </p:txBody>
      </p:sp>
      <p:pic>
        <p:nvPicPr>
          <p:cNvPr id="186373" name="Picture 10" descr="T_Kurzform_1K"/>
          <p:cNvPicPr>
            <a:picLocks noChangeAspect="1" noChangeArrowheads="1"/>
          </p:cNvPicPr>
          <p:nvPr/>
        </p:nvPicPr>
        <p:blipFill>
          <a:blip r:embed="rId2"/>
          <a:srcRect l="2573" t="23096" r="2733" b="23587"/>
          <a:stretch>
            <a:fillRect/>
          </a:stretch>
        </p:blipFill>
        <p:spPr bwMode="auto">
          <a:xfrm>
            <a:off x="596900" y="449263"/>
            <a:ext cx="1833563" cy="371475"/>
          </a:xfrm>
          <a:prstGeom prst="rect">
            <a:avLst/>
          </a:prstGeom>
          <a:noFill/>
          <a:ln w="9525">
            <a:noFill/>
            <a:miter lim="800000"/>
            <a:headEnd/>
            <a:tailEnd/>
          </a:ln>
        </p:spPr>
      </p:pic>
    </p:spTree>
    <p:extLst>
      <p:ext uri="{BB962C8B-B14F-4D97-AF65-F5344CB8AC3E}">
        <p14:creationId xmlns:p14="http://schemas.microsoft.com/office/powerpoint/2010/main" xmlns="" val="4159778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4"/>
          <p:cNvSpPr>
            <a:spLocks noGrp="1" noRot="1" noChangeAspect="1" noChangeArrowheads="1" noTextEdit="1"/>
          </p:cNvSpPr>
          <p:nvPr>
            <p:ph type="sldImg" idx="2"/>
          </p:nvPr>
        </p:nvSpPr>
        <p:spPr bwMode="auto">
          <a:xfrm>
            <a:off x="773113" y="942975"/>
            <a:ext cx="5251450" cy="3938588"/>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542925" y="5127625"/>
            <a:ext cx="5713413" cy="40195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5000" name="Rectangle 8"/>
          <p:cNvSpPr>
            <a:spLocks noGrp="1" noChangeArrowheads="1"/>
          </p:cNvSpPr>
          <p:nvPr>
            <p:ph type="hdr" sz="quarter"/>
          </p:nvPr>
        </p:nvSpPr>
        <p:spPr bwMode="auto">
          <a:xfrm>
            <a:off x="4270375" y="576263"/>
            <a:ext cx="1985963" cy="128587"/>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r" defTabSz="449263" eaLnBrk="0" hangingPunct="0">
              <a:lnSpc>
                <a:spcPct val="68000"/>
              </a:lnSpc>
              <a:spcBef>
                <a:spcPct val="0"/>
              </a:spcBef>
              <a:buClr>
                <a:srgbClr val="FFFFFF"/>
              </a:buClr>
              <a:buSzPct val="100000"/>
              <a:buFont typeface="Times New Roman" pitchFamily="18" charset="0"/>
              <a:buNone/>
              <a:defRPr sz="600" b="0">
                <a:cs typeface="Arial" charset="0"/>
              </a:defRPr>
            </a:lvl1pPr>
          </a:lstStyle>
          <a:p>
            <a:pPr>
              <a:defRPr/>
            </a:pPr>
            <a:r>
              <a:rPr lang="en-US"/>
              <a:t>Author / Presentation title</a:t>
            </a:r>
          </a:p>
        </p:txBody>
      </p:sp>
      <p:sp>
        <p:nvSpPr>
          <p:cNvPr id="85001" name="Rectangle 9"/>
          <p:cNvSpPr>
            <a:spLocks noGrp="1" noChangeArrowheads="1"/>
          </p:cNvSpPr>
          <p:nvPr>
            <p:ph type="dt" sz="quarter" idx="1"/>
          </p:nvPr>
        </p:nvSpPr>
        <p:spPr bwMode="auto">
          <a:xfrm>
            <a:off x="4270375" y="481013"/>
            <a:ext cx="1985963" cy="1270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defTabSz="449263" eaLnBrk="0" hangingPunct="0">
              <a:lnSpc>
                <a:spcPct val="68000"/>
              </a:lnSpc>
              <a:spcBef>
                <a:spcPct val="0"/>
              </a:spcBef>
              <a:buClr>
                <a:srgbClr val="FFFFFF"/>
              </a:buClr>
              <a:buSzPct val="100000"/>
              <a:buFont typeface="Times New Roman" pitchFamily="18" charset="0"/>
              <a:buNone/>
              <a:defRPr sz="600" b="0">
                <a:cs typeface="Arial" charset="0"/>
              </a:defRPr>
            </a:lvl1pPr>
          </a:lstStyle>
          <a:p>
            <a:pPr>
              <a:defRPr/>
            </a:pPr>
            <a:r>
              <a:rPr lang="en-US"/>
              <a:t>08/29/2007</a:t>
            </a:r>
          </a:p>
        </p:txBody>
      </p:sp>
      <p:sp>
        <p:nvSpPr>
          <p:cNvPr id="85002" name="Rectangle 10"/>
          <p:cNvSpPr>
            <a:spLocks noChangeArrowheads="1"/>
          </p:cNvSpPr>
          <p:nvPr/>
        </p:nvSpPr>
        <p:spPr bwMode="auto">
          <a:xfrm>
            <a:off x="4270375" y="669925"/>
            <a:ext cx="1985963" cy="128588"/>
          </a:xfrm>
          <a:prstGeom prst="rect">
            <a:avLst/>
          </a:prstGeom>
          <a:noFill/>
          <a:ln w="9525" algn="ctr">
            <a:noFill/>
            <a:miter lim="800000"/>
            <a:headEnd/>
            <a:tailEnd/>
          </a:ln>
          <a:effectLst/>
        </p:spPr>
        <p:txBody>
          <a:bodyPr lIns="0" tIns="0" rIns="0" bIns="0" anchor="b"/>
          <a:lstStyle/>
          <a:p>
            <a:pPr algn="r" defTabSz="449263" eaLnBrk="0" hangingPunct="0">
              <a:lnSpc>
                <a:spcPct val="68000"/>
              </a:lnSpc>
              <a:buClr>
                <a:srgbClr val="FFFFFF"/>
              </a:buClr>
              <a:buSzPct val="100000"/>
              <a:buFont typeface="Times New Roman" pitchFamily="18" charset="0"/>
              <a:buNone/>
              <a:defRPr/>
            </a:pPr>
            <a:fld id="{9DE66B40-590C-4535-8AB6-2C35A4DB9687}" type="slidenum">
              <a:rPr lang="en-US" sz="600" b="0">
                <a:cs typeface="Arial" charset="0"/>
              </a:rPr>
              <a:pPr algn="r" defTabSz="449263" eaLnBrk="0" hangingPunct="0">
                <a:lnSpc>
                  <a:spcPct val="68000"/>
                </a:lnSpc>
                <a:buClr>
                  <a:srgbClr val="FFFFFF"/>
                </a:buClr>
                <a:buSzPct val="100000"/>
                <a:buFont typeface="Times New Roman" pitchFamily="18" charset="0"/>
                <a:buNone/>
                <a:defRPr/>
              </a:pPr>
              <a:t>‹#›</a:t>
            </a:fld>
            <a:endParaRPr lang="en-US" sz="600" b="0">
              <a:cs typeface="Arial" charset="0"/>
            </a:endParaRPr>
          </a:p>
        </p:txBody>
      </p:sp>
      <p:pic>
        <p:nvPicPr>
          <p:cNvPr id="185351" name="Picture 12" descr="T_Kurzform_1K"/>
          <p:cNvPicPr>
            <a:picLocks noChangeAspect="1" noChangeArrowheads="1"/>
          </p:cNvPicPr>
          <p:nvPr/>
        </p:nvPicPr>
        <p:blipFill>
          <a:blip r:embed="rId2"/>
          <a:srcRect l="2573" t="23096" r="2733" b="23587"/>
          <a:stretch>
            <a:fillRect/>
          </a:stretch>
        </p:blipFill>
        <p:spPr bwMode="auto">
          <a:xfrm>
            <a:off x="671513" y="449263"/>
            <a:ext cx="1833562" cy="371475"/>
          </a:xfrm>
          <a:prstGeom prst="rect">
            <a:avLst/>
          </a:prstGeom>
          <a:noFill/>
          <a:ln w="9525">
            <a:noFill/>
            <a:miter lim="800000"/>
            <a:headEnd/>
            <a:tailEnd/>
          </a:ln>
        </p:spPr>
      </p:pic>
    </p:spTree>
    <p:extLst>
      <p:ext uri="{BB962C8B-B14F-4D97-AF65-F5344CB8AC3E}">
        <p14:creationId xmlns:p14="http://schemas.microsoft.com/office/powerpoint/2010/main" xmlns="" val="2798408899"/>
      </p:ext>
    </p:extLst>
  </p:cSld>
  <p:clrMap bg1="lt1" tx1="dk1" bg2="lt2" tx2="dk2" accent1="accent1" accent2="accent2" accent3="accent3" accent4="accent4" accent5="accent5" accent6="accent6" hlink="hlink" folHlink="folHlink"/>
  <p:hf ftr="0"/>
  <p:notesStyle>
    <a:lvl1pPr marL="182563" indent="-182563" algn="l" rtl="0" eaLnBrk="0" fontAlgn="base" hangingPunct="0">
      <a:lnSpc>
        <a:spcPct val="90000"/>
      </a:lnSpc>
      <a:spcBef>
        <a:spcPct val="25000"/>
      </a:spcBef>
      <a:spcAft>
        <a:spcPct val="0"/>
      </a:spcAft>
      <a:buClr>
        <a:schemeClr val="tx2"/>
      </a:buClr>
      <a:buSzPct val="75000"/>
      <a:buFont typeface="Wingdings" pitchFamily="2" charset="2"/>
      <a:buChar char="§"/>
      <a:defRPr sz="1200" kern="1200">
        <a:solidFill>
          <a:schemeClr val="tx1"/>
        </a:solidFill>
        <a:latin typeface="Tele-GroteskNor" pitchFamily="2" charset="0"/>
        <a:ea typeface="+mn-ea"/>
        <a:cs typeface="+mn-cs"/>
      </a:defRPr>
    </a:lvl1pPr>
    <a:lvl2pPr marL="549275" indent="-195263" algn="l" rtl="0" eaLnBrk="0" fontAlgn="base" hangingPunct="0">
      <a:lnSpc>
        <a:spcPct val="90000"/>
      </a:lnSpc>
      <a:spcBef>
        <a:spcPct val="25000"/>
      </a:spcBef>
      <a:spcAft>
        <a:spcPct val="0"/>
      </a:spcAft>
      <a:buClr>
        <a:schemeClr val="tx2"/>
      </a:buClr>
      <a:buSzPct val="75000"/>
      <a:buFont typeface="Wingdings" pitchFamily="2" charset="2"/>
      <a:buChar char="§"/>
      <a:defRPr sz="1200" kern="1200">
        <a:solidFill>
          <a:schemeClr val="tx1"/>
        </a:solidFill>
        <a:latin typeface="Tele-GroteskNor" pitchFamily="2" charset="0"/>
        <a:ea typeface="+mn-ea"/>
        <a:cs typeface="+mn-cs"/>
      </a:defRPr>
    </a:lvl2pPr>
    <a:lvl3pPr marL="903288" indent="-182563" algn="l" rtl="0" eaLnBrk="0" fontAlgn="base" hangingPunct="0">
      <a:lnSpc>
        <a:spcPct val="90000"/>
      </a:lnSpc>
      <a:spcBef>
        <a:spcPct val="25000"/>
      </a:spcBef>
      <a:spcAft>
        <a:spcPct val="0"/>
      </a:spcAft>
      <a:buClr>
        <a:schemeClr val="tx2"/>
      </a:buClr>
      <a:buSzPct val="75000"/>
      <a:buFont typeface="Wingdings" pitchFamily="2" charset="2"/>
      <a:buChar char="§"/>
      <a:defRPr sz="1200" kern="1200">
        <a:solidFill>
          <a:schemeClr val="tx1"/>
        </a:solidFill>
        <a:latin typeface="Tele-GroteskNor" pitchFamily="2" charset="0"/>
        <a:ea typeface="+mn-ea"/>
        <a:cs typeface="+mn-cs"/>
      </a:defRPr>
    </a:lvl3pPr>
    <a:lvl4pPr marL="1268413" indent="-182563" algn="l" rtl="0" eaLnBrk="0" fontAlgn="base" hangingPunct="0">
      <a:lnSpc>
        <a:spcPct val="90000"/>
      </a:lnSpc>
      <a:spcBef>
        <a:spcPct val="25000"/>
      </a:spcBef>
      <a:spcAft>
        <a:spcPct val="0"/>
      </a:spcAft>
      <a:buClr>
        <a:schemeClr val="tx2"/>
      </a:buClr>
      <a:buSzPct val="75000"/>
      <a:buFont typeface="Wingdings" pitchFamily="2" charset="2"/>
      <a:buChar char="§"/>
      <a:defRPr sz="1200" kern="1200">
        <a:solidFill>
          <a:schemeClr val="tx1"/>
        </a:solidFill>
        <a:latin typeface="Tele-GroteskNor" pitchFamily="2" charset="0"/>
        <a:ea typeface="+mn-ea"/>
        <a:cs typeface="+mn-cs"/>
      </a:defRPr>
    </a:lvl4pPr>
    <a:lvl5pPr marL="1622425" indent="-193675" algn="l" rtl="0" eaLnBrk="0" fontAlgn="base" hangingPunct="0">
      <a:lnSpc>
        <a:spcPct val="90000"/>
      </a:lnSpc>
      <a:spcBef>
        <a:spcPct val="25000"/>
      </a:spcBef>
      <a:spcAft>
        <a:spcPct val="0"/>
      </a:spcAft>
      <a:buClr>
        <a:schemeClr val="tx2"/>
      </a:buClr>
      <a:buSzPct val="75000"/>
      <a:buFont typeface="Wingdings" pitchFamily="2" charset="2"/>
      <a:buChar char="§"/>
      <a:defRPr sz="1200" kern="1200">
        <a:solidFill>
          <a:schemeClr val="tx1"/>
        </a:solidFill>
        <a:latin typeface="Tele-GroteskNo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8"/>
          <p:cNvSpPr>
            <a:spLocks noGrp="1" noChangeArrowheads="1"/>
          </p:cNvSpPr>
          <p:nvPr>
            <p:ph type="hdr" sz="quarter"/>
          </p:nvPr>
        </p:nvSpPr>
        <p:spPr>
          <a:noFill/>
        </p:spPr>
        <p:txBody>
          <a:bodyPr/>
          <a:lstStyle/>
          <a:p>
            <a:r>
              <a:rPr lang="en-US" smtClean="0"/>
              <a:t>Author / Presentation title</a:t>
            </a:r>
          </a:p>
        </p:txBody>
      </p:sp>
      <p:sp>
        <p:nvSpPr>
          <p:cNvPr id="188418" name="Rectangle 9"/>
          <p:cNvSpPr>
            <a:spLocks noGrp="1" noChangeArrowheads="1"/>
          </p:cNvSpPr>
          <p:nvPr>
            <p:ph type="dt" sz="quarter" idx="1"/>
          </p:nvPr>
        </p:nvSpPr>
        <p:spPr>
          <a:noFill/>
        </p:spPr>
        <p:txBody>
          <a:bodyPr/>
          <a:lstStyle/>
          <a:p>
            <a:r>
              <a:rPr lang="en-US" smtClean="0"/>
              <a:t>08/29/2007</a:t>
            </a:r>
          </a:p>
        </p:txBody>
      </p:sp>
      <p:sp>
        <p:nvSpPr>
          <p:cNvPr id="188419" name="Rectangle 2"/>
          <p:cNvSpPr>
            <a:spLocks noGrp="1" noRot="1" noChangeAspect="1" noChangeArrowheads="1" noTextEdit="1"/>
          </p:cNvSpPr>
          <p:nvPr>
            <p:ph type="sldImg"/>
          </p:nvPr>
        </p:nvSpPr>
        <p:spPr>
          <a:xfrm>
            <a:off x="774700" y="942975"/>
            <a:ext cx="5251450" cy="3938588"/>
          </a:xfrm>
          <a:ln/>
        </p:spPr>
      </p:sp>
      <p:sp>
        <p:nvSpPr>
          <p:cNvPr id="1884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8"/>
          <p:cNvSpPr>
            <a:spLocks noGrp="1" noChangeArrowheads="1"/>
          </p:cNvSpPr>
          <p:nvPr>
            <p:ph type="hdr" sz="quarter"/>
          </p:nvPr>
        </p:nvSpPr>
        <p:spPr>
          <a:noFill/>
        </p:spPr>
        <p:txBody>
          <a:bodyPr/>
          <a:lstStyle/>
          <a:p>
            <a:r>
              <a:rPr lang="en-US" smtClean="0"/>
              <a:t>Author / Presentation title</a:t>
            </a:r>
          </a:p>
        </p:txBody>
      </p:sp>
      <p:sp>
        <p:nvSpPr>
          <p:cNvPr id="200706" name="Rectangle 9"/>
          <p:cNvSpPr>
            <a:spLocks noGrp="1" noChangeArrowheads="1"/>
          </p:cNvSpPr>
          <p:nvPr>
            <p:ph type="dt" sz="quarter" idx="1"/>
          </p:nvPr>
        </p:nvSpPr>
        <p:spPr>
          <a:noFill/>
        </p:spPr>
        <p:txBody>
          <a:bodyPr/>
          <a:lstStyle/>
          <a:p>
            <a:r>
              <a:rPr lang="en-US" smtClean="0"/>
              <a:t>08/29/2007</a:t>
            </a:r>
          </a:p>
        </p:txBody>
      </p:sp>
      <p:sp>
        <p:nvSpPr>
          <p:cNvPr id="200707" name="Rectangle 2"/>
          <p:cNvSpPr>
            <a:spLocks noGrp="1" noRot="1" noChangeAspect="1" noChangeArrowheads="1" noTextEdit="1"/>
          </p:cNvSpPr>
          <p:nvPr>
            <p:ph type="sldImg"/>
          </p:nvPr>
        </p:nvSpPr>
        <p:spPr>
          <a:xfrm>
            <a:off x="774700" y="942975"/>
            <a:ext cx="5251450" cy="3938588"/>
          </a:xfrm>
          <a:ln/>
        </p:spPr>
      </p:sp>
      <p:sp>
        <p:nvSpPr>
          <p:cNvPr id="200708" name="Rectangle 3"/>
          <p:cNvSpPr>
            <a:spLocks noGrp="1" noChangeArrowheads="1"/>
          </p:cNvSpPr>
          <p:nvPr>
            <p:ph type="body" idx="1"/>
          </p:nvPr>
        </p:nvSpPr>
        <p:spPr>
          <a:noFill/>
          <a:ln/>
        </p:spPr>
        <p:txBody>
          <a:bodyPr/>
          <a:lstStyle/>
          <a:p>
            <a:pPr marL="0" indent="0" eaLnBrk="1" hangingPunct="1">
              <a:buFont typeface="Wingdings" pitchFamily="2" charset="2"/>
              <a:buNone/>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8"/>
          <p:cNvSpPr>
            <a:spLocks noGrp="1" noChangeArrowheads="1"/>
          </p:cNvSpPr>
          <p:nvPr>
            <p:ph type="hdr" sz="quarter"/>
          </p:nvPr>
        </p:nvSpPr>
        <p:spPr>
          <a:noFill/>
        </p:spPr>
        <p:txBody>
          <a:bodyPr/>
          <a:lstStyle/>
          <a:p>
            <a:r>
              <a:rPr lang="en-US" smtClean="0"/>
              <a:t>Author / Presentation title</a:t>
            </a:r>
          </a:p>
        </p:txBody>
      </p:sp>
      <p:sp>
        <p:nvSpPr>
          <p:cNvPr id="202754" name="Rectangle 9"/>
          <p:cNvSpPr>
            <a:spLocks noGrp="1" noChangeArrowheads="1"/>
          </p:cNvSpPr>
          <p:nvPr>
            <p:ph type="dt" sz="quarter" idx="1"/>
          </p:nvPr>
        </p:nvSpPr>
        <p:spPr>
          <a:noFill/>
        </p:spPr>
        <p:txBody>
          <a:bodyPr/>
          <a:lstStyle/>
          <a:p>
            <a:r>
              <a:rPr lang="en-US" smtClean="0"/>
              <a:t>08/29/2007</a:t>
            </a:r>
          </a:p>
        </p:txBody>
      </p:sp>
      <p:sp>
        <p:nvSpPr>
          <p:cNvPr id="202755" name="Rectangle 2"/>
          <p:cNvSpPr>
            <a:spLocks noGrp="1" noRot="1" noChangeAspect="1" noChangeArrowheads="1" noTextEdit="1"/>
          </p:cNvSpPr>
          <p:nvPr>
            <p:ph type="sldImg"/>
          </p:nvPr>
        </p:nvSpPr>
        <p:spPr>
          <a:xfrm>
            <a:off x="774700" y="942975"/>
            <a:ext cx="5251450" cy="3938588"/>
          </a:xfrm>
          <a:ln/>
        </p:spPr>
      </p:sp>
      <p:sp>
        <p:nvSpPr>
          <p:cNvPr id="2027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8"/>
          <p:cNvSpPr>
            <a:spLocks noGrp="1" noChangeArrowheads="1"/>
          </p:cNvSpPr>
          <p:nvPr>
            <p:ph type="hdr" sz="quarter"/>
          </p:nvPr>
        </p:nvSpPr>
        <p:spPr>
          <a:noFill/>
        </p:spPr>
        <p:txBody>
          <a:bodyPr/>
          <a:lstStyle/>
          <a:p>
            <a:r>
              <a:rPr lang="en-US" smtClean="0"/>
              <a:t>Author / Presentation title</a:t>
            </a:r>
          </a:p>
        </p:txBody>
      </p:sp>
      <p:sp>
        <p:nvSpPr>
          <p:cNvPr id="204802" name="Rectangle 9"/>
          <p:cNvSpPr>
            <a:spLocks noGrp="1" noChangeArrowheads="1"/>
          </p:cNvSpPr>
          <p:nvPr>
            <p:ph type="dt" sz="quarter" idx="1"/>
          </p:nvPr>
        </p:nvSpPr>
        <p:spPr>
          <a:noFill/>
        </p:spPr>
        <p:txBody>
          <a:bodyPr/>
          <a:lstStyle/>
          <a:p>
            <a:r>
              <a:rPr lang="en-US" smtClean="0"/>
              <a:t>08/29/2007</a:t>
            </a:r>
          </a:p>
        </p:txBody>
      </p:sp>
      <p:sp>
        <p:nvSpPr>
          <p:cNvPr id="204803" name="Rectangle 2"/>
          <p:cNvSpPr>
            <a:spLocks noGrp="1" noRot="1" noChangeAspect="1" noChangeArrowheads="1" noTextEdit="1"/>
          </p:cNvSpPr>
          <p:nvPr>
            <p:ph type="sldImg"/>
          </p:nvPr>
        </p:nvSpPr>
        <p:spPr>
          <a:xfrm>
            <a:off x="774700" y="942975"/>
            <a:ext cx="5251450" cy="3938588"/>
          </a:xfrm>
          <a:ln/>
        </p:spPr>
      </p:sp>
      <p:sp>
        <p:nvSpPr>
          <p:cNvPr id="204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8"/>
          <p:cNvSpPr>
            <a:spLocks noGrp="1" noChangeArrowheads="1"/>
          </p:cNvSpPr>
          <p:nvPr>
            <p:ph type="hdr" sz="quarter"/>
          </p:nvPr>
        </p:nvSpPr>
        <p:spPr>
          <a:noFill/>
        </p:spPr>
        <p:txBody>
          <a:bodyPr/>
          <a:lstStyle/>
          <a:p>
            <a:r>
              <a:rPr lang="en-US" smtClean="0"/>
              <a:t>Author / Presentation title</a:t>
            </a:r>
          </a:p>
        </p:txBody>
      </p:sp>
      <p:sp>
        <p:nvSpPr>
          <p:cNvPr id="204802" name="Rectangle 9"/>
          <p:cNvSpPr>
            <a:spLocks noGrp="1" noChangeArrowheads="1"/>
          </p:cNvSpPr>
          <p:nvPr>
            <p:ph type="dt" sz="quarter" idx="1"/>
          </p:nvPr>
        </p:nvSpPr>
        <p:spPr>
          <a:noFill/>
        </p:spPr>
        <p:txBody>
          <a:bodyPr/>
          <a:lstStyle/>
          <a:p>
            <a:r>
              <a:rPr lang="en-US" smtClean="0"/>
              <a:t>08/29/2007</a:t>
            </a:r>
          </a:p>
        </p:txBody>
      </p:sp>
      <p:sp>
        <p:nvSpPr>
          <p:cNvPr id="204803" name="Rectangle 2"/>
          <p:cNvSpPr>
            <a:spLocks noGrp="1" noRot="1" noChangeAspect="1" noChangeArrowheads="1" noTextEdit="1"/>
          </p:cNvSpPr>
          <p:nvPr>
            <p:ph type="sldImg"/>
          </p:nvPr>
        </p:nvSpPr>
        <p:spPr>
          <a:xfrm>
            <a:off x="774700" y="942975"/>
            <a:ext cx="5251450" cy="3938588"/>
          </a:xfrm>
          <a:ln/>
        </p:spPr>
      </p:sp>
      <p:sp>
        <p:nvSpPr>
          <p:cNvPr id="204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8"/>
          <p:cNvSpPr>
            <a:spLocks noGrp="1" noChangeArrowheads="1"/>
          </p:cNvSpPr>
          <p:nvPr>
            <p:ph type="hdr" sz="quarter"/>
          </p:nvPr>
        </p:nvSpPr>
        <p:spPr>
          <a:noFill/>
        </p:spPr>
        <p:txBody>
          <a:bodyPr/>
          <a:lstStyle/>
          <a:p>
            <a:r>
              <a:rPr lang="en-US" smtClean="0"/>
              <a:t>Author / Presentation title</a:t>
            </a:r>
          </a:p>
        </p:txBody>
      </p:sp>
      <p:sp>
        <p:nvSpPr>
          <p:cNvPr id="206850" name="Rectangle 9"/>
          <p:cNvSpPr>
            <a:spLocks noGrp="1" noChangeArrowheads="1"/>
          </p:cNvSpPr>
          <p:nvPr>
            <p:ph type="dt" sz="quarter" idx="1"/>
          </p:nvPr>
        </p:nvSpPr>
        <p:spPr>
          <a:noFill/>
        </p:spPr>
        <p:txBody>
          <a:bodyPr/>
          <a:lstStyle/>
          <a:p>
            <a:r>
              <a:rPr lang="en-US" smtClean="0"/>
              <a:t>08/29/2007</a:t>
            </a:r>
          </a:p>
        </p:txBody>
      </p:sp>
      <p:sp>
        <p:nvSpPr>
          <p:cNvPr id="206851" name="Rectangle 2"/>
          <p:cNvSpPr>
            <a:spLocks noGrp="1" noRot="1" noChangeAspect="1" noChangeArrowheads="1" noTextEdit="1"/>
          </p:cNvSpPr>
          <p:nvPr>
            <p:ph type="sldImg"/>
          </p:nvPr>
        </p:nvSpPr>
        <p:spPr>
          <a:xfrm>
            <a:off x="774700" y="942975"/>
            <a:ext cx="5251450" cy="3938588"/>
          </a:xfrm>
          <a:ln/>
        </p:spPr>
      </p:sp>
      <p:sp>
        <p:nvSpPr>
          <p:cNvPr id="206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15"/>
          <p:cNvSpPr>
            <a:spLocks noGrp="1" noChangeArrowheads="1"/>
          </p:cNvSpPr>
          <p:nvPr>
            <p:ph type="dt" sz="quarter" idx="1"/>
          </p:nvPr>
        </p:nvSpPr>
        <p:spPr>
          <a:noFill/>
        </p:spPr>
        <p:txBody>
          <a:bodyPr/>
          <a:lstStyle/>
          <a:p>
            <a:fld id="{F606B95A-F07C-4E01-8298-2DB55905CA43}" type="datetime4">
              <a:rPr lang="en-GB" smtClean="0"/>
              <a:pPr/>
              <a:t>30 March 2012</a:t>
            </a:fld>
            <a:endParaRPr lang="en-US" smtClean="0"/>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a:noFill/>
          <a:ln/>
        </p:spPr>
        <p:txBody>
          <a:bodyPr/>
          <a:lstStyle/>
          <a:p>
            <a:pPr marL="0" indent="0">
              <a:buFont typeface="Wingdings" pitchFamily="2" charset="2"/>
              <a:buNone/>
            </a:pPr>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15"/>
          <p:cNvSpPr>
            <a:spLocks noGrp="1" noChangeArrowheads="1"/>
          </p:cNvSpPr>
          <p:nvPr>
            <p:ph type="dt" sz="quarter" idx="1"/>
          </p:nvPr>
        </p:nvSpPr>
        <p:spPr>
          <a:noFill/>
        </p:spPr>
        <p:txBody>
          <a:bodyPr/>
          <a:lstStyle/>
          <a:p>
            <a:fld id="{4AC6C841-4303-47D7-ADE1-169019A99D7E}" type="datetime4">
              <a:rPr lang="en-GB" smtClean="0"/>
              <a:pPr/>
              <a:t>30 March 2012</a:t>
            </a:fld>
            <a:endParaRPr lang="en-US" smtClean="0"/>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a:ln/>
        </p:spPr>
        <p:txBody>
          <a:bodyPr/>
          <a:lstStyle/>
          <a:p>
            <a:pPr>
              <a:buFont typeface="Wingdings" pitchFamily="2" charset="2"/>
              <a:buNone/>
            </a:pPr>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Rectangle 8"/>
          <p:cNvSpPr>
            <a:spLocks noGrp="1" noChangeArrowheads="1"/>
          </p:cNvSpPr>
          <p:nvPr>
            <p:ph type="hdr" sz="quarter"/>
          </p:nvPr>
        </p:nvSpPr>
        <p:spPr>
          <a:noFill/>
        </p:spPr>
        <p:txBody>
          <a:bodyPr/>
          <a:lstStyle/>
          <a:p>
            <a:r>
              <a:rPr lang="en-US" smtClean="0"/>
              <a:t>Author / Presentation title</a:t>
            </a:r>
          </a:p>
        </p:txBody>
      </p:sp>
      <p:sp>
        <p:nvSpPr>
          <p:cNvPr id="396290" name="Rectangle 9"/>
          <p:cNvSpPr>
            <a:spLocks noGrp="1" noChangeArrowheads="1"/>
          </p:cNvSpPr>
          <p:nvPr>
            <p:ph type="dt" sz="quarter" idx="1"/>
          </p:nvPr>
        </p:nvSpPr>
        <p:spPr>
          <a:noFill/>
        </p:spPr>
        <p:txBody>
          <a:bodyPr/>
          <a:lstStyle/>
          <a:p>
            <a:r>
              <a:rPr lang="en-US" smtClean="0"/>
              <a:t>08/29/2007</a:t>
            </a:r>
          </a:p>
        </p:txBody>
      </p:sp>
      <p:sp>
        <p:nvSpPr>
          <p:cNvPr id="396291" name="Rectangle 2"/>
          <p:cNvSpPr>
            <a:spLocks noGrp="1" noRot="1" noChangeAspect="1" noChangeArrowheads="1" noTextEdit="1"/>
          </p:cNvSpPr>
          <p:nvPr>
            <p:ph type="sldImg"/>
          </p:nvPr>
        </p:nvSpPr>
        <p:spPr>
          <a:xfrm>
            <a:off x="774700" y="942975"/>
            <a:ext cx="5251450" cy="3938588"/>
          </a:xfrm>
          <a:ln/>
        </p:spPr>
      </p:sp>
      <p:sp>
        <p:nvSpPr>
          <p:cNvPr id="396292" name="Rectangle 3"/>
          <p:cNvSpPr>
            <a:spLocks noGrp="1" noChangeArrowheads="1"/>
          </p:cNvSpPr>
          <p:nvPr>
            <p:ph type="body" idx="1"/>
          </p:nvPr>
        </p:nvSpPr>
        <p:spPr>
          <a:noFill/>
          <a:ln/>
        </p:spPr>
        <p:txBody>
          <a:bodyPr/>
          <a:lstStyle/>
          <a:p>
            <a:pPr marL="0" indent="0" eaLnBrk="1" hangingPunct="1">
              <a:buFont typeface="Wingdings" pitchFamily="2" charset="2"/>
              <a:buNone/>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Rectangle 8"/>
          <p:cNvSpPr>
            <a:spLocks noGrp="1" noChangeArrowheads="1"/>
          </p:cNvSpPr>
          <p:nvPr>
            <p:ph type="hdr" sz="quarter"/>
          </p:nvPr>
        </p:nvSpPr>
        <p:spPr>
          <a:noFill/>
        </p:spPr>
        <p:txBody>
          <a:bodyPr/>
          <a:lstStyle/>
          <a:p>
            <a:r>
              <a:rPr lang="en-US" smtClean="0"/>
              <a:t>Author / Presentation title</a:t>
            </a:r>
          </a:p>
        </p:txBody>
      </p:sp>
      <p:sp>
        <p:nvSpPr>
          <p:cNvPr id="398338" name="Rectangle 9"/>
          <p:cNvSpPr>
            <a:spLocks noGrp="1" noChangeArrowheads="1"/>
          </p:cNvSpPr>
          <p:nvPr>
            <p:ph type="dt" sz="quarter" idx="1"/>
          </p:nvPr>
        </p:nvSpPr>
        <p:spPr>
          <a:noFill/>
        </p:spPr>
        <p:txBody>
          <a:bodyPr/>
          <a:lstStyle/>
          <a:p>
            <a:r>
              <a:rPr lang="en-US" smtClean="0"/>
              <a:t>08/29/2007</a:t>
            </a:r>
          </a:p>
        </p:txBody>
      </p:sp>
      <p:sp>
        <p:nvSpPr>
          <p:cNvPr id="398339" name="Rectangle 2"/>
          <p:cNvSpPr>
            <a:spLocks noGrp="1" noRot="1" noChangeAspect="1" noChangeArrowheads="1" noTextEdit="1"/>
          </p:cNvSpPr>
          <p:nvPr>
            <p:ph type="sldImg"/>
          </p:nvPr>
        </p:nvSpPr>
        <p:spPr>
          <a:xfrm>
            <a:off x="774700" y="942975"/>
            <a:ext cx="5251450" cy="3938588"/>
          </a:xfrm>
          <a:ln/>
        </p:spPr>
      </p:sp>
      <p:sp>
        <p:nvSpPr>
          <p:cNvPr id="398340" name="Rectangle 3"/>
          <p:cNvSpPr>
            <a:spLocks noGrp="1" noChangeArrowheads="1"/>
          </p:cNvSpPr>
          <p:nvPr>
            <p:ph type="body" idx="1"/>
          </p:nvPr>
        </p:nvSpPr>
        <p:spPr>
          <a:noFill/>
          <a:ln/>
        </p:spPr>
        <p:txBody>
          <a:bodyPr/>
          <a:lstStyle/>
          <a:p>
            <a:pPr marL="0" indent="0" eaLnBrk="1" hangingPunct="1">
              <a:buFont typeface="Wingdings" pitchFamily="2" charset="2"/>
              <a:buNone/>
            </a:pP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15"/>
          <p:cNvSpPr>
            <a:spLocks noGrp="1" noChangeArrowheads="1"/>
          </p:cNvSpPr>
          <p:nvPr>
            <p:ph type="dt" sz="quarter" idx="1"/>
          </p:nvPr>
        </p:nvSpPr>
        <p:spPr>
          <a:noFill/>
        </p:spPr>
        <p:txBody>
          <a:bodyPr/>
          <a:lstStyle/>
          <a:p>
            <a:fld id="{81EE7792-9825-448A-908A-3F1ADA232045}" type="datetime4">
              <a:rPr lang="en-GB" smtClean="0"/>
              <a:pPr/>
              <a:t>30 March 2012</a:t>
            </a:fld>
            <a:endParaRPr lang="en-US" smtClean="0"/>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noFill/>
          <a:ln/>
        </p:spPr>
        <p:txBody>
          <a:bodyPr/>
          <a:lstStyle/>
          <a:p>
            <a:pPr>
              <a:buFont typeface="Wingdings" pitchFamily="2" charset="2"/>
              <a:buNone/>
            </a:pPr>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8"/>
          <p:cNvSpPr txBox="1">
            <a:spLocks noGrp="1" noChangeArrowheads="1"/>
          </p:cNvSpPr>
          <p:nvPr/>
        </p:nvSpPr>
        <p:spPr bwMode="auto">
          <a:xfrm>
            <a:off x="4270375" y="576263"/>
            <a:ext cx="1985963" cy="128587"/>
          </a:xfrm>
          <a:prstGeom prst="rect">
            <a:avLst/>
          </a:prstGeom>
          <a:noFill/>
          <a:ln w="9525" algn="ctr">
            <a:noFill/>
            <a:miter lim="800000"/>
            <a:headEnd/>
            <a:tailEnd/>
          </a:ln>
        </p:spPr>
        <p:txBody>
          <a:bodyPr lIns="0" tIns="0" rIns="0" bIns="0" anchor="ctr"/>
          <a:lstStyle/>
          <a:p>
            <a:pPr algn="r" defTabSz="449263" eaLnBrk="0" hangingPunct="0">
              <a:lnSpc>
                <a:spcPct val="68000"/>
              </a:lnSpc>
              <a:buClr>
                <a:srgbClr val="FFFFFF"/>
              </a:buClr>
              <a:buSzPct val="100000"/>
              <a:buFont typeface="Times New Roman" pitchFamily="18" charset="0"/>
              <a:buNone/>
            </a:pPr>
            <a:r>
              <a:rPr lang="en-US" sz="600" b="0">
                <a:cs typeface="Arial" charset="0"/>
              </a:rPr>
              <a:t>Author / Presentation title</a:t>
            </a:r>
          </a:p>
        </p:txBody>
      </p:sp>
      <p:sp>
        <p:nvSpPr>
          <p:cNvPr id="438275" name="Rectangle 9"/>
          <p:cNvSpPr txBox="1">
            <a:spLocks noGrp="1" noChangeArrowheads="1"/>
          </p:cNvSpPr>
          <p:nvPr/>
        </p:nvSpPr>
        <p:spPr bwMode="auto">
          <a:xfrm>
            <a:off x="4270375" y="481013"/>
            <a:ext cx="1985963" cy="127000"/>
          </a:xfrm>
          <a:prstGeom prst="rect">
            <a:avLst/>
          </a:prstGeom>
          <a:noFill/>
          <a:ln w="9525" algn="ctr">
            <a:noFill/>
            <a:miter lim="800000"/>
            <a:headEnd/>
            <a:tailEnd/>
          </a:ln>
        </p:spPr>
        <p:txBody>
          <a:bodyPr lIns="0" tIns="0" rIns="0" bIns="0"/>
          <a:lstStyle/>
          <a:p>
            <a:pPr algn="r" defTabSz="449263" eaLnBrk="0" hangingPunct="0">
              <a:lnSpc>
                <a:spcPct val="68000"/>
              </a:lnSpc>
              <a:buClr>
                <a:srgbClr val="FFFFFF"/>
              </a:buClr>
              <a:buSzPct val="100000"/>
              <a:buFont typeface="Times New Roman" pitchFamily="18" charset="0"/>
              <a:buNone/>
            </a:pPr>
            <a:r>
              <a:rPr lang="en-US" sz="600" b="0">
                <a:cs typeface="Arial" charset="0"/>
              </a:rPr>
              <a:t>08/29/2007</a:t>
            </a:r>
          </a:p>
        </p:txBody>
      </p:sp>
      <p:sp>
        <p:nvSpPr>
          <p:cNvPr id="438276" name="Rectangle 2"/>
          <p:cNvSpPr>
            <a:spLocks noGrp="1" noRot="1" noChangeAspect="1" noChangeArrowheads="1" noTextEdit="1"/>
          </p:cNvSpPr>
          <p:nvPr>
            <p:ph type="sldImg"/>
          </p:nvPr>
        </p:nvSpPr>
        <p:spPr>
          <a:xfrm>
            <a:off x="774700" y="942975"/>
            <a:ext cx="5251450" cy="3938588"/>
          </a:xfrm>
          <a:ln/>
        </p:spPr>
      </p:sp>
      <p:sp>
        <p:nvSpPr>
          <p:cNvPr id="43827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15"/>
          <p:cNvSpPr>
            <a:spLocks noGrp="1" noChangeArrowheads="1"/>
          </p:cNvSpPr>
          <p:nvPr>
            <p:ph type="dt" sz="quarter" idx="1"/>
          </p:nvPr>
        </p:nvSpPr>
        <p:spPr>
          <a:noFill/>
        </p:spPr>
        <p:txBody>
          <a:bodyPr/>
          <a:lstStyle/>
          <a:p>
            <a:fld id="{8D9F96A7-FE6C-4BAE-A76D-31576D64BA48}" type="datetime4">
              <a:rPr lang="en-GB" smtClean="0"/>
              <a:pPr/>
              <a:t>30 March 2012</a:t>
            </a:fld>
            <a:endParaRPr lang="en-US" smtClean="0"/>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lstStyle/>
          <a:p>
            <a:pPr>
              <a:buFont typeface="Wingdings" pitchFamily="2" charset="2"/>
              <a:buNone/>
            </a:pPr>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8"/>
          <p:cNvSpPr>
            <a:spLocks noGrp="1" noChangeArrowheads="1"/>
          </p:cNvSpPr>
          <p:nvPr>
            <p:ph type="hdr" sz="quarter"/>
          </p:nvPr>
        </p:nvSpPr>
        <p:spPr>
          <a:noFill/>
        </p:spPr>
        <p:txBody>
          <a:bodyPr/>
          <a:lstStyle/>
          <a:p>
            <a:r>
              <a:rPr lang="en-US" smtClean="0"/>
              <a:t>Author / Presentation title</a:t>
            </a:r>
          </a:p>
        </p:txBody>
      </p:sp>
      <p:sp>
        <p:nvSpPr>
          <p:cNvPr id="433154" name="Rectangle 9"/>
          <p:cNvSpPr>
            <a:spLocks noGrp="1" noChangeArrowheads="1"/>
          </p:cNvSpPr>
          <p:nvPr>
            <p:ph type="dt" sz="quarter" idx="1"/>
          </p:nvPr>
        </p:nvSpPr>
        <p:spPr>
          <a:noFill/>
        </p:spPr>
        <p:txBody>
          <a:bodyPr/>
          <a:lstStyle/>
          <a:p>
            <a:r>
              <a:rPr lang="en-US" smtClean="0"/>
              <a:t>08/29/2007</a:t>
            </a:r>
          </a:p>
        </p:txBody>
      </p:sp>
      <p:sp>
        <p:nvSpPr>
          <p:cNvPr id="433155" name="Rectangle 2"/>
          <p:cNvSpPr>
            <a:spLocks noGrp="1" noRot="1" noChangeAspect="1" noChangeArrowheads="1" noTextEdit="1"/>
          </p:cNvSpPr>
          <p:nvPr>
            <p:ph type="sldImg"/>
          </p:nvPr>
        </p:nvSpPr>
        <p:spPr>
          <a:xfrm>
            <a:off x="774700" y="942975"/>
            <a:ext cx="5251450" cy="3938588"/>
          </a:xfrm>
          <a:ln/>
        </p:spPr>
      </p:sp>
      <p:sp>
        <p:nvSpPr>
          <p:cNvPr id="433156" name="Rectangle 3"/>
          <p:cNvSpPr>
            <a:spLocks noGrp="1" noChangeArrowheads="1"/>
          </p:cNvSpPr>
          <p:nvPr>
            <p:ph type="body" idx="1"/>
          </p:nvPr>
        </p:nvSpPr>
        <p:spPr>
          <a:noFill/>
          <a:ln/>
        </p:spPr>
        <p:txBody>
          <a:bodyPr/>
          <a:lstStyle/>
          <a:p>
            <a:pPr marL="0" indent="0" eaLnBrk="1" hangingPunct="1">
              <a:buFont typeface="Wingdings" pitchFamily="2" charset="2"/>
              <a:buNone/>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8"/>
          <p:cNvSpPr>
            <a:spLocks noGrp="1" noChangeArrowheads="1"/>
          </p:cNvSpPr>
          <p:nvPr>
            <p:ph type="hdr" sz="quarter"/>
          </p:nvPr>
        </p:nvSpPr>
        <p:spPr>
          <a:noFill/>
        </p:spPr>
        <p:txBody>
          <a:bodyPr/>
          <a:lstStyle/>
          <a:p>
            <a:r>
              <a:rPr lang="en-US" smtClean="0"/>
              <a:t>Author / Presentation title</a:t>
            </a:r>
          </a:p>
        </p:txBody>
      </p:sp>
      <p:sp>
        <p:nvSpPr>
          <p:cNvPr id="435202" name="Rectangle 9"/>
          <p:cNvSpPr>
            <a:spLocks noGrp="1" noChangeArrowheads="1"/>
          </p:cNvSpPr>
          <p:nvPr>
            <p:ph type="dt" sz="quarter" idx="1"/>
          </p:nvPr>
        </p:nvSpPr>
        <p:spPr>
          <a:noFill/>
        </p:spPr>
        <p:txBody>
          <a:bodyPr/>
          <a:lstStyle/>
          <a:p>
            <a:r>
              <a:rPr lang="en-US" smtClean="0"/>
              <a:t>08/29/2007</a:t>
            </a:r>
          </a:p>
        </p:txBody>
      </p:sp>
      <p:sp>
        <p:nvSpPr>
          <p:cNvPr id="435203" name="Rectangle 2"/>
          <p:cNvSpPr>
            <a:spLocks noGrp="1" noRot="1" noChangeAspect="1" noChangeArrowheads="1" noTextEdit="1"/>
          </p:cNvSpPr>
          <p:nvPr>
            <p:ph type="sldImg"/>
          </p:nvPr>
        </p:nvSpPr>
        <p:spPr>
          <a:xfrm>
            <a:off x="774700" y="942975"/>
            <a:ext cx="5251450" cy="3938588"/>
          </a:xfrm>
          <a:ln/>
        </p:spPr>
      </p:sp>
      <p:sp>
        <p:nvSpPr>
          <p:cNvPr id="435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8"/>
          <p:cNvSpPr>
            <a:spLocks noGrp="1" noChangeArrowheads="1"/>
          </p:cNvSpPr>
          <p:nvPr>
            <p:ph type="hdr" sz="quarter"/>
          </p:nvPr>
        </p:nvSpPr>
        <p:spPr>
          <a:noFill/>
        </p:spPr>
        <p:txBody>
          <a:bodyPr/>
          <a:lstStyle/>
          <a:p>
            <a:r>
              <a:rPr lang="en-US" smtClean="0"/>
              <a:t>Author / Presentation title</a:t>
            </a:r>
          </a:p>
        </p:txBody>
      </p:sp>
      <p:sp>
        <p:nvSpPr>
          <p:cNvPr id="190466" name="Rectangle 9"/>
          <p:cNvSpPr>
            <a:spLocks noGrp="1" noChangeArrowheads="1"/>
          </p:cNvSpPr>
          <p:nvPr>
            <p:ph type="dt" sz="quarter" idx="1"/>
          </p:nvPr>
        </p:nvSpPr>
        <p:spPr>
          <a:noFill/>
        </p:spPr>
        <p:txBody>
          <a:bodyPr/>
          <a:lstStyle/>
          <a:p>
            <a:r>
              <a:rPr lang="en-US" smtClean="0"/>
              <a:t>08/29/2007</a:t>
            </a:r>
          </a:p>
        </p:txBody>
      </p:sp>
      <p:sp>
        <p:nvSpPr>
          <p:cNvPr id="190467" name="Rectangle 2"/>
          <p:cNvSpPr>
            <a:spLocks noGrp="1" noRot="1" noChangeAspect="1" noChangeArrowheads="1" noTextEdit="1"/>
          </p:cNvSpPr>
          <p:nvPr>
            <p:ph type="sldImg"/>
          </p:nvPr>
        </p:nvSpPr>
        <p:spPr>
          <a:xfrm>
            <a:off x="774700" y="942975"/>
            <a:ext cx="5251450" cy="3938588"/>
          </a:xfrm>
          <a:ln/>
        </p:spPr>
      </p:sp>
      <p:sp>
        <p:nvSpPr>
          <p:cNvPr id="190468" name="Rectangle 3"/>
          <p:cNvSpPr>
            <a:spLocks noGrp="1" noChangeArrowheads="1"/>
          </p:cNvSpPr>
          <p:nvPr>
            <p:ph type="body" idx="1"/>
          </p:nvPr>
        </p:nvSpPr>
        <p:spPr>
          <a:noFill/>
          <a:ln/>
        </p:spPr>
        <p:txBody>
          <a:bodyPr/>
          <a:lstStyle/>
          <a:p>
            <a:pPr marL="0" indent="0" eaLnBrk="1" hangingPunct="1">
              <a:buFont typeface="Wingdings" pitchFamily="2" charset="2"/>
              <a:buNone/>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8"/>
          <p:cNvSpPr>
            <a:spLocks noGrp="1" noChangeArrowheads="1"/>
          </p:cNvSpPr>
          <p:nvPr>
            <p:ph type="hdr" sz="quarter"/>
          </p:nvPr>
        </p:nvSpPr>
        <p:spPr>
          <a:noFill/>
        </p:spPr>
        <p:txBody>
          <a:bodyPr/>
          <a:lstStyle/>
          <a:p>
            <a:r>
              <a:rPr lang="en-US" smtClean="0"/>
              <a:t>Author / Presentation title</a:t>
            </a:r>
          </a:p>
        </p:txBody>
      </p:sp>
      <p:sp>
        <p:nvSpPr>
          <p:cNvPr id="192514" name="Rectangle 9"/>
          <p:cNvSpPr>
            <a:spLocks noGrp="1" noChangeArrowheads="1"/>
          </p:cNvSpPr>
          <p:nvPr>
            <p:ph type="dt" sz="quarter" idx="1"/>
          </p:nvPr>
        </p:nvSpPr>
        <p:spPr>
          <a:noFill/>
        </p:spPr>
        <p:txBody>
          <a:bodyPr/>
          <a:lstStyle/>
          <a:p>
            <a:r>
              <a:rPr lang="en-US" smtClean="0"/>
              <a:t>08/29/2007</a:t>
            </a:r>
          </a:p>
        </p:txBody>
      </p:sp>
      <p:sp>
        <p:nvSpPr>
          <p:cNvPr id="192515" name="Rectangle 2"/>
          <p:cNvSpPr>
            <a:spLocks noGrp="1" noRot="1" noChangeAspect="1" noChangeArrowheads="1" noTextEdit="1"/>
          </p:cNvSpPr>
          <p:nvPr>
            <p:ph type="sldImg"/>
          </p:nvPr>
        </p:nvSpPr>
        <p:spPr>
          <a:xfrm>
            <a:off x="774700" y="942975"/>
            <a:ext cx="5251450" cy="3938588"/>
          </a:xfrm>
          <a:ln/>
        </p:spPr>
      </p:sp>
      <p:sp>
        <p:nvSpPr>
          <p:cNvPr id="192516" name="Rectangle 3"/>
          <p:cNvSpPr>
            <a:spLocks noGrp="1" noChangeArrowheads="1"/>
          </p:cNvSpPr>
          <p:nvPr>
            <p:ph type="body" idx="1"/>
          </p:nvPr>
        </p:nvSpPr>
        <p:spPr>
          <a:noFill/>
          <a:ln/>
        </p:spPr>
        <p:txBody>
          <a:bodyPr/>
          <a:lstStyle/>
          <a:p>
            <a:pPr marL="0" indent="0" eaLnBrk="1" hangingPunct="1">
              <a:buFont typeface="Wingdings" pitchFamily="2" charset="2"/>
              <a:buNone/>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8"/>
          <p:cNvSpPr>
            <a:spLocks noGrp="1" noChangeArrowheads="1"/>
          </p:cNvSpPr>
          <p:nvPr>
            <p:ph type="hdr" sz="quarter"/>
          </p:nvPr>
        </p:nvSpPr>
        <p:spPr>
          <a:noFill/>
        </p:spPr>
        <p:txBody>
          <a:bodyPr/>
          <a:lstStyle/>
          <a:p>
            <a:r>
              <a:rPr lang="en-US" smtClean="0"/>
              <a:t>Author / Presentation title</a:t>
            </a:r>
          </a:p>
        </p:txBody>
      </p:sp>
      <p:sp>
        <p:nvSpPr>
          <p:cNvPr id="194562" name="Rectangle 9"/>
          <p:cNvSpPr>
            <a:spLocks noGrp="1" noChangeArrowheads="1"/>
          </p:cNvSpPr>
          <p:nvPr>
            <p:ph type="dt" sz="quarter" idx="1"/>
          </p:nvPr>
        </p:nvSpPr>
        <p:spPr>
          <a:noFill/>
        </p:spPr>
        <p:txBody>
          <a:bodyPr/>
          <a:lstStyle/>
          <a:p>
            <a:r>
              <a:rPr lang="en-US" smtClean="0"/>
              <a:t>08/29/2007</a:t>
            </a:r>
          </a:p>
        </p:txBody>
      </p:sp>
      <p:sp>
        <p:nvSpPr>
          <p:cNvPr id="194563" name="Rectangle 2"/>
          <p:cNvSpPr>
            <a:spLocks noGrp="1" noRot="1" noChangeAspect="1" noChangeArrowheads="1" noTextEdit="1"/>
          </p:cNvSpPr>
          <p:nvPr>
            <p:ph type="sldImg"/>
          </p:nvPr>
        </p:nvSpPr>
        <p:spPr>
          <a:xfrm>
            <a:off x="774700" y="942975"/>
            <a:ext cx="5251450" cy="3938588"/>
          </a:xfrm>
          <a:ln/>
        </p:spPr>
      </p:sp>
      <p:sp>
        <p:nvSpPr>
          <p:cNvPr id="194564" name="Rectangle 3"/>
          <p:cNvSpPr>
            <a:spLocks noGrp="1" noChangeArrowheads="1"/>
          </p:cNvSpPr>
          <p:nvPr>
            <p:ph type="body" idx="1"/>
          </p:nvPr>
        </p:nvSpPr>
        <p:spPr>
          <a:noFill/>
          <a:ln/>
        </p:spPr>
        <p:txBody>
          <a:bodyPr/>
          <a:lstStyle/>
          <a:p>
            <a:pPr marL="0" indent="0" eaLnBrk="1" hangingPunct="1">
              <a:buFont typeface="Wingdings" pitchFamily="2" charset="2"/>
              <a:buNone/>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a:ln/>
        </p:spPr>
      </p:sp>
      <p:sp>
        <p:nvSpPr>
          <p:cNvPr id="196610" name="Notes Placeholder 2"/>
          <p:cNvSpPr>
            <a:spLocks noGrp="1"/>
          </p:cNvSpPr>
          <p:nvPr>
            <p:ph type="body" idx="1"/>
          </p:nvPr>
        </p:nvSpPr>
        <p:spPr>
          <a:noFill/>
          <a:ln/>
        </p:spPr>
        <p:txBody>
          <a:bodyPr/>
          <a:lstStyle/>
          <a:p>
            <a:r>
              <a:rPr lang="en-US" smtClean="0"/>
              <a:t>In todays telecoms industry mobile operators have spend billions of Euro investing into deployment of the mobile networks, 2G and 3G.</a:t>
            </a:r>
          </a:p>
          <a:p>
            <a:r>
              <a:rPr lang="en-US" smtClean="0"/>
              <a:t>Ignoring 3G spectrum acquisition cost, substantial equity resides in the 2G/GSM networks despite being an ailing technology on the brink of phase-out.</a:t>
            </a:r>
          </a:p>
          <a:p>
            <a:r>
              <a:rPr lang="en-US" smtClean="0"/>
              <a:t>The legacy 2G spectrum is an important and strategic asset that will allow future growth and migration to LTE.</a:t>
            </a:r>
          </a:p>
          <a:p>
            <a:r>
              <a:rPr lang="en-US" smtClean="0"/>
              <a:t>Maybe it comes as a surprise (or maybe not;-) … there is no single European country with 100% 3G pop coverage. Thus before we can phase out GSM this 3G coverage gap needs to be closed (i.e., actually from a geographical coverage perspective the gap is even bigger).</a:t>
            </a:r>
          </a:p>
          <a:p>
            <a:r>
              <a:rPr lang="en-US" smtClean="0"/>
              <a:t>2G is expected to remain a sizable part of the mobile operators customer base in several years ahead.</a:t>
            </a:r>
          </a:p>
        </p:txBody>
      </p:sp>
      <p:sp>
        <p:nvSpPr>
          <p:cNvPr id="196611" name="Header Placeholder 3"/>
          <p:cNvSpPr>
            <a:spLocks noGrp="1"/>
          </p:cNvSpPr>
          <p:nvPr>
            <p:ph type="hdr" sz="quarter"/>
          </p:nvPr>
        </p:nvSpPr>
        <p:spPr>
          <a:noFill/>
        </p:spPr>
        <p:txBody>
          <a:bodyPr/>
          <a:lstStyle/>
          <a:p>
            <a:r>
              <a:rPr lang="en-US" smtClean="0"/>
              <a:t>Author / Presentation title</a:t>
            </a:r>
          </a:p>
        </p:txBody>
      </p:sp>
      <p:sp>
        <p:nvSpPr>
          <p:cNvPr id="196612" name="Date Placeholder 4"/>
          <p:cNvSpPr>
            <a:spLocks noGrp="1"/>
          </p:cNvSpPr>
          <p:nvPr>
            <p:ph type="dt" sz="quarter" idx="1"/>
          </p:nvPr>
        </p:nvSpPr>
        <p:spPr>
          <a:noFill/>
        </p:spPr>
        <p:txBody>
          <a:bodyPr/>
          <a:lstStyle/>
          <a:p>
            <a:r>
              <a:rPr lang="en-US" smtClean="0"/>
              <a:t>08/29/2007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a:ln/>
        </p:spPr>
      </p:sp>
      <p:sp>
        <p:nvSpPr>
          <p:cNvPr id="196610" name="Notes Placeholder 2"/>
          <p:cNvSpPr>
            <a:spLocks noGrp="1"/>
          </p:cNvSpPr>
          <p:nvPr>
            <p:ph type="body" idx="1"/>
          </p:nvPr>
        </p:nvSpPr>
        <p:spPr>
          <a:noFill/>
          <a:ln/>
        </p:spPr>
        <p:txBody>
          <a:bodyPr/>
          <a:lstStyle/>
          <a:p>
            <a:r>
              <a:rPr lang="en-US" smtClean="0"/>
              <a:t>In todays telecoms industry mobile operators have spend billions of Euro investing into deployment of the mobile networks, 2G and 3G.</a:t>
            </a:r>
          </a:p>
          <a:p>
            <a:r>
              <a:rPr lang="en-US" smtClean="0"/>
              <a:t>Ignoring 3G spectrum acquisition cost, substantial equity resides in the 2G/GSM networks despite being an ailing technology on the brink of phase-out.</a:t>
            </a:r>
          </a:p>
          <a:p>
            <a:r>
              <a:rPr lang="en-US" smtClean="0"/>
              <a:t>The legacy 2G spectrum is an important and strategic asset that will allow future growth and migration to LTE.</a:t>
            </a:r>
          </a:p>
          <a:p>
            <a:r>
              <a:rPr lang="en-US" smtClean="0"/>
              <a:t>Maybe it comes as a surprise (or maybe not;-) … there is no single European country with 100% 3G pop coverage. Thus before we can phase out GSM this 3G coverage gap needs to be closed (i.e., actually from a geographical coverage perspective the gap is even bigger).</a:t>
            </a:r>
          </a:p>
          <a:p>
            <a:r>
              <a:rPr lang="en-US" smtClean="0"/>
              <a:t>2G is expected to remain a sizable part of the mobile operators customer base in several years ahead.</a:t>
            </a:r>
          </a:p>
        </p:txBody>
      </p:sp>
      <p:sp>
        <p:nvSpPr>
          <p:cNvPr id="196611" name="Header Placeholder 3"/>
          <p:cNvSpPr>
            <a:spLocks noGrp="1"/>
          </p:cNvSpPr>
          <p:nvPr>
            <p:ph type="hdr" sz="quarter"/>
          </p:nvPr>
        </p:nvSpPr>
        <p:spPr>
          <a:noFill/>
        </p:spPr>
        <p:txBody>
          <a:bodyPr/>
          <a:lstStyle/>
          <a:p>
            <a:r>
              <a:rPr lang="en-US" smtClean="0"/>
              <a:t>Author / Presentation title</a:t>
            </a:r>
          </a:p>
        </p:txBody>
      </p:sp>
      <p:sp>
        <p:nvSpPr>
          <p:cNvPr id="196612" name="Date Placeholder 4"/>
          <p:cNvSpPr>
            <a:spLocks noGrp="1"/>
          </p:cNvSpPr>
          <p:nvPr>
            <p:ph type="dt" sz="quarter" idx="1"/>
          </p:nvPr>
        </p:nvSpPr>
        <p:spPr>
          <a:noFill/>
        </p:spPr>
        <p:txBody>
          <a:bodyPr/>
          <a:lstStyle/>
          <a:p>
            <a:r>
              <a:rPr lang="en-US" smtClean="0"/>
              <a:t>08/29/2007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a:ln/>
        </p:spPr>
      </p:sp>
      <p:sp>
        <p:nvSpPr>
          <p:cNvPr id="198658" name="Notes Placeholder 2"/>
          <p:cNvSpPr>
            <a:spLocks noGrp="1"/>
          </p:cNvSpPr>
          <p:nvPr>
            <p:ph type="body" idx="1"/>
          </p:nvPr>
        </p:nvSpPr>
        <p:spPr>
          <a:noFill/>
          <a:ln/>
        </p:spPr>
        <p:txBody>
          <a:bodyPr/>
          <a:lstStyle/>
          <a:p>
            <a:r>
              <a:rPr lang="en-US" smtClean="0"/>
              <a:t>In 2012 we will see many renewal spectrum auctions across Europe as well as digital dividend (800MHz) and remaining 2.6GHz auctions.</a:t>
            </a:r>
          </a:p>
          <a:p>
            <a:r>
              <a:rPr lang="en-US" smtClean="0"/>
              <a:t>Legacy GSM spectrum is in general carved up in 2x5 MHz chunks and then auctioned.</a:t>
            </a:r>
          </a:p>
          <a:p>
            <a:r>
              <a:rPr lang="en-US" smtClean="0"/>
              <a:t>Overall many regulators have reserved spectrum for New Entrants / Greenfield.</a:t>
            </a:r>
          </a:p>
          <a:p>
            <a:r>
              <a:rPr lang="en-US" smtClean="0"/>
              <a:t>Most auction structures open up the possibility for disruptive bidding where a new (or existing MNO) takes most or all of existing legacy spectrum away from an established MNO.</a:t>
            </a:r>
          </a:p>
          <a:p>
            <a:r>
              <a:rPr lang="en-US" smtClean="0"/>
              <a:t>Destroying (in worst case) the future growth possibilities and a substantial amount of value.</a:t>
            </a:r>
          </a:p>
          <a:p>
            <a:endParaRPr lang="en-US" smtClean="0"/>
          </a:p>
        </p:txBody>
      </p:sp>
      <p:sp>
        <p:nvSpPr>
          <p:cNvPr id="198659" name="Header Placeholder 3"/>
          <p:cNvSpPr>
            <a:spLocks noGrp="1"/>
          </p:cNvSpPr>
          <p:nvPr>
            <p:ph type="hdr" sz="quarter"/>
          </p:nvPr>
        </p:nvSpPr>
        <p:spPr>
          <a:noFill/>
        </p:spPr>
        <p:txBody>
          <a:bodyPr/>
          <a:lstStyle/>
          <a:p>
            <a:r>
              <a:rPr lang="en-US" smtClean="0"/>
              <a:t>Author / Presentation title</a:t>
            </a:r>
          </a:p>
        </p:txBody>
      </p:sp>
      <p:sp>
        <p:nvSpPr>
          <p:cNvPr id="198660" name="Date Placeholder 4"/>
          <p:cNvSpPr>
            <a:spLocks noGrp="1"/>
          </p:cNvSpPr>
          <p:nvPr>
            <p:ph type="dt" sz="quarter" idx="1"/>
          </p:nvPr>
        </p:nvSpPr>
        <p:spPr>
          <a:noFill/>
        </p:spPr>
        <p:txBody>
          <a:bodyPr/>
          <a:lstStyle/>
          <a:p>
            <a:r>
              <a:rPr lang="en-US" smtClean="0"/>
              <a:t>08/29/2007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a:ln/>
        </p:spPr>
      </p:sp>
      <p:sp>
        <p:nvSpPr>
          <p:cNvPr id="198658" name="Notes Placeholder 2"/>
          <p:cNvSpPr>
            <a:spLocks noGrp="1"/>
          </p:cNvSpPr>
          <p:nvPr>
            <p:ph type="body" idx="1"/>
          </p:nvPr>
        </p:nvSpPr>
        <p:spPr>
          <a:noFill/>
          <a:ln/>
        </p:spPr>
        <p:txBody>
          <a:bodyPr/>
          <a:lstStyle/>
          <a:p>
            <a:r>
              <a:rPr lang="en-US" smtClean="0"/>
              <a:t>In 2012 we will see many renewal spectrum auctions across Europe as well as digital dividend (800MHz) and remaining 2.6GHz auctions.</a:t>
            </a:r>
          </a:p>
          <a:p>
            <a:r>
              <a:rPr lang="en-US" smtClean="0"/>
              <a:t>Legacy GSM spectrum is in general carved up in 2x5 MHz chunks and then auctioned.</a:t>
            </a:r>
          </a:p>
          <a:p>
            <a:r>
              <a:rPr lang="en-US" smtClean="0"/>
              <a:t>Overall many regulators have reserved spectrum for New Entrants / Greenfield.</a:t>
            </a:r>
          </a:p>
          <a:p>
            <a:r>
              <a:rPr lang="en-US" smtClean="0"/>
              <a:t>Most auction structures open up the possibility for disruptive bidding where a new (or existing MNO) takes most or all of existing legacy spectrum away from an established MNO.</a:t>
            </a:r>
          </a:p>
          <a:p>
            <a:r>
              <a:rPr lang="en-US" smtClean="0"/>
              <a:t>Destroying (in worst case) the future growth possibilities and a substantial amount of value.</a:t>
            </a:r>
          </a:p>
          <a:p>
            <a:endParaRPr lang="en-US" smtClean="0"/>
          </a:p>
        </p:txBody>
      </p:sp>
      <p:sp>
        <p:nvSpPr>
          <p:cNvPr id="198659" name="Header Placeholder 3"/>
          <p:cNvSpPr>
            <a:spLocks noGrp="1"/>
          </p:cNvSpPr>
          <p:nvPr>
            <p:ph type="hdr" sz="quarter"/>
          </p:nvPr>
        </p:nvSpPr>
        <p:spPr>
          <a:noFill/>
        </p:spPr>
        <p:txBody>
          <a:bodyPr/>
          <a:lstStyle/>
          <a:p>
            <a:r>
              <a:rPr lang="en-US" smtClean="0"/>
              <a:t>Author / Presentation title</a:t>
            </a:r>
          </a:p>
        </p:txBody>
      </p:sp>
      <p:sp>
        <p:nvSpPr>
          <p:cNvPr id="198660" name="Date Placeholder 4"/>
          <p:cNvSpPr>
            <a:spLocks noGrp="1"/>
          </p:cNvSpPr>
          <p:nvPr>
            <p:ph type="dt" sz="quarter" idx="1"/>
          </p:nvPr>
        </p:nvSpPr>
        <p:spPr>
          <a:noFill/>
        </p:spPr>
        <p:txBody>
          <a:bodyPr/>
          <a:lstStyle/>
          <a:p>
            <a:r>
              <a:rPr lang="en-US" smtClean="0"/>
              <a:t>08/29/2007</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graphicFrame>
        <p:nvGraphicFramePr>
          <p:cNvPr id="4" name="AutoShape 1"/>
          <p:cNvGraphicFramePr>
            <a:graphicFrameLocks/>
          </p:cNvGraphicFramePr>
          <p:nvPr>
            <p:custDataLst>
              <p:tags r:id="rId2"/>
            </p:custDataLst>
          </p:nvPr>
        </p:nvGraphicFramePr>
        <p:xfrm>
          <a:off x="0" y="0"/>
          <a:ext cx="158750" cy="158750"/>
        </p:xfrm>
        <a:graphic>
          <a:graphicData uri="http://schemas.openxmlformats.org/presentationml/2006/ole">
            <p:oleObj spid="_x0000_s449538" name="think-cell Slide" r:id="rId7" imgW="0" imgH="0" progId="">
              <p:embed/>
            </p:oleObj>
          </a:graphicData>
        </a:graphic>
      </p:graphicFrame>
      <p:pic>
        <p:nvPicPr>
          <p:cNvPr id="5" name="Picture 30" descr="T_Label_3C_li_L"/>
          <p:cNvPicPr>
            <a:picLocks noChangeAspect="1" noChangeArrowheads="1"/>
          </p:cNvPicPr>
          <p:nvPr>
            <p:custDataLst>
              <p:tags r:id="rId3"/>
            </p:custDataLst>
          </p:nvPr>
        </p:nvPicPr>
        <p:blipFill>
          <a:blip r:embed="rId8"/>
          <a:srcRect/>
          <a:stretch>
            <a:fillRect/>
          </a:stretch>
        </p:blipFill>
        <p:spPr bwMode="auto">
          <a:xfrm>
            <a:off x="307975" y="5945188"/>
            <a:ext cx="8534400" cy="595312"/>
          </a:xfrm>
          <a:prstGeom prst="rect">
            <a:avLst/>
          </a:prstGeom>
          <a:noFill/>
          <a:ln w="9525">
            <a:noFill/>
            <a:miter lim="800000"/>
            <a:headEnd/>
            <a:tailEnd/>
          </a:ln>
        </p:spPr>
      </p:pic>
      <p:sp>
        <p:nvSpPr>
          <p:cNvPr id="3077" name="Rectangle 5"/>
          <p:cNvSpPr>
            <a:spLocks noGrp="1" noChangeArrowheads="1"/>
          </p:cNvSpPr>
          <p:nvPr>
            <p:ph type="ctrTitle"/>
          </p:nvPr>
        </p:nvSpPr>
        <p:spPr>
          <a:xfrm>
            <a:off x="304800" y="4437063"/>
            <a:ext cx="8532813" cy="1520825"/>
          </a:xfrm>
          <a:solidFill>
            <a:schemeClr val="bg1"/>
          </a:solidFill>
        </p:spPr>
        <p:txBody>
          <a:bodyPr lIns="205200" tIns="126000"/>
          <a:lstStyle>
            <a:lvl1pPr>
              <a:defRPr sz="4000"/>
            </a:lvl1pPr>
          </a:lstStyle>
          <a:p>
            <a:r>
              <a:rPr lang="en-US"/>
              <a:t>Mastertitelformat bearbeiten</a:t>
            </a:r>
          </a:p>
        </p:txBody>
      </p:sp>
      <p:sp>
        <p:nvSpPr>
          <p:cNvPr id="3078" name="Rectangle 6"/>
          <p:cNvSpPr>
            <a:spLocks noGrp="1" noChangeArrowheads="1"/>
          </p:cNvSpPr>
          <p:nvPr>
            <p:ph type="subTitle" idx="1"/>
          </p:nvPr>
        </p:nvSpPr>
        <p:spPr>
          <a:xfrm>
            <a:off x="304800" y="5373688"/>
            <a:ext cx="8532813" cy="577850"/>
          </a:xfrm>
          <a:solidFill>
            <a:schemeClr val="bg1"/>
          </a:solidFill>
        </p:spPr>
        <p:txBody>
          <a:bodyPr lIns="223200" tIns="18000"/>
          <a:lstStyle>
            <a:lvl1pPr marL="0" indent="0">
              <a:buFont typeface="Wingdings" pitchFamily="2" charset="2"/>
              <a:buNone/>
              <a:defRPr sz="1800">
                <a:solidFill>
                  <a:srgbClr val="000000"/>
                </a:solidFill>
                <a:latin typeface="Arial" charset="0"/>
              </a:defRPr>
            </a:lvl1pPr>
          </a:lstStyle>
          <a:p>
            <a:r>
              <a:rPr lang="en-US"/>
              <a:t>Master-Untertitelformat bearbeiten</a:t>
            </a:r>
          </a:p>
        </p:txBody>
      </p:sp>
      <p:sp>
        <p:nvSpPr>
          <p:cNvPr id="6" name="Rectangle 25"/>
          <p:cNvSpPr>
            <a:spLocks noGrp="1" noChangeArrowheads="1"/>
          </p:cNvSpPr>
          <p:nvPr>
            <p:ph type="dt" sz="quarter" idx="10"/>
            <p:custDataLst>
              <p:tags r:id="rId4"/>
            </p:custDataLst>
          </p:nvPr>
        </p:nvSpPr>
        <p:spPr/>
        <p:txBody>
          <a:bodyPr/>
          <a:lstStyle>
            <a:lvl1pPr>
              <a:defRPr>
                <a:solidFill>
                  <a:schemeClr val="bg1"/>
                </a:solidFill>
              </a:defRPr>
            </a:lvl1pPr>
          </a:lstStyle>
          <a:p>
            <a:pPr>
              <a:defRPr/>
            </a:pPr>
            <a:fld id="{9942A2F5-0DFF-493A-94FA-644669D40E97}" type="datetime1">
              <a:rPr lang="en-US"/>
              <a:pPr>
                <a:defRPr/>
              </a:pPr>
              <a:t>3/30/2012</a:t>
            </a:fld>
            <a:endParaRPr lang="de-DE"/>
          </a:p>
        </p:txBody>
      </p:sp>
      <p:sp>
        <p:nvSpPr>
          <p:cNvPr id="7" name="Rectangle 27"/>
          <p:cNvSpPr>
            <a:spLocks noGrp="1" noChangeArrowheads="1"/>
          </p:cNvSpPr>
          <p:nvPr>
            <p:ph type="sldNum" sz="quarter" idx="11"/>
            <p:custDataLst>
              <p:tags r:id="rId5"/>
            </p:custDataLst>
          </p:nvPr>
        </p:nvSpPr>
        <p:spPr/>
        <p:txBody>
          <a:bodyPr/>
          <a:lstStyle>
            <a:lvl1pPr>
              <a:defRPr>
                <a:solidFill>
                  <a:schemeClr val="bg1"/>
                </a:solidFill>
              </a:defRPr>
            </a:lvl1pPr>
          </a:lstStyle>
          <a:p>
            <a:pPr>
              <a:defRPr/>
            </a:pPr>
            <a:fld id="{D392EDD6-9B7F-4003-B6DE-55C061F7B584}"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quarter" idx="10"/>
          </p:nvPr>
        </p:nvSpPr>
        <p:spPr>
          <a:ln/>
        </p:spPr>
        <p:txBody>
          <a:bodyPr/>
          <a:lstStyle>
            <a:lvl1pPr>
              <a:defRPr/>
            </a:lvl1pPr>
          </a:lstStyle>
          <a:p>
            <a:pPr>
              <a:defRPr/>
            </a:pPr>
            <a:fld id="{4D7F6D1A-6A5E-48F0-B161-25235DA422C3}" type="datetime1">
              <a:rPr lang="en-US"/>
              <a:pPr>
                <a:defRPr/>
              </a:pPr>
              <a:t>3/30/2012</a:t>
            </a:fld>
            <a:endParaRPr lang="de-DE"/>
          </a:p>
        </p:txBody>
      </p:sp>
      <p:sp>
        <p:nvSpPr>
          <p:cNvPr id="5" name="Rectangle 27"/>
          <p:cNvSpPr>
            <a:spLocks noGrp="1" noChangeArrowheads="1"/>
          </p:cNvSpPr>
          <p:nvPr>
            <p:ph type="sldNum" sz="quarter" idx="11"/>
          </p:nvPr>
        </p:nvSpPr>
        <p:spPr>
          <a:ln/>
        </p:spPr>
        <p:txBody>
          <a:bodyPr/>
          <a:lstStyle>
            <a:lvl1pPr>
              <a:defRPr/>
            </a:lvl1pPr>
          </a:lstStyle>
          <a:p>
            <a:pPr>
              <a:defRPr/>
            </a:pPr>
            <a:fld id="{15025AF7-ABAF-40FE-8C5F-2E1C0AE69D1A}"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2013" cy="5651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65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quarter" idx="10"/>
          </p:nvPr>
        </p:nvSpPr>
        <p:spPr>
          <a:ln/>
        </p:spPr>
        <p:txBody>
          <a:bodyPr/>
          <a:lstStyle>
            <a:lvl1pPr>
              <a:defRPr/>
            </a:lvl1pPr>
          </a:lstStyle>
          <a:p>
            <a:pPr>
              <a:defRPr/>
            </a:pPr>
            <a:fld id="{383DA0D5-75E6-4F24-B4AA-BCE37BEDC190}" type="datetime1">
              <a:rPr lang="en-US"/>
              <a:pPr>
                <a:defRPr/>
              </a:pPr>
              <a:t>3/30/2012</a:t>
            </a:fld>
            <a:endParaRPr lang="de-DE"/>
          </a:p>
        </p:txBody>
      </p:sp>
      <p:sp>
        <p:nvSpPr>
          <p:cNvPr id="5" name="Rectangle 27"/>
          <p:cNvSpPr>
            <a:spLocks noGrp="1" noChangeArrowheads="1"/>
          </p:cNvSpPr>
          <p:nvPr>
            <p:ph type="sldNum" sz="quarter" idx="11"/>
          </p:nvPr>
        </p:nvSpPr>
        <p:spPr>
          <a:ln/>
        </p:spPr>
        <p:txBody>
          <a:bodyPr/>
          <a:lstStyle>
            <a:lvl1pPr>
              <a:defRPr/>
            </a:lvl1pPr>
          </a:lstStyle>
          <a:p>
            <a:pPr>
              <a:defRPr/>
            </a:pPr>
            <a:fld id="{2F855862-BD32-42FC-A18C-827A759A1DDC}"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quarter" idx="10"/>
          </p:nvPr>
        </p:nvSpPr>
        <p:spPr>
          <a:ln/>
        </p:spPr>
        <p:txBody>
          <a:bodyPr/>
          <a:lstStyle>
            <a:lvl1pPr>
              <a:defRPr/>
            </a:lvl1pPr>
          </a:lstStyle>
          <a:p>
            <a:pPr>
              <a:defRPr/>
            </a:pPr>
            <a:fld id="{7079E5F5-BFB2-4BE7-A129-1FA0329A6570}" type="datetime1">
              <a:rPr lang="en-US"/>
              <a:pPr>
                <a:defRPr/>
              </a:pPr>
              <a:t>3/30/2012</a:t>
            </a:fld>
            <a:endParaRPr lang="de-DE"/>
          </a:p>
        </p:txBody>
      </p:sp>
      <p:sp>
        <p:nvSpPr>
          <p:cNvPr id="5" name="Rectangle 27"/>
          <p:cNvSpPr>
            <a:spLocks noGrp="1" noChangeArrowheads="1"/>
          </p:cNvSpPr>
          <p:nvPr>
            <p:ph type="sldNum" sz="quarter" idx="11"/>
          </p:nvPr>
        </p:nvSpPr>
        <p:spPr>
          <a:ln/>
        </p:spPr>
        <p:txBody>
          <a:bodyPr/>
          <a:lstStyle>
            <a:lvl1pPr>
              <a:defRPr/>
            </a:lvl1pPr>
          </a:lstStyle>
          <a:p>
            <a:pPr>
              <a:defRPr/>
            </a:pPr>
            <a:fld id="{3A1131E9-4C69-4755-88E8-48C780C0C89A}"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quarter" idx="10"/>
          </p:nvPr>
        </p:nvSpPr>
        <p:spPr>
          <a:ln/>
        </p:spPr>
        <p:txBody>
          <a:bodyPr/>
          <a:lstStyle>
            <a:lvl1pPr>
              <a:defRPr/>
            </a:lvl1pPr>
          </a:lstStyle>
          <a:p>
            <a:pPr>
              <a:defRPr/>
            </a:pPr>
            <a:fld id="{DB26F96B-C52F-4D09-AD34-5E7B331EAC92}" type="datetime1">
              <a:rPr lang="en-US"/>
              <a:pPr>
                <a:defRPr/>
              </a:pPr>
              <a:t>3/30/2012</a:t>
            </a:fld>
            <a:endParaRPr lang="de-DE"/>
          </a:p>
        </p:txBody>
      </p:sp>
      <p:sp>
        <p:nvSpPr>
          <p:cNvPr id="5" name="Rectangle 27"/>
          <p:cNvSpPr>
            <a:spLocks noGrp="1" noChangeArrowheads="1"/>
          </p:cNvSpPr>
          <p:nvPr>
            <p:ph type="sldNum" sz="quarter" idx="11"/>
          </p:nvPr>
        </p:nvSpPr>
        <p:spPr>
          <a:ln/>
        </p:spPr>
        <p:txBody>
          <a:bodyPr/>
          <a:lstStyle>
            <a:lvl1pPr>
              <a:defRPr/>
            </a:lvl1pPr>
          </a:lstStyle>
          <a:p>
            <a:pPr>
              <a:defRPr/>
            </a:pPr>
            <a:fld id="{93CCD432-94BD-4F46-81AE-A03A6BCB39AE}"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0"/>
            <a:ext cx="4189413"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752600"/>
            <a:ext cx="4191000" cy="420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quarter" idx="10"/>
          </p:nvPr>
        </p:nvSpPr>
        <p:spPr>
          <a:ln/>
        </p:spPr>
        <p:txBody>
          <a:bodyPr/>
          <a:lstStyle>
            <a:lvl1pPr>
              <a:defRPr/>
            </a:lvl1pPr>
          </a:lstStyle>
          <a:p>
            <a:pPr>
              <a:defRPr/>
            </a:pPr>
            <a:fld id="{B4DB9AC0-7BCA-43BD-8614-CE364625F916}" type="datetime1">
              <a:rPr lang="en-US"/>
              <a:pPr>
                <a:defRPr/>
              </a:pPr>
              <a:t>3/30/2012</a:t>
            </a:fld>
            <a:endParaRPr lang="de-DE"/>
          </a:p>
        </p:txBody>
      </p:sp>
      <p:sp>
        <p:nvSpPr>
          <p:cNvPr id="6" name="Rectangle 27"/>
          <p:cNvSpPr>
            <a:spLocks noGrp="1" noChangeArrowheads="1"/>
          </p:cNvSpPr>
          <p:nvPr>
            <p:ph type="sldNum" sz="quarter" idx="11"/>
          </p:nvPr>
        </p:nvSpPr>
        <p:spPr>
          <a:ln/>
        </p:spPr>
        <p:txBody>
          <a:bodyPr/>
          <a:lstStyle>
            <a:lvl1pPr>
              <a:defRPr/>
            </a:lvl1pPr>
          </a:lstStyle>
          <a:p>
            <a:pPr>
              <a:defRPr/>
            </a:pPr>
            <a:fld id="{35B07545-57C2-4882-A9A2-DE428951E094}"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quarter" idx="10"/>
          </p:nvPr>
        </p:nvSpPr>
        <p:spPr>
          <a:ln/>
        </p:spPr>
        <p:txBody>
          <a:bodyPr/>
          <a:lstStyle>
            <a:lvl1pPr>
              <a:defRPr/>
            </a:lvl1pPr>
          </a:lstStyle>
          <a:p>
            <a:pPr>
              <a:defRPr/>
            </a:pPr>
            <a:fld id="{144EEF2C-25A0-4F47-BDAA-E11B2252BB3F}" type="datetime1">
              <a:rPr lang="en-US"/>
              <a:pPr>
                <a:defRPr/>
              </a:pPr>
              <a:t>3/30/2012</a:t>
            </a:fld>
            <a:endParaRPr lang="de-DE"/>
          </a:p>
        </p:txBody>
      </p:sp>
      <p:sp>
        <p:nvSpPr>
          <p:cNvPr id="8" name="Rectangle 27"/>
          <p:cNvSpPr>
            <a:spLocks noGrp="1" noChangeArrowheads="1"/>
          </p:cNvSpPr>
          <p:nvPr>
            <p:ph type="sldNum" sz="quarter" idx="11"/>
          </p:nvPr>
        </p:nvSpPr>
        <p:spPr>
          <a:ln/>
        </p:spPr>
        <p:txBody>
          <a:bodyPr/>
          <a:lstStyle>
            <a:lvl1pPr>
              <a:defRPr/>
            </a:lvl1pPr>
          </a:lstStyle>
          <a:p>
            <a:pPr>
              <a:defRPr/>
            </a:pPr>
            <a:fld id="{D827C67A-65FB-4F88-9B84-4D26C360DCD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quarter" idx="10"/>
          </p:nvPr>
        </p:nvSpPr>
        <p:spPr>
          <a:ln/>
        </p:spPr>
        <p:txBody>
          <a:bodyPr/>
          <a:lstStyle>
            <a:lvl1pPr>
              <a:defRPr/>
            </a:lvl1pPr>
          </a:lstStyle>
          <a:p>
            <a:pPr>
              <a:defRPr/>
            </a:pPr>
            <a:fld id="{6077CB69-0D95-45DA-8E9A-F3E9B87F0BC9}" type="datetime1">
              <a:rPr lang="en-US"/>
              <a:pPr>
                <a:defRPr/>
              </a:pPr>
              <a:t>3/30/2012</a:t>
            </a:fld>
            <a:endParaRPr lang="de-DE"/>
          </a:p>
        </p:txBody>
      </p:sp>
      <p:sp>
        <p:nvSpPr>
          <p:cNvPr id="4" name="Rectangle 27"/>
          <p:cNvSpPr>
            <a:spLocks noGrp="1" noChangeArrowheads="1"/>
          </p:cNvSpPr>
          <p:nvPr>
            <p:ph type="sldNum" sz="quarter" idx="11"/>
          </p:nvPr>
        </p:nvSpPr>
        <p:spPr>
          <a:ln/>
        </p:spPr>
        <p:txBody>
          <a:bodyPr/>
          <a:lstStyle>
            <a:lvl1pPr>
              <a:defRPr/>
            </a:lvl1pPr>
          </a:lstStyle>
          <a:p>
            <a:pPr>
              <a:defRPr/>
            </a:pPr>
            <a:fld id="{A7930C63-94C1-4BA7-9003-B81AD472DE9C}"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quarter" idx="10"/>
          </p:nvPr>
        </p:nvSpPr>
        <p:spPr>
          <a:ln/>
        </p:spPr>
        <p:txBody>
          <a:bodyPr/>
          <a:lstStyle>
            <a:lvl1pPr>
              <a:defRPr/>
            </a:lvl1pPr>
          </a:lstStyle>
          <a:p>
            <a:pPr>
              <a:defRPr/>
            </a:pPr>
            <a:fld id="{E745BE05-9117-48CC-8706-6F5D21983A31}" type="datetime1">
              <a:rPr lang="en-US"/>
              <a:pPr>
                <a:defRPr/>
              </a:pPr>
              <a:t>3/30/2012</a:t>
            </a:fld>
            <a:endParaRPr lang="de-DE"/>
          </a:p>
        </p:txBody>
      </p:sp>
      <p:sp>
        <p:nvSpPr>
          <p:cNvPr id="3" name="Rectangle 27"/>
          <p:cNvSpPr>
            <a:spLocks noGrp="1" noChangeArrowheads="1"/>
          </p:cNvSpPr>
          <p:nvPr>
            <p:ph type="sldNum" sz="quarter" idx="11"/>
          </p:nvPr>
        </p:nvSpPr>
        <p:spPr>
          <a:ln/>
        </p:spPr>
        <p:txBody>
          <a:bodyPr/>
          <a:lstStyle>
            <a:lvl1pPr>
              <a:defRPr/>
            </a:lvl1pPr>
          </a:lstStyle>
          <a:p>
            <a:pPr>
              <a:defRPr/>
            </a:pPr>
            <a:fld id="{4A370B01-D312-413C-9EA7-B2E53209D65D}"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quarter" idx="10"/>
          </p:nvPr>
        </p:nvSpPr>
        <p:spPr>
          <a:ln/>
        </p:spPr>
        <p:txBody>
          <a:bodyPr/>
          <a:lstStyle>
            <a:lvl1pPr>
              <a:defRPr/>
            </a:lvl1pPr>
          </a:lstStyle>
          <a:p>
            <a:pPr>
              <a:defRPr/>
            </a:pPr>
            <a:fld id="{F41B0AB9-E5D0-475F-9F96-C51884FABC2F}" type="datetime1">
              <a:rPr lang="en-US"/>
              <a:pPr>
                <a:defRPr/>
              </a:pPr>
              <a:t>3/30/2012</a:t>
            </a:fld>
            <a:endParaRPr lang="de-DE"/>
          </a:p>
        </p:txBody>
      </p:sp>
      <p:sp>
        <p:nvSpPr>
          <p:cNvPr id="6" name="Rectangle 27"/>
          <p:cNvSpPr>
            <a:spLocks noGrp="1" noChangeArrowheads="1"/>
          </p:cNvSpPr>
          <p:nvPr>
            <p:ph type="sldNum" sz="quarter" idx="11"/>
          </p:nvPr>
        </p:nvSpPr>
        <p:spPr>
          <a:ln/>
        </p:spPr>
        <p:txBody>
          <a:bodyPr/>
          <a:lstStyle>
            <a:lvl1pPr>
              <a:defRPr/>
            </a:lvl1pPr>
          </a:lstStyle>
          <a:p>
            <a:pPr>
              <a:defRPr/>
            </a:pPr>
            <a:fld id="{084AFDFA-E99A-4825-B7B9-A83065A82518}"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quarter" idx="10"/>
          </p:nvPr>
        </p:nvSpPr>
        <p:spPr>
          <a:ln/>
        </p:spPr>
        <p:txBody>
          <a:bodyPr/>
          <a:lstStyle>
            <a:lvl1pPr>
              <a:defRPr/>
            </a:lvl1pPr>
          </a:lstStyle>
          <a:p>
            <a:pPr>
              <a:defRPr/>
            </a:pPr>
            <a:fld id="{0E3AF093-AA91-44E8-9BE5-8962FF7F14E9}" type="datetime1">
              <a:rPr lang="en-US"/>
              <a:pPr>
                <a:defRPr/>
              </a:pPr>
              <a:t>3/30/2012</a:t>
            </a:fld>
            <a:endParaRPr lang="de-DE"/>
          </a:p>
        </p:txBody>
      </p:sp>
      <p:sp>
        <p:nvSpPr>
          <p:cNvPr id="6" name="Rectangle 27"/>
          <p:cNvSpPr>
            <a:spLocks noGrp="1" noChangeArrowheads="1"/>
          </p:cNvSpPr>
          <p:nvPr>
            <p:ph type="sldNum" sz="quarter" idx="11"/>
          </p:nvPr>
        </p:nvSpPr>
        <p:spPr>
          <a:ln/>
        </p:spPr>
        <p:txBody>
          <a:bodyPr/>
          <a:lstStyle>
            <a:lvl1pPr>
              <a:defRPr/>
            </a:lvl1pPr>
          </a:lstStyle>
          <a:p>
            <a:pPr>
              <a:defRPr/>
            </a:pPr>
            <a:fld id="{4E61704C-D31B-428E-BBAC-46E69F5E5B50}"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pic>
        <p:nvPicPr>
          <p:cNvPr id="1026" name="Picture 46" descr="T_Label_3C_li_XL"/>
          <p:cNvPicPr>
            <a:picLocks noChangeAspect="1" noChangeArrowheads="1"/>
          </p:cNvPicPr>
          <p:nvPr/>
        </p:nvPicPr>
        <p:blipFill>
          <a:blip r:embed="rId13"/>
          <a:srcRect/>
          <a:stretch>
            <a:fillRect/>
          </a:stretch>
        </p:blipFill>
        <p:spPr bwMode="auto">
          <a:xfrm>
            <a:off x="307975" y="6019800"/>
            <a:ext cx="8534400" cy="53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4800" y="304800"/>
            <a:ext cx="8532813" cy="1136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Mastertitelformat bearbeiten</a:t>
            </a:r>
          </a:p>
        </p:txBody>
      </p:sp>
      <p:sp>
        <p:nvSpPr>
          <p:cNvPr id="1028" name="Rectangle 3"/>
          <p:cNvSpPr>
            <a:spLocks noGrp="1" noChangeArrowheads="1"/>
          </p:cNvSpPr>
          <p:nvPr>
            <p:ph type="body" idx="1"/>
          </p:nvPr>
        </p:nvSpPr>
        <p:spPr bwMode="auto">
          <a:xfrm>
            <a:off x="304800" y="1752600"/>
            <a:ext cx="8532813" cy="4203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49" name="Rectangle 25"/>
          <p:cNvSpPr>
            <a:spLocks noGrp="1" noChangeArrowheads="1"/>
          </p:cNvSpPr>
          <p:nvPr>
            <p:ph type="dt" sz="quarter" idx="2"/>
          </p:nvPr>
        </p:nvSpPr>
        <p:spPr bwMode="auto">
          <a:xfrm>
            <a:off x="7269163" y="6602413"/>
            <a:ext cx="80962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spcBef>
                <a:spcPct val="0"/>
              </a:spcBef>
              <a:buClrTx/>
              <a:buSzTx/>
              <a:buFontTx/>
              <a:buNone/>
              <a:defRPr sz="900" b="0">
                <a:latin typeface="+mj-lt"/>
              </a:defRPr>
            </a:lvl1pPr>
          </a:lstStyle>
          <a:p>
            <a:pPr>
              <a:defRPr/>
            </a:pPr>
            <a:fld id="{A8FB3321-A1D3-4B30-9DA2-BBF1E34DE9C5}" type="datetime1">
              <a:rPr lang="en-US"/>
              <a:pPr>
                <a:defRPr/>
              </a:pPr>
              <a:t>3/30/2012</a:t>
            </a:fld>
            <a:endParaRPr lang="de-DE"/>
          </a:p>
        </p:txBody>
      </p:sp>
      <p:sp>
        <p:nvSpPr>
          <p:cNvPr id="1051" name="Rectangle 27"/>
          <p:cNvSpPr>
            <a:spLocks noGrp="1" noChangeArrowheads="1"/>
          </p:cNvSpPr>
          <p:nvPr>
            <p:ph type="sldNum" sz="quarter" idx="4"/>
          </p:nvPr>
        </p:nvSpPr>
        <p:spPr bwMode="auto">
          <a:xfrm>
            <a:off x="8301038" y="6602413"/>
            <a:ext cx="539750"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ClrTx/>
              <a:buSzTx/>
              <a:buFontTx/>
              <a:buNone/>
              <a:defRPr sz="900" b="0">
                <a:latin typeface="+mj-lt"/>
              </a:defRPr>
            </a:lvl1pPr>
          </a:lstStyle>
          <a:p>
            <a:pPr>
              <a:defRPr/>
            </a:pPr>
            <a:fld id="{D4A9D9CB-F539-48B2-B8C9-7FAF9DEDAC75}"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p:txStyles>
    <p:titleStyle>
      <a:lvl1pPr algn="l" rtl="0" eaLnBrk="0" fontAlgn="base" hangingPunct="0">
        <a:lnSpc>
          <a:spcPct val="90000"/>
        </a:lnSpc>
        <a:spcBef>
          <a:spcPct val="25000"/>
        </a:spcBef>
        <a:spcAft>
          <a:spcPct val="0"/>
        </a:spcAft>
        <a:defRPr sz="2800">
          <a:solidFill>
            <a:schemeClr val="tx2"/>
          </a:solidFill>
          <a:latin typeface="+mj-lt"/>
          <a:ea typeface="+mj-ea"/>
          <a:cs typeface="+mj-cs"/>
        </a:defRPr>
      </a:lvl1pPr>
      <a:lvl2pPr algn="l" rtl="0" eaLnBrk="0" fontAlgn="base" hangingPunct="0">
        <a:lnSpc>
          <a:spcPct val="90000"/>
        </a:lnSpc>
        <a:spcBef>
          <a:spcPct val="25000"/>
        </a:spcBef>
        <a:spcAft>
          <a:spcPct val="0"/>
        </a:spcAft>
        <a:defRPr sz="2800">
          <a:solidFill>
            <a:schemeClr val="tx2"/>
          </a:solidFill>
          <a:latin typeface="Arial" charset="0"/>
        </a:defRPr>
      </a:lvl2pPr>
      <a:lvl3pPr algn="l" rtl="0" eaLnBrk="0" fontAlgn="base" hangingPunct="0">
        <a:lnSpc>
          <a:spcPct val="90000"/>
        </a:lnSpc>
        <a:spcBef>
          <a:spcPct val="25000"/>
        </a:spcBef>
        <a:spcAft>
          <a:spcPct val="0"/>
        </a:spcAft>
        <a:defRPr sz="2800">
          <a:solidFill>
            <a:schemeClr val="tx2"/>
          </a:solidFill>
          <a:latin typeface="Arial" charset="0"/>
        </a:defRPr>
      </a:lvl3pPr>
      <a:lvl4pPr algn="l" rtl="0" eaLnBrk="0" fontAlgn="base" hangingPunct="0">
        <a:lnSpc>
          <a:spcPct val="90000"/>
        </a:lnSpc>
        <a:spcBef>
          <a:spcPct val="25000"/>
        </a:spcBef>
        <a:spcAft>
          <a:spcPct val="0"/>
        </a:spcAft>
        <a:defRPr sz="2800">
          <a:solidFill>
            <a:schemeClr val="tx2"/>
          </a:solidFill>
          <a:latin typeface="Arial" charset="0"/>
        </a:defRPr>
      </a:lvl4pPr>
      <a:lvl5pPr algn="l" rtl="0" eaLnBrk="0" fontAlgn="base" hangingPunct="0">
        <a:lnSpc>
          <a:spcPct val="90000"/>
        </a:lnSpc>
        <a:spcBef>
          <a:spcPct val="25000"/>
        </a:spcBef>
        <a:spcAft>
          <a:spcPct val="0"/>
        </a:spcAft>
        <a:defRPr sz="2800">
          <a:solidFill>
            <a:schemeClr val="tx2"/>
          </a:solidFill>
          <a:latin typeface="Arial" charset="0"/>
        </a:defRPr>
      </a:lvl5pPr>
      <a:lvl6pPr marL="457200" algn="l" rtl="0" eaLnBrk="0" fontAlgn="base" hangingPunct="0">
        <a:lnSpc>
          <a:spcPct val="90000"/>
        </a:lnSpc>
        <a:spcBef>
          <a:spcPct val="25000"/>
        </a:spcBef>
        <a:spcAft>
          <a:spcPct val="0"/>
        </a:spcAft>
        <a:defRPr sz="2800">
          <a:solidFill>
            <a:schemeClr val="tx2"/>
          </a:solidFill>
          <a:latin typeface="Arial" charset="0"/>
        </a:defRPr>
      </a:lvl6pPr>
      <a:lvl7pPr marL="914400" algn="l" rtl="0" eaLnBrk="0" fontAlgn="base" hangingPunct="0">
        <a:lnSpc>
          <a:spcPct val="90000"/>
        </a:lnSpc>
        <a:spcBef>
          <a:spcPct val="25000"/>
        </a:spcBef>
        <a:spcAft>
          <a:spcPct val="0"/>
        </a:spcAft>
        <a:defRPr sz="2800">
          <a:solidFill>
            <a:schemeClr val="tx2"/>
          </a:solidFill>
          <a:latin typeface="Arial" charset="0"/>
        </a:defRPr>
      </a:lvl7pPr>
      <a:lvl8pPr marL="1371600" algn="l" rtl="0" eaLnBrk="0" fontAlgn="base" hangingPunct="0">
        <a:lnSpc>
          <a:spcPct val="90000"/>
        </a:lnSpc>
        <a:spcBef>
          <a:spcPct val="25000"/>
        </a:spcBef>
        <a:spcAft>
          <a:spcPct val="0"/>
        </a:spcAft>
        <a:defRPr sz="2800">
          <a:solidFill>
            <a:schemeClr val="tx2"/>
          </a:solidFill>
          <a:latin typeface="Arial" charset="0"/>
        </a:defRPr>
      </a:lvl8pPr>
      <a:lvl9pPr marL="1828800" algn="l" rtl="0" eaLnBrk="0" fontAlgn="base" hangingPunct="0">
        <a:lnSpc>
          <a:spcPct val="90000"/>
        </a:lnSpc>
        <a:spcBef>
          <a:spcPct val="25000"/>
        </a:spcBef>
        <a:spcAft>
          <a:spcPct val="0"/>
        </a:spcAft>
        <a:defRPr sz="2800">
          <a:solidFill>
            <a:schemeClr val="tx2"/>
          </a:solidFill>
          <a:latin typeface="Arial" charset="0"/>
        </a:defRPr>
      </a:lvl9pPr>
    </p:titleStyle>
    <p:bodyStyle>
      <a:lvl1pPr marL="223838" indent="-223838" algn="l" rtl="0" eaLnBrk="0" fontAlgn="base" hangingPunct="0">
        <a:lnSpc>
          <a:spcPct val="90000"/>
        </a:lnSpc>
        <a:spcBef>
          <a:spcPct val="25000"/>
        </a:spcBef>
        <a:spcAft>
          <a:spcPct val="0"/>
        </a:spcAft>
        <a:buClr>
          <a:schemeClr val="tx2"/>
        </a:buClr>
        <a:buSzPct val="75000"/>
        <a:buFont typeface="Wingdings" pitchFamily="2" charset="2"/>
        <a:buChar char="§"/>
        <a:defRPr sz="2200">
          <a:solidFill>
            <a:schemeClr val="tx1"/>
          </a:solidFill>
          <a:latin typeface="+mn-lt"/>
          <a:ea typeface="+mn-ea"/>
          <a:cs typeface="+mn-cs"/>
        </a:defRPr>
      </a:lvl1pPr>
      <a:lvl2pPr marL="596900" indent="-242888"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defRPr>
      </a:lvl2pPr>
      <a:lvl3pPr marL="952500" indent="-242888"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defRPr>
      </a:lvl3pPr>
      <a:lvl4pPr marL="1316038" indent="-222250" algn="l" rtl="0" eaLnBrk="0" fontAlgn="base" hangingPunct="0">
        <a:spcBef>
          <a:spcPct val="25000"/>
        </a:spcBef>
        <a:spcAft>
          <a:spcPct val="0"/>
        </a:spcAft>
        <a:buClr>
          <a:schemeClr val="tx2"/>
        </a:buClr>
        <a:buSzPct val="75000"/>
        <a:buFont typeface="Wingdings" pitchFamily="2" charset="2"/>
        <a:buChar char="§"/>
        <a:defRPr sz="2000">
          <a:solidFill>
            <a:schemeClr val="tx1"/>
          </a:solidFill>
          <a:latin typeface="+mn-lt"/>
        </a:defRPr>
      </a:lvl4pPr>
      <a:lvl5pPr marL="1670050" indent="-233363"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defRPr>
      </a:lvl5pPr>
      <a:lvl6pPr marL="2127250" indent="-233363"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defRPr>
      </a:lvl6pPr>
      <a:lvl7pPr marL="2584450" indent="-233363"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defRPr>
      </a:lvl7pPr>
      <a:lvl8pPr marL="3041650" indent="-233363"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defRPr>
      </a:lvl8pPr>
      <a:lvl9pPr marL="3498850" indent="-233363" algn="l" rtl="0" eaLnBrk="0" fontAlgn="base" hangingPunct="0">
        <a:lnSpc>
          <a:spcPct val="90000"/>
        </a:lnSpc>
        <a:spcBef>
          <a:spcPct val="25000"/>
        </a:spcBef>
        <a:spcAft>
          <a:spcPct val="0"/>
        </a:spcAft>
        <a:buClr>
          <a:schemeClr val="tx2"/>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8.w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26.xml"/><Relationship Id="rId7" Type="http://schemas.openxmlformats.org/officeDocument/2006/relationships/image" Target="../media/image22.png"/><Relationship Id="rId12" Type="http://schemas.openxmlformats.org/officeDocument/2006/relationships/image" Target="../media/image1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2.xml"/><Relationship Id="rId11"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tags" Target="../tags/tag27.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0.xml"/><Relationship Id="rId7" Type="http://schemas.openxmlformats.org/officeDocument/2006/relationships/image" Target="../media/image22.png"/><Relationship Id="rId12" Type="http://schemas.openxmlformats.org/officeDocument/2006/relationships/image" Target="../media/image1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3.xml"/><Relationship Id="rId11"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tags" Target="../tags/tag31.xm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14.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oleObject" Target="../embeddings/oleObject2.bin"/><Relationship Id="rId2" Type="http://schemas.openxmlformats.org/officeDocument/2006/relationships/tags" Target="../tags/tag33.xml"/><Relationship Id="rId1" Type="http://schemas.openxmlformats.org/officeDocument/2006/relationships/vmlDrawing" Target="../drawings/vmlDrawing2.vml"/><Relationship Id="rId6" Type="http://schemas.openxmlformats.org/officeDocument/2006/relationships/tags" Target="../tags/tag37.xml"/><Relationship Id="rId11" Type="http://schemas.openxmlformats.org/officeDocument/2006/relationships/notesSlide" Target="../notesSlides/notesSlide15.xml"/><Relationship Id="rId5" Type="http://schemas.openxmlformats.org/officeDocument/2006/relationships/tags" Target="../tags/tag36.xml"/><Relationship Id="rId10" Type="http://schemas.openxmlformats.org/officeDocument/2006/relationships/slideLayout" Target="../slideLayouts/slideLayout6.xml"/><Relationship Id="rId4" Type="http://schemas.openxmlformats.org/officeDocument/2006/relationships/tags" Target="../tags/tag35.xml"/><Relationship Id="rId9" Type="http://schemas.openxmlformats.org/officeDocument/2006/relationships/tags" Target="../tags/tag40.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tags" Target="../tags/tag42.xml"/><Relationship Id="rId7" Type="http://schemas.openxmlformats.org/officeDocument/2006/relationships/oleObject" Target="../embeddings/oleObject3.bin"/><Relationship Id="rId12" Type="http://schemas.openxmlformats.org/officeDocument/2006/relationships/image" Target="../media/image59.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54.jpeg"/><Relationship Id="rId11" Type="http://schemas.openxmlformats.org/officeDocument/2006/relationships/image" Target="../media/image58.png"/><Relationship Id="rId5" Type="http://schemas.openxmlformats.org/officeDocument/2006/relationships/notesSlide" Target="../notesSlides/notesSlide16.xml"/><Relationship Id="rId10" Type="http://schemas.openxmlformats.org/officeDocument/2006/relationships/image" Target="../media/image57.png"/><Relationship Id="rId4" Type="http://schemas.openxmlformats.org/officeDocument/2006/relationships/slideLayout" Target="../slideLayouts/slideLayout6.xml"/><Relationship Id="rId9" Type="http://schemas.openxmlformats.org/officeDocument/2006/relationships/image" Target="../media/image56.png"/><Relationship Id="rId14"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62.png"/><Relationship Id="rId18" Type="http://schemas.openxmlformats.org/officeDocument/2006/relationships/image" Target="../media/image67.emf"/><Relationship Id="rId26" Type="http://schemas.openxmlformats.org/officeDocument/2006/relationships/image" Target="../media/image75.png"/><Relationship Id="rId3" Type="http://schemas.openxmlformats.org/officeDocument/2006/relationships/tags" Target="../tags/tag45.xml"/><Relationship Id="rId21" Type="http://schemas.openxmlformats.org/officeDocument/2006/relationships/image" Target="../media/image70.png"/><Relationship Id="rId7" Type="http://schemas.openxmlformats.org/officeDocument/2006/relationships/tags" Target="../tags/tag49.xml"/><Relationship Id="rId12" Type="http://schemas.openxmlformats.org/officeDocument/2006/relationships/notesSlide" Target="../notesSlides/notesSlide17.xml"/><Relationship Id="rId17" Type="http://schemas.openxmlformats.org/officeDocument/2006/relationships/image" Target="../media/image66.jpeg"/><Relationship Id="rId25" Type="http://schemas.openxmlformats.org/officeDocument/2006/relationships/image" Target="../media/image74.png"/><Relationship Id="rId2" Type="http://schemas.openxmlformats.org/officeDocument/2006/relationships/tags" Target="../tags/tag44.xml"/><Relationship Id="rId16" Type="http://schemas.openxmlformats.org/officeDocument/2006/relationships/image" Target="../media/image65.jpeg"/><Relationship Id="rId20" Type="http://schemas.openxmlformats.org/officeDocument/2006/relationships/image" Target="../media/image69.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2.xml"/><Relationship Id="rId24" Type="http://schemas.openxmlformats.org/officeDocument/2006/relationships/image" Target="../media/image73.png"/><Relationship Id="rId5" Type="http://schemas.openxmlformats.org/officeDocument/2006/relationships/tags" Target="../tags/tag47.xml"/><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tags" Target="../tags/tag52.xml"/><Relationship Id="rId19" Type="http://schemas.openxmlformats.org/officeDocument/2006/relationships/image" Target="../media/image68.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63.png"/><Relationship Id="rId22"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19.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notesSlide" Target="../notesSlides/notesSlide1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slideLayout" Target="../slideLayouts/slideLayout6.xml"/><Relationship Id="rId2" Type="http://schemas.openxmlformats.org/officeDocument/2006/relationships/tags" Target="../tags/tag53.xml"/><Relationship Id="rId1" Type="http://schemas.openxmlformats.org/officeDocument/2006/relationships/vmlDrawing" Target="../drawings/vmlDrawing4.v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notesSlide" Target="../notesSlides/notesSlide2.xml"/><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png"/><Relationship Id="rId3" Type="http://schemas.openxmlformats.org/officeDocument/2006/relationships/tags" Target="../tags/tag8.xml"/><Relationship Id="rId21" Type="http://schemas.openxmlformats.org/officeDocument/2006/relationships/image" Target="../media/image12.png"/><Relationship Id="rId34" Type="http://schemas.openxmlformats.org/officeDocument/2006/relationships/image" Target="../media/image25.png"/><Relationship Id="rId7" Type="http://schemas.openxmlformats.org/officeDocument/2006/relationships/tags" Target="../tags/tag12.xml"/><Relationship Id="rId12" Type="http://schemas.openxmlformats.org/officeDocument/2006/relationships/slideLayout" Target="../slideLayouts/slideLayout1.xml"/><Relationship Id="rId17" Type="http://schemas.openxmlformats.org/officeDocument/2006/relationships/image" Target="../media/image8.png"/><Relationship Id="rId25" Type="http://schemas.openxmlformats.org/officeDocument/2006/relationships/image" Target="../media/image16.png"/><Relationship Id="rId33" Type="http://schemas.openxmlformats.org/officeDocument/2006/relationships/image" Target="../media/image24.png"/><Relationship Id="rId38" Type="http://schemas.openxmlformats.org/officeDocument/2006/relationships/image" Target="../media/image29.png"/><Relationship Id="rId2" Type="http://schemas.openxmlformats.org/officeDocument/2006/relationships/tags" Target="../tags/tag7.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png"/><Relationship Id="rId41" Type="http://schemas.openxmlformats.org/officeDocument/2006/relationships/image" Target="../media/image32.jpe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15.jpeg"/><Relationship Id="rId32" Type="http://schemas.openxmlformats.org/officeDocument/2006/relationships/image" Target="../media/image23.png"/><Relationship Id="rId37" Type="http://schemas.openxmlformats.org/officeDocument/2006/relationships/image" Target="../media/image28.png"/><Relationship Id="rId40" Type="http://schemas.openxmlformats.org/officeDocument/2006/relationships/image" Target="../media/image31.jpeg"/><Relationship Id="rId5" Type="http://schemas.openxmlformats.org/officeDocument/2006/relationships/tags" Target="../tags/tag10.xml"/><Relationship Id="rId15" Type="http://schemas.openxmlformats.org/officeDocument/2006/relationships/image" Target="../media/image6.jpeg"/><Relationship Id="rId23" Type="http://schemas.openxmlformats.org/officeDocument/2006/relationships/image" Target="../media/image14.jpeg"/><Relationship Id="rId28" Type="http://schemas.openxmlformats.org/officeDocument/2006/relationships/image" Target="../media/image19.jpeg"/><Relationship Id="rId36" Type="http://schemas.openxmlformats.org/officeDocument/2006/relationships/image" Target="../media/image27.png"/><Relationship Id="rId10" Type="http://schemas.openxmlformats.org/officeDocument/2006/relationships/tags" Target="../tags/tag15.xml"/><Relationship Id="rId19" Type="http://schemas.openxmlformats.org/officeDocument/2006/relationships/image" Target="../media/image10.png"/><Relationship Id="rId31" Type="http://schemas.openxmlformats.org/officeDocument/2006/relationships/image" Target="../media/image22.pn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jpeg"/><Relationship Id="rId30" Type="http://schemas.openxmlformats.org/officeDocument/2006/relationships/image" Target="../media/image21.jpeg"/><Relationship Id="rId35"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81.jpe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oleObject" Target="???" TargetMode="External"/><Relationship Id="rId2" Type="http://schemas.openxmlformats.org/officeDocument/2006/relationships/tags" Target="../tags/tag63.xml"/><Relationship Id="rId1" Type="http://schemas.openxmlformats.org/officeDocument/2006/relationships/vmlDrawing" Target="../drawings/vmlDrawing5.vml"/><Relationship Id="rId6" Type="http://schemas.openxmlformats.org/officeDocument/2006/relationships/tags" Target="../tags/tag67.xml"/><Relationship Id="rId11" Type="http://schemas.openxmlformats.org/officeDocument/2006/relationships/oleObject" Target="../embeddings/oleObject5.bin"/><Relationship Id="rId5" Type="http://schemas.openxmlformats.org/officeDocument/2006/relationships/tags" Target="../tags/tag66.xml"/><Relationship Id="rId10" Type="http://schemas.openxmlformats.org/officeDocument/2006/relationships/notesSlide" Target="../notesSlides/notesSlide20.xml"/><Relationship Id="rId4" Type="http://schemas.openxmlformats.org/officeDocument/2006/relationships/tags" Target="../tags/tag65.xml"/><Relationship Id="rId9"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akoa.taobao.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5.jpe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45.jpe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5" descr="trailer-2012.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1" name="Rectangle 6"/>
          <p:cNvSpPr>
            <a:spLocks noGrp="1" noChangeArrowheads="1"/>
          </p:cNvSpPr>
          <p:nvPr>
            <p:ph type="ctrTitle"/>
          </p:nvPr>
        </p:nvSpPr>
        <p:spPr>
          <a:xfrm>
            <a:off x="971550" y="981075"/>
            <a:ext cx="7200900" cy="863600"/>
          </a:xfrm>
          <a:solidFill>
            <a:schemeClr val="tx2"/>
          </a:solidFill>
        </p:spPr>
        <p:txBody>
          <a:bodyPr lIns="133200" tIns="36000"/>
          <a:lstStyle/>
          <a:p>
            <a:pPr>
              <a:lnSpc>
                <a:spcPct val="110000"/>
              </a:lnSpc>
              <a:defRPr/>
            </a:pPr>
            <a:r>
              <a:rPr lang="en-GB" sz="2400" dirty="0" smtClean="0">
                <a:solidFill>
                  <a:schemeClr val="bg1"/>
                </a:solidFill>
              </a:rPr>
              <a:t>De-risking the Broadband Business Model</a:t>
            </a:r>
            <a:r>
              <a:rPr lang="en-GB" sz="2200" i="1" dirty="0" smtClean="0">
                <a:solidFill>
                  <a:schemeClr val="bg1"/>
                </a:solidFill>
              </a:rPr>
              <a:t/>
            </a:r>
            <a:br>
              <a:rPr lang="en-GB" sz="2200" i="1" dirty="0" smtClean="0">
                <a:solidFill>
                  <a:schemeClr val="bg1"/>
                </a:solidFill>
              </a:rPr>
            </a:br>
            <a:r>
              <a:rPr lang="en-GB" sz="2200" i="1" dirty="0" smtClean="0">
                <a:solidFill>
                  <a:schemeClr val="bg1"/>
                </a:solidFill>
              </a:rPr>
              <a:t>Industry Outlook 2012</a:t>
            </a:r>
            <a:r>
              <a:rPr lang="en-US" sz="2000" dirty="0" smtClean="0">
                <a:solidFill>
                  <a:schemeClr val="bg1">
                    <a:lumMod val="85000"/>
                  </a:schemeClr>
                </a:solidFill>
              </a:rPr>
              <a:t> </a:t>
            </a:r>
            <a:r>
              <a:rPr lang="en-US" sz="2000" dirty="0">
                <a:solidFill>
                  <a:schemeClr val="bg1">
                    <a:lumMod val="85000"/>
                  </a:schemeClr>
                </a:solidFill>
              </a:rPr>
              <a:t>, November </a:t>
            </a:r>
            <a:r>
              <a:rPr lang="en-US" sz="2000" dirty="0" smtClean="0">
                <a:solidFill>
                  <a:schemeClr val="bg1">
                    <a:lumMod val="85000"/>
                  </a:schemeClr>
                </a:solidFill>
              </a:rPr>
              <a:t>24</a:t>
            </a:r>
            <a:r>
              <a:rPr lang="en-US" sz="2000" baseline="30000" dirty="0" smtClean="0">
                <a:solidFill>
                  <a:schemeClr val="bg1">
                    <a:lumMod val="85000"/>
                  </a:schemeClr>
                </a:solidFill>
              </a:rPr>
              <a:t>th</a:t>
            </a:r>
            <a:r>
              <a:rPr lang="en-US" sz="2000" dirty="0" smtClean="0">
                <a:solidFill>
                  <a:schemeClr val="bg1">
                    <a:lumMod val="85000"/>
                  </a:schemeClr>
                </a:solidFill>
              </a:rPr>
              <a:t> </a:t>
            </a:r>
            <a:r>
              <a:rPr lang="en-US" sz="2000" dirty="0">
                <a:solidFill>
                  <a:schemeClr val="bg1">
                    <a:lumMod val="85000"/>
                  </a:schemeClr>
                </a:solidFill>
              </a:rPr>
              <a:t>2011, </a:t>
            </a:r>
            <a:r>
              <a:rPr lang="en-US" sz="2000" dirty="0" smtClean="0">
                <a:solidFill>
                  <a:schemeClr val="bg1">
                    <a:lumMod val="85000"/>
                  </a:schemeClr>
                </a:solidFill>
              </a:rPr>
              <a:t>London.</a:t>
            </a:r>
            <a:endParaRPr lang="en-GB" sz="2200" i="1" dirty="0" smtClean="0">
              <a:solidFill>
                <a:schemeClr val="bg1">
                  <a:lumMod val="85000"/>
                </a:schemeClr>
              </a:solidFill>
            </a:endParaRPr>
          </a:p>
        </p:txBody>
      </p:sp>
      <p:sp>
        <p:nvSpPr>
          <p:cNvPr id="5" name="Rectangle 9"/>
          <p:cNvSpPr>
            <a:spLocks noChangeArrowheads="1"/>
          </p:cNvSpPr>
          <p:nvPr/>
        </p:nvSpPr>
        <p:spPr bwMode="auto">
          <a:xfrm>
            <a:off x="4572000" y="5949950"/>
            <a:ext cx="4321175" cy="719138"/>
          </a:xfrm>
          <a:prstGeom prst="rect">
            <a:avLst/>
          </a:prstGeom>
          <a:solidFill>
            <a:schemeClr val="tx2"/>
          </a:solidFill>
          <a:ln w="9525" algn="ctr">
            <a:noFill/>
            <a:miter lim="800000"/>
            <a:headEnd/>
            <a:tailEnd/>
          </a:ln>
        </p:spPr>
        <p:txBody>
          <a:bodyPr lIns="133200" tIns="36000" rIns="0" bIns="0" anchor="ctr" anchorCtr="1"/>
          <a:lstStyle/>
          <a:p>
            <a:pPr eaLnBrk="0" hangingPunct="0">
              <a:lnSpc>
                <a:spcPct val="120000"/>
              </a:lnSpc>
              <a:spcBef>
                <a:spcPct val="25000"/>
              </a:spcBef>
              <a:defRPr/>
            </a:pPr>
            <a:r>
              <a:rPr lang="en-GB" sz="1400" b="0" dirty="0">
                <a:solidFill>
                  <a:schemeClr val="bg2"/>
                </a:solidFill>
                <a:latin typeface="+mj-lt"/>
              </a:rPr>
              <a:t>Dr. Kim Kyllesbech Larsen, Technology Economics</a:t>
            </a:r>
            <a:br>
              <a:rPr lang="en-GB" sz="1400" b="0" dirty="0">
                <a:solidFill>
                  <a:schemeClr val="bg2"/>
                </a:solidFill>
                <a:latin typeface="+mj-lt"/>
              </a:rPr>
            </a:br>
            <a:r>
              <a:rPr lang="en-GB" sz="1400" b="0" dirty="0">
                <a:solidFill>
                  <a:schemeClr val="bg2"/>
                </a:solidFill>
                <a:latin typeface="+mj-lt"/>
              </a:rPr>
              <a:t>Technology, Deutsche Telekom.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AutoShape 3"/>
          <p:cNvSpPr>
            <a:spLocks noChangeArrowheads="1"/>
          </p:cNvSpPr>
          <p:nvPr/>
        </p:nvSpPr>
        <p:spPr bwMode="auto">
          <a:xfrm>
            <a:off x="395288" y="1196975"/>
            <a:ext cx="8353425" cy="4824413"/>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0" tIns="0" rIns="0" bIns="0"/>
          <a:lstStyle/>
          <a:p>
            <a:pPr marL="596900" lvl="1" indent="-242888" eaLnBrk="0" hangingPunct="0">
              <a:lnSpc>
                <a:spcPct val="90000"/>
              </a:lnSpc>
              <a:spcBef>
                <a:spcPct val="25000"/>
              </a:spcBef>
              <a:buClr>
                <a:schemeClr val="tx2"/>
              </a:buClr>
              <a:buSzPct val="75000"/>
              <a:buFont typeface="Wingdings" pitchFamily="2" charset="2"/>
              <a:buChar char="§"/>
              <a:defRPr/>
            </a:pPr>
            <a:endParaRPr lang="en-GB" sz="1600" b="0" dirty="0">
              <a:latin typeface="+mj-lt"/>
            </a:endParaRPr>
          </a:p>
        </p:txBody>
      </p:sp>
      <p:sp>
        <p:nvSpPr>
          <p:cNvPr id="17411" name="Rectangle 2"/>
          <p:cNvSpPr>
            <a:spLocks noGrp="1" noChangeArrowheads="1"/>
          </p:cNvSpPr>
          <p:nvPr>
            <p:ph type="title"/>
          </p:nvPr>
        </p:nvSpPr>
        <p:spPr>
          <a:xfrm>
            <a:off x="304800" y="404813"/>
            <a:ext cx="8532813" cy="863600"/>
          </a:xfrm>
        </p:spPr>
        <p:txBody>
          <a:bodyPr/>
          <a:lstStyle/>
          <a:p>
            <a:pPr>
              <a:lnSpc>
                <a:spcPct val="100000"/>
              </a:lnSpc>
              <a:defRPr/>
            </a:pPr>
            <a:r>
              <a:rPr lang="en-GB" dirty="0" smtClean="0"/>
              <a:t>De-risking disruptive spectrum moves.</a:t>
            </a:r>
            <a:br>
              <a:rPr lang="en-GB" dirty="0" smtClean="0"/>
            </a:br>
            <a:endParaRPr lang="en-GB" sz="2000" dirty="0" smtClean="0">
              <a:solidFill>
                <a:schemeClr val="bg2">
                  <a:lumMod val="75000"/>
                </a:schemeClr>
              </a:solidFill>
            </a:endParaRPr>
          </a:p>
        </p:txBody>
      </p:sp>
      <p:sp>
        <p:nvSpPr>
          <p:cNvPr id="30" name="Slide Number Placeholder 4"/>
          <p:cNvSpPr>
            <a:spLocks noGrp="1"/>
          </p:cNvSpPr>
          <p:nvPr>
            <p:ph type="sldNum" sz="quarter" idx="11"/>
          </p:nvPr>
        </p:nvSpPr>
        <p:spPr/>
        <p:txBody>
          <a:bodyPr/>
          <a:lstStyle/>
          <a:p>
            <a:pPr>
              <a:defRPr/>
            </a:pPr>
            <a:fld id="{D23577E6-264A-419B-872A-9F56469F396A}" type="slidenum">
              <a:rPr lang="de-DE"/>
              <a:pPr>
                <a:defRPr/>
              </a:pPr>
              <a:t>10</a:t>
            </a:fld>
            <a:endParaRPr lang="de-DE" dirty="0"/>
          </a:p>
        </p:txBody>
      </p:sp>
      <p:sp>
        <p:nvSpPr>
          <p:cNvPr id="3" name="TextBox 2"/>
          <p:cNvSpPr txBox="1"/>
          <p:nvPr/>
        </p:nvSpPr>
        <p:spPr>
          <a:xfrm>
            <a:off x="539750" y="1963738"/>
            <a:ext cx="7848600" cy="457200"/>
          </a:xfrm>
          <a:prstGeom prst="rect">
            <a:avLst/>
          </a:prstGeom>
          <a:noFill/>
        </p:spPr>
        <p:txBody>
          <a:bodyPr wrap="none"/>
          <a:lstStyle/>
          <a:p>
            <a:pPr>
              <a:defRPr/>
            </a:pPr>
            <a:r>
              <a:rPr lang="en-GB" sz="2000" b="0" dirty="0">
                <a:latin typeface="+mj-lt"/>
              </a:rPr>
              <a:t>Spectrum partnership alliance(s).</a:t>
            </a:r>
            <a:endParaRPr lang="en-US" sz="2000" b="0" dirty="0">
              <a:latin typeface="+mj-lt"/>
            </a:endParaRPr>
          </a:p>
        </p:txBody>
      </p:sp>
      <p:sp>
        <p:nvSpPr>
          <p:cNvPr id="28" name="TextBox 27"/>
          <p:cNvSpPr txBox="1"/>
          <p:nvPr/>
        </p:nvSpPr>
        <p:spPr>
          <a:xfrm>
            <a:off x="539750" y="3308350"/>
            <a:ext cx="7920038" cy="457200"/>
          </a:xfrm>
          <a:prstGeom prst="rect">
            <a:avLst/>
          </a:prstGeom>
          <a:noFill/>
        </p:spPr>
        <p:txBody>
          <a:bodyPr wrap="none"/>
          <a:lstStyle/>
          <a:p>
            <a:pPr>
              <a:defRPr/>
            </a:pPr>
            <a:r>
              <a:rPr lang="en-GB" sz="2000" dirty="0">
                <a:latin typeface="+mj-lt"/>
              </a:rPr>
              <a:t>Value at risk</a:t>
            </a:r>
            <a:r>
              <a:rPr lang="en-GB" sz="2000" b="0" dirty="0">
                <a:latin typeface="+mj-lt"/>
              </a:rPr>
              <a:t> game rather than incremental value add play.</a:t>
            </a:r>
            <a:endParaRPr lang="en-US" sz="2000" b="0" dirty="0">
              <a:latin typeface="+mj-lt"/>
            </a:endParaRPr>
          </a:p>
        </p:txBody>
      </p:sp>
      <p:sp>
        <p:nvSpPr>
          <p:cNvPr id="10"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
        <p:nvSpPr>
          <p:cNvPr id="11" name="TextBox 10"/>
          <p:cNvSpPr txBox="1"/>
          <p:nvPr/>
        </p:nvSpPr>
        <p:spPr>
          <a:xfrm>
            <a:off x="539750" y="4652963"/>
            <a:ext cx="8135938" cy="457200"/>
          </a:xfrm>
          <a:prstGeom prst="rect">
            <a:avLst/>
          </a:prstGeom>
          <a:noFill/>
        </p:spPr>
        <p:txBody>
          <a:bodyPr wrap="none"/>
          <a:lstStyle/>
          <a:p>
            <a:pPr>
              <a:defRPr/>
            </a:pPr>
            <a:r>
              <a:rPr lang="en-GB" sz="2000" b="0" dirty="0">
                <a:latin typeface="+mj-lt"/>
              </a:rPr>
              <a:t>Higher degree of network in-dependence … Network Factory / Sharing.</a:t>
            </a:r>
            <a:endParaRPr lang="en-US" sz="2000" b="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500"/>
                                        <p:tgtEl>
                                          <p:spTgt spid="28"/>
                                        </p:tgtEl>
                                      </p:cBhvr>
                                    </p:animEffect>
                                  </p:childTnLst>
                                </p:cTn>
                              </p:par>
                            </p:childTnLst>
                          </p:cTn>
                        </p:par>
                        <p:par>
                          <p:cTn id="12" fill="hold">
                            <p:stCondLst>
                              <p:cond delay="1500"/>
                            </p:stCondLst>
                            <p:childTnLst>
                              <p:par>
                                <p:cTn id="13" presetID="3" presetClass="entr" presetSubtype="1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AutoShape 2"/>
          <p:cNvSpPr>
            <a:spLocks noChangeArrowheads="1"/>
          </p:cNvSpPr>
          <p:nvPr/>
        </p:nvSpPr>
        <p:spPr bwMode="auto">
          <a:xfrm>
            <a:off x="250825" y="1268413"/>
            <a:ext cx="8496300" cy="4824412"/>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36000" tIns="36000" rIns="36000" bIns="36000"/>
          <a:lstStyle/>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a:p>
            <a:pPr marL="223838" indent="-223838" algn="ctr" eaLnBrk="0" hangingPunct="0">
              <a:lnSpc>
                <a:spcPct val="90000"/>
              </a:lnSpc>
              <a:spcBef>
                <a:spcPts val="1000"/>
              </a:spcBef>
              <a:buClr>
                <a:schemeClr val="tx2"/>
              </a:buClr>
              <a:buSzPct val="75000"/>
              <a:buFont typeface="Wingdings" pitchFamily="2" charset="2"/>
              <a:buChar char="§"/>
              <a:defRPr/>
            </a:pPr>
            <a:endParaRPr lang="en-GB" sz="1600" b="0" dirty="0">
              <a:latin typeface="+mj-lt"/>
            </a:endParaRPr>
          </a:p>
        </p:txBody>
      </p:sp>
      <p:pic>
        <p:nvPicPr>
          <p:cNvPr id="201730" name="Picture 1"/>
          <p:cNvPicPr>
            <a:picLocks noChangeAspect="1" noChangeArrowheads="1"/>
          </p:cNvPicPr>
          <p:nvPr/>
        </p:nvPicPr>
        <p:blipFill>
          <a:blip r:embed="rId4"/>
          <a:srcRect/>
          <a:stretch>
            <a:fillRect/>
          </a:stretch>
        </p:blipFill>
        <p:spPr bwMode="auto">
          <a:xfrm>
            <a:off x="179388" y="1901825"/>
            <a:ext cx="4202112" cy="3327400"/>
          </a:xfrm>
          <a:prstGeom prst="rect">
            <a:avLst/>
          </a:prstGeom>
          <a:noFill/>
          <a:ln w="9525">
            <a:noFill/>
            <a:miter lim="800000"/>
            <a:headEnd/>
            <a:tailEnd/>
          </a:ln>
        </p:spPr>
      </p:pic>
      <p:sp>
        <p:nvSpPr>
          <p:cNvPr id="20" name="AutoShape 52"/>
          <p:cNvSpPr>
            <a:spLocks noChangeArrowheads="1"/>
          </p:cNvSpPr>
          <p:nvPr/>
        </p:nvSpPr>
        <p:spPr bwMode="auto">
          <a:xfrm>
            <a:off x="5076825" y="2852738"/>
            <a:ext cx="3024188" cy="936625"/>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36000" tIns="36000" rIns="36000" bIns="36000" anchor="ctr" anchorCtr="1"/>
          <a:lstStyle/>
          <a:p>
            <a:pPr marL="223838" indent="-223838" algn="ctr" eaLnBrk="0" hangingPunct="0">
              <a:spcBef>
                <a:spcPts val="0"/>
              </a:spcBef>
              <a:buClr>
                <a:schemeClr val="tx2"/>
              </a:buClr>
              <a:buSzPct val="75000"/>
              <a:defRPr/>
            </a:pPr>
            <a:r>
              <a:rPr lang="en-GB" sz="1800" b="0" dirty="0">
                <a:solidFill>
                  <a:schemeClr val="tx2"/>
                </a:solidFill>
                <a:latin typeface="+mj-lt"/>
              </a:rPr>
              <a:t>	Spectral demand could exceed spectral efficiency between 2014 - 2016.</a:t>
            </a:r>
          </a:p>
        </p:txBody>
      </p:sp>
      <p:cxnSp>
        <p:nvCxnSpPr>
          <p:cNvPr id="32" name="Shape 31"/>
          <p:cNvCxnSpPr>
            <a:cxnSpLocks noChangeShapeType="1"/>
            <a:stCxn id="21" idx="7"/>
            <a:endCxn id="20" idx="1"/>
          </p:cNvCxnSpPr>
          <p:nvPr/>
        </p:nvCxnSpPr>
        <p:spPr bwMode="auto">
          <a:xfrm rot="5400000" flipH="1" flipV="1">
            <a:off x="3726657" y="2580481"/>
            <a:ext cx="609600" cy="2090737"/>
          </a:xfrm>
          <a:prstGeom prst="curvedConnector2">
            <a:avLst/>
          </a:prstGeom>
          <a:noFill/>
          <a:ln w="38100" algn="ctr">
            <a:solidFill>
              <a:schemeClr val="tx2"/>
            </a:solidFill>
            <a:round/>
            <a:headEnd/>
            <a:tailEnd type="arrow" w="med" len="med"/>
          </a:ln>
        </p:spPr>
      </p:cxnSp>
      <p:sp>
        <p:nvSpPr>
          <p:cNvPr id="23556" name="Rectangle 3"/>
          <p:cNvSpPr>
            <a:spLocks noGrp="1" noChangeArrowheads="1"/>
          </p:cNvSpPr>
          <p:nvPr>
            <p:ph type="title"/>
          </p:nvPr>
        </p:nvSpPr>
        <p:spPr>
          <a:xfrm>
            <a:off x="304800" y="304800"/>
            <a:ext cx="8532813" cy="820738"/>
          </a:xfrm>
        </p:spPr>
        <p:txBody>
          <a:bodyPr/>
          <a:lstStyle/>
          <a:p>
            <a:pPr>
              <a:lnSpc>
                <a:spcPct val="100000"/>
              </a:lnSpc>
              <a:defRPr/>
            </a:pPr>
            <a:r>
              <a:rPr lang="en-GB" dirty="0" smtClean="0"/>
              <a:t>When data demand exceeds spectral efficiency gains.</a:t>
            </a:r>
            <a:br>
              <a:rPr lang="en-GB" dirty="0" smtClean="0"/>
            </a:br>
            <a:r>
              <a:rPr lang="en-GB" dirty="0" smtClean="0">
                <a:solidFill>
                  <a:schemeClr val="bg2">
                    <a:lumMod val="50000"/>
                  </a:schemeClr>
                </a:solidFill>
              </a:rPr>
              <a:t>”Houston we have problems”.</a:t>
            </a:r>
            <a:r>
              <a:rPr lang="en-GB" sz="3600" dirty="0" smtClean="0"/>
              <a:t/>
            </a:r>
            <a:br>
              <a:rPr lang="en-GB" sz="3600" dirty="0" smtClean="0"/>
            </a:br>
            <a:endParaRPr lang="en-GB" dirty="0" smtClean="0">
              <a:solidFill>
                <a:srgbClr val="4D4D4D"/>
              </a:solidFill>
            </a:endParaRPr>
          </a:p>
        </p:txBody>
      </p:sp>
      <p:sp>
        <p:nvSpPr>
          <p:cNvPr id="19" name="TextBox 18"/>
          <p:cNvSpPr txBox="1"/>
          <p:nvPr/>
        </p:nvSpPr>
        <p:spPr>
          <a:xfrm>
            <a:off x="1255713" y="4652963"/>
            <a:ext cx="914400" cy="914400"/>
          </a:xfrm>
          <a:prstGeom prst="rect">
            <a:avLst/>
          </a:prstGeom>
          <a:noFill/>
        </p:spPr>
        <p:txBody>
          <a:bodyPr wrap="none"/>
          <a:lstStyle/>
          <a:p>
            <a:pPr>
              <a:defRPr/>
            </a:pPr>
            <a:endParaRPr lang="en-US" sz="1800" b="0" dirty="0">
              <a:latin typeface="+mj-lt"/>
            </a:endParaRPr>
          </a:p>
        </p:txBody>
      </p:sp>
      <p:sp>
        <p:nvSpPr>
          <p:cNvPr id="26" name="Slide Number Placeholder 4"/>
          <p:cNvSpPr>
            <a:spLocks noGrp="1"/>
          </p:cNvSpPr>
          <p:nvPr>
            <p:ph type="sldNum" sz="quarter" idx="11"/>
          </p:nvPr>
        </p:nvSpPr>
        <p:spPr/>
        <p:txBody>
          <a:bodyPr/>
          <a:lstStyle/>
          <a:p>
            <a:pPr>
              <a:defRPr/>
            </a:pPr>
            <a:fld id="{210B6051-0208-4065-B900-98F2610DDD05}" type="slidenum">
              <a:rPr lang="de-DE"/>
              <a:pPr>
                <a:defRPr/>
              </a:pPr>
              <a:t>11</a:t>
            </a:fld>
            <a:endParaRPr lang="de-DE" dirty="0"/>
          </a:p>
        </p:txBody>
      </p:sp>
      <p:sp>
        <p:nvSpPr>
          <p:cNvPr id="39" name="TextBox 38"/>
          <p:cNvSpPr txBox="1"/>
          <p:nvPr/>
        </p:nvSpPr>
        <p:spPr>
          <a:xfrm>
            <a:off x="684213" y="5445125"/>
            <a:ext cx="3697287" cy="576263"/>
          </a:xfrm>
          <a:prstGeom prst="rect">
            <a:avLst/>
          </a:prstGeom>
          <a:noFill/>
        </p:spPr>
        <p:txBody>
          <a:bodyPr/>
          <a:lstStyle/>
          <a:p>
            <a:pPr>
              <a:spcBef>
                <a:spcPts val="0"/>
              </a:spcBef>
              <a:spcAft>
                <a:spcPts val="0"/>
              </a:spcAft>
              <a:defRPr/>
            </a:pPr>
            <a:r>
              <a:rPr lang="en-US" sz="900" u="sng" baseline="30000" dirty="0">
                <a:solidFill>
                  <a:schemeClr val="bg2">
                    <a:lumMod val="25000"/>
                  </a:schemeClr>
                </a:solidFill>
                <a:latin typeface="+mj-lt"/>
              </a:rPr>
              <a:t>1 </a:t>
            </a:r>
            <a:r>
              <a:rPr lang="en-US" sz="900" u="sng" dirty="0">
                <a:solidFill>
                  <a:schemeClr val="bg2">
                    <a:lumMod val="25000"/>
                  </a:schemeClr>
                </a:solidFill>
                <a:latin typeface="+mj-lt"/>
              </a:rPr>
              <a:t>Mobile operator with  </a:t>
            </a:r>
            <a:r>
              <a:rPr lang="en-US" sz="900" b="0" dirty="0">
                <a:solidFill>
                  <a:schemeClr val="bg2">
                    <a:lumMod val="25000"/>
                  </a:schemeClr>
                </a:solidFill>
                <a:latin typeface="+mj-lt"/>
              </a:rPr>
              <a:t>(1) 20MHz @ </a:t>
            </a:r>
            <a:r>
              <a:rPr lang="en-US" sz="900" dirty="0">
                <a:solidFill>
                  <a:schemeClr val="bg2">
                    <a:lumMod val="25000"/>
                  </a:schemeClr>
                </a:solidFill>
                <a:latin typeface="+mj-lt"/>
              </a:rPr>
              <a:t>800</a:t>
            </a:r>
            <a:r>
              <a:rPr lang="en-US" sz="900" b="0" dirty="0">
                <a:solidFill>
                  <a:schemeClr val="bg2">
                    <a:lumMod val="25000"/>
                  </a:schemeClr>
                </a:solidFill>
                <a:latin typeface="+mj-lt"/>
              </a:rPr>
              <a:t>MHz (LTE),  (2) 20MHz @ </a:t>
            </a:r>
            <a:r>
              <a:rPr lang="en-US" sz="900" dirty="0">
                <a:solidFill>
                  <a:schemeClr val="bg2">
                    <a:lumMod val="25000"/>
                  </a:schemeClr>
                </a:solidFill>
                <a:latin typeface="+mj-lt"/>
              </a:rPr>
              <a:t>900</a:t>
            </a:r>
            <a:r>
              <a:rPr lang="en-US" sz="900" b="0" dirty="0">
                <a:solidFill>
                  <a:schemeClr val="bg2">
                    <a:lumMod val="25000"/>
                  </a:schemeClr>
                </a:solidFill>
                <a:latin typeface="+mj-lt"/>
              </a:rPr>
              <a:t>MHz (2G</a:t>
            </a:r>
            <a:r>
              <a:rPr lang="en-US" sz="900" dirty="0">
                <a:solidFill>
                  <a:schemeClr val="bg2">
                    <a:lumMod val="25000"/>
                  </a:schemeClr>
                </a:solidFill>
                <a:latin typeface="+mj-lt"/>
                <a:sym typeface="Symbol"/>
              </a:rPr>
              <a:t></a:t>
            </a:r>
            <a:r>
              <a:rPr lang="en-US" sz="900" dirty="0">
                <a:solidFill>
                  <a:schemeClr val="bg2">
                    <a:lumMod val="25000"/>
                  </a:schemeClr>
                </a:solidFill>
                <a:latin typeface="+mj-lt"/>
              </a:rPr>
              <a:t>HSPA</a:t>
            </a:r>
            <a:r>
              <a:rPr lang="en-US" sz="900" b="0" dirty="0">
                <a:solidFill>
                  <a:schemeClr val="bg2">
                    <a:lumMod val="25000"/>
                  </a:schemeClr>
                </a:solidFill>
                <a:latin typeface="+mj-lt"/>
              </a:rPr>
              <a:t>),(3) 50MHz @ </a:t>
            </a:r>
            <a:r>
              <a:rPr lang="en-US" sz="900" dirty="0">
                <a:solidFill>
                  <a:schemeClr val="bg2">
                    <a:lumMod val="25000"/>
                  </a:schemeClr>
                </a:solidFill>
                <a:latin typeface="+mj-lt"/>
              </a:rPr>
              <a:t>1800</a:t>
            </a:r>
            <a:r>
              <a:rPr lang="en-US" sz="900" b="0" dirty="0">
                <a:solidFill>
                  <a:schemeClr val="bg2">
                    <a:lumMod val="25000"/>
                  </a:schemeClr>
                </a:solidFill>
                <a:latin typeface="+mj-lt"/>
              </a:rPr>
              <a:t>MHz (2G</a:t>
            </a:r>
            <a:r>
              <a:rPr lang="en-US" sz="900" dirty="0">
                <a:solidFill>
                  <a:schemeClr val="bg2">
                    <a:lumMod val="25000"/>
                  </a:schemeClr>
                </a:solidFill>
                <a:latin typeface="+mj-lt"/>
                <a:sym typeface="Symbol"/>
              </a:rPr>
              <a:t></a:t>
            </a:r>
            <a:r>
              <a:rPr lang="en-US" sz="900" dirty="0">
                <a:solidFill>
                  <a:schemeClr val="bg2">
                    <a:lumMod val="25000"/>
                  </a:schemeClr>
                </a:solidFill>
                <a:latin typeface="+mj-lt"/>
              </a:rPr>
              <a:t>LTE</a:t>
            </a:r>
            <a:r>
              <a:rPr lang="en-US" sz="900" b="0" dirty="0">
                <a:solidFill>
                  <a:schemeClr val="bg2">
                    <a:lumMod val="25000"/>
                  </a:schemeClr>
                </a:solidFill>
                <a:latin typeface="+mj-lt"/>
              </a:rPr>
              <a:t>), (4) 30MHz @ </a:t>
            </a:r>
            <a:r>
              <a:rPr lang="en-US" sz="900" dirty="0">
                <a:solidFill>
                  <a:schemeClr val="bg2">
                    <a:lumMod val="25000"/>
                  </a:schemeClr>
                </a:solidFill>
                <a:latin typeface="+mj-lt"/>
              </a:rPr>
              <a:t>2100</a:t>
            </a:r>
            <a:r>
              <a:rPr lang="en-US" sz="900" b="0" dirty="0">
                <a:solidFill>
                  <a:schemeClr val="bg2">
                    <a:lumMod val="25000"/>
                  </a:schemeClr>
                </a:solidFill>
                <a:latin typeface="+mj-lt"/>
              </a:rPr>
              <a:t>MHz (HSPA+). </a:t>
            </a:r>
            <a:r>
              <a:rPr lang="en-US" sz="900" u="sng" dirty="0">
                <a:solidFill>
                  <a:schemeClr val="bg2">
                    <a:lumMod val="25000"/>
                  </a:schemeClr>
                </a:solidFill>
                <a:latin typeface="+mj-lt"/>
              </a:rPr>
              <a:t>Total spectrum  position 120 </a:t>
            </a:r>
            <a:r>
              <a:rPr lang="en-US" sz="900" u="sng" dirty="0" err="1">
                <a:solidFill>
                  <a:schemeClr val="bg2">
                    <a:lumMod val="25000"/>
                  </a:schemeClr>
                </a:solidFill>
                <a:latin typeface="+mj-lt"/>
              </a:rPr>
              <a:t>MHz.</a:t>
            </a:r>
            <a:endParaRPr lang="en-US" sz="900" u="sng" dirty="0">
              <a:solidFill>
                <a:schemeClr val="bg2">
                  <a:lumMod val="25000"/>
                </a:schemeClr>
              </a:solidFill>
              <a:latin typeface="+mj-lt"/>
            </a:endParaRPr>
          </a:p>
        </p:txBody>
      </p:sp>
      <p:sp>
        <p:nvSpPr>
          <p:cNvPr id="41" name="TextBox 40"/>
          <p:cNvSpPr txBox="1"/>
          <p:nvPr/>
        </p:nvSpPr>
        <p:spPr>
          <a:xfrm>
            <a:off x="323850" y="1341438"/>
            <a:ext cx="3840163" cy="431800"/>
          </a:xfrm>
          <a:prstGeom prst="rect">
            <a:avLst/>
          </a:prstGeom>
          <a:noFill/>
        </p:spPr>
        <p:txBody>
          <a:bodyPr wrap="none"/>
          <a:lstStyle/>
          <a:p>
            <a:pPr>
              <a:defRPr/>
            </a:pPr>
            <a:r>
              <a:rPr lang="en-US" sz="1800" i="1" dirty="0">
                <a:latin typeface="+mj-lt"/>
              </a:rPr>
              <a:t>Illustration</a:t>
            </a:r>
            <a:r>
              <a:rPr lang="en-US" sz="1800" b="0" i="1" dirty="0">
                <a:latin typeface="+mj-lt"/>
              </a:rPr>
              <a:t> of the European market </a:t>
            </a:r>
            <a:r>
              <a:rPr lang="en-US" sz="1800" b="0" i="1" baseline="30000" dirty="0">
                <a:latin typeface="+mj-lt"/>
              </a:rPr>
              <a:t>1</a:t>
            </a:r>
            <a:endParaRPr lang="en-US" sz="1800" b="0" i="1" dirty="0">
              <a:latin typeface="+mj-lt"/>
            </a:endParaRPr>
          </a:p>
        </p:txBody>
      </p:sp>
      <p:sp>
        <p:nvSpPr>
          <p:cNvPr id="42" name="TextBox 41"/>
          <p:cNvSpPr txBox="1"/>
          <p:nvPr/>
        </p:nvSpPr>
        <p:spPr>
          <a:xfrm>
            <a:off x="900113" y="6321425"/>
            <a:ext cx="7993062" cy="261938"/>
          </a:xfrm>
          <a:prstGeom prst="rect">
            <a:avLst/>
          </a:prstGeom>
          <a:noFill/>
        </p:spPr>
        <p:txBody>
          <a:bodyPr/>
          <a:lstStyle/>
          <a:p>
            <a:pPr>
              <a:defRPr/>
            </a:pPr>
            <a:r>
              <a:rPr lang="en-US" sz="1000" b="0" dirty="0">
                <a:solidFill>
                  <a:srgbClr val="E20074"/>
                </a:solidFill>
                <a:latin typeface="+mj-lt"/>
              </a:rPr>
              <a:t>(*) </a:t>
            </a:r>
            <a:r>
              <a:rPr lang="en-US" sz="1000" b="0" dirty="0" err="1">
                <a:solidFill>
                  <a:srgbClr val="E20074"/>
                </a:solidFill>
                <a:latin typeface="+mj-lt"/>
              </a:rPr>
              <a:t>realWireless</a:t>
            </a:r>
            <a:r>
              <a:rPr lang="en-US" sz="1000" b="0" dirty="0">
                <a:solidFill>
                  <a:srgbClr val="E20074"/>
                </a:solidFill>
                <a:latin typeface="+mj-lt"/>
              </a:rPr>
              <a:t> report for </a:t>
            </a:r>
            <a:r>
              <a:rPr lang="en-US" sz="1000" b="0" dirty="0" err="1">
                <a:solidFill>
                  <a:srgbClr val="E20074"/>
                </a:solidFill>
                <a:latin typeface="+mj-lt"/>
              </a:rPr>
              <a:t>Ofcom</a:t>
            </a:r>
            <a:r>
              <a:rPr lang="en-US" sz="1000" b="0" dirty="0">
                <a:solidFill>
                  <a:srgbClr val="E20074"/>
                </a:solidFill>
                <a:latin typeface="+mj-lt"/>
              </a:rPr>
              <a:t>,: 4G Capacity Gains, Final Report, January 2011.</a:t>
            </a:r>
          </a:p>
          <a:p>
            <a:pPr>
              <a:defRPr/>
            </a:pPr>
            <a:endParaRPr lang="en-US" sz="1800" b="0" dirty="0">
              <a:latin typeface="+mj-lt"/>
            </a:endParaRPr>
          </a:p>
        </p:txBody>
      </p:sp>
      <p:sp>
        <p:nvSpPr>
          <p:cNvPr id="21" name="Oval 20"/>
          <p:cNvSpPr/>
          <p:nvPr/>
        </p:nvSpPr>
        <p:spPr bwMode="auto">
          <a:xfrm>
            <a:off x="2555875" y="3860800"/>
            <a:ext cx="503238" cy="476250"/>
          </a:xfrm>
          <a:prstGeom prst="ellipse">
            <a:avLst/>
          </a:prstGeom>
          <a:noFill/>
          <a:ln w="38100" cap="flat" cmpd="sng" algn="ctr">
            <a:solidFill>
              <a:schemeClr val="tx2"/>
            </a:solidFill>
            <a:prstDash val="solid"/>
            <a:round/>
            <a:headEnd type="none" w="med" len="med"/>
            <a:tailEnd type="none" w="med" len="med"/>
          </a:ln>
          <a:effectLst/>
        </p:spPr>
        <p:txBody>
          <a:bodyPr lIns="0" tIns="0" rIns="0" bIns="0">
            <a:spAutoFit/>
          </a:bodyPr>
          <a:lstStyle/>
          <a:p>
            <a:pPr>
              <a:spcBef>
                <a:spcPct val="50000"/>
              </a:spcBef>
              <a:buClr>
                <a:schemeClr val="tx2"/>
              </a:buClr>
              <a:buSzPct val="75000"/>
              <a:buFont typeface="Wingdings" pitchFamily="2" charset="2"/>
              <a:buNone/>
              <a:defRPr/>
            </a:pPr>
            <a:endParaRPr lang="en-US" b="0">
              <a:latin typeface="+mj-lt"/>
            </a:endParaRPr>
          </a:p>
        </p:txBody>
      </p:sp>
      <p:sp>
        <p:nvSpPr>
          <p:cNvPr id="25" name="TextBox 24"/>
          <p:cNvSpPr txBox="1"/>
          <p:nvPr/>
        </p:nvSpPr>
        <p:spPr>
          <a:xfrm>
            <a:off x="874713" y="3284538"/>
            <a:ext cx="2089150" cy="598487"/>
          </a:xfrm>
          <a:prstGeom prst="rect">
            <a:avLst/>
          </a:prstGeom>
          <a:noFill/>
        </p:spPr>
        <p:txBody>
          <a:bodyPr wrap="none"/>
          <a:lstStyle/>
          <a:p>
            <a:pPr algn="ctr">
              <a:defRPr/>
            </a:pPr>
            <a:r>
              <a:rPr lang="nl-NL" sz="1800" b="0" dirty="0">
                <a:solidFill>
                  <a:schemeClr val="tx2"/>
                </a:solidFill>
                <a:latin typeface="+mj-lt"/>
                <a:sym typeface="Symbol"/>
              </a:rPr>
              <a:t>3G  LTE</a:t>
            </a:r>
            <a:r>
              <a:rPr lang="nl-NL" sz="1800" b="0" dirty="0">
                <a:solidFill>
                  <a:srgbClr val="E20074"/>
                </a:solidFill>
                <a:latin typeface="+mj-lt"/>
                <a:sym typeface="Symbol"/>
              </a:rPr>
              <a:t>  LTE-a</a:t>
            </a:r>
            <a:endParaRPr lang="nl-NL" sz="1800" b="0" dirty="0">
              <a:solidFill>
                <a:schemeClr val="tx2"/>
              </a:solidFill>
              <a:latin typeface="+mj-lt"/>
              <a:sym typeface="Symbol"/>
            </a:endParaRPr>
          </a:p>
          <a:p>
            <a:pPr algn="ctr">
              <a:defRPr/>
            </a:pPr>
            <a:r>
              <a:rPr lang="nl-NL" sz="1800" b="0" dirty="0">
                <a:solidFill>
                  <a:schemeClr val="tx2"/>
                </a:solidFill>
                <a:latin typeface="+mj-lt"/>
                <a:sym typeface="Symbol"/>
              </a:rPr>
              <a:t>Conversion</a:t>
            </a:r>
            <a:endParaRPr lang="en-GB" sz="1800" b="0" dirty="0">
              <a:solidFill>
                <a:schemeClr val="tx2"/>
              </a:solidFill>
              <a:latin typeface="+mj-lt"/>
            </a:endParaRPr>
          </a:p>
        </p:txBody>
      </p:sp>
      <p:sp>
        <p:nvSpPr>
          <p:cNvPr id="27" name="AutoShape 52"/>
          <p:cNvSpPr>
            <a:spLocks noChangeArrowheads="1"/>
          </p:cNvSpPr>
          <p:nvPr/>
        </p:nvSpPr>
        <p:spPr bwMode="auto">
          <a:xfrm>
            <a:off x="4716463" y="1925638"/>
            <a:ext cx="3816350" cy="2879725"/>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180000" tIns="36000" rIns="36000" bIns="36000" anchor="ctr" anchorCtr="1"/>
          <a:lstStyle/>
          <a:p>
            <a:pPr eaLnBrk="0" hangingPunct="0">
              <a:spcBef>
                <a:spcPts val="1000"/>
              </a:spcBef>
              <a:buClr>
                <a:schemeClr val="tx2"/>
              </a:buClr>
              <a:buSzPct val="75000"/>
              <a:defRPr/>
            </a:pPr>
            <a:endParaRPr lang="en-US" sz="100" b="0" dirty="0">
              <a:latin typeface="+mj-lt"/>
            </a:endParaRPr>
          </a:p>
          <a:p>
            <a:pPr eaLnBrk="0" hangingPunct="0">
              <a:spcBef>
                <a:spcPts val="1000"/>
              </a:spcBef>
              <a:buClr>
                <a:schemeClr val="tx2"/>
              </a:buClr>
              <a:buSzPct val="75000"/>
              <a:defRPr/>
            </a:pPr>
            <a:r>
              <a:rPr lang="en-US" sz="1800" b="0" dirty="0">
                <a:latin typeface="+mj-lt"/>
              </a:rPr>
              <a:t>Leapfrog network capacity, e.g., </a:t>
            </a:r>
          </a:p>
          <a:p>
            <a:pPr lvl="1" eaLnBrk="0" hangingPunct="0">
              <a:spcBef>
                <a:spcPts val="1000"/>
              </a:spcBef>
              <a:buClr>
                <a:schemeClr val="tx2"/>
              </a:buClr>
              <a:buSzPct val="75000"/>
              <a:defRPr/>
            </a:pPr>
            <a:r>
              <a:rPr lang="en-US" sz="1600" b="0" dirty="0">
                <a:latin typeface="+mj-lt"/>
              </a:rPr>
              <a:t>Densification</a:t>
            </a:r>
          </a:p>
          <a:p>
            <a:pPr lvl="1" eaLnBrk="0" hangingPunct="0">
              <a:spcBef>
                <a:spcPts val="1000"/>
              </a:spcBef>
              <a:buClr>
                <a:schemeClr val="tx2"/>
              </a:buClr>
              <a:buSzPct val="75000"/>
              <a:defRPr/>
            </a:pPr>
            <a:r>
              <a:rPr lang="en-US" sz="1600" b="0" dirty="0">
                <a:latin typeface="+mj-lt"/>
              </a:rPr>
              <a:t>smart antennas</a:t>
            </a:r>
          </a:p>
          <a:p>
            <a:pPr lvl="1" eaLnBrk="0" hangingPunct="0">
              <a:spcBef>
                <a:spcPts val="1000"/>
              </a:spcBef>
              <a:buClr>
                <a:schemeClr val="tx2"/>
              </a:buClr>
              <a:buSzPct val="75000"/>
              <a:defRPr/>
            </a:pPr>
            <a:r>
              <a:rPr lang="en-US" sz="1600" dirty="0">
                <a:solidFill>
                  <a:schemeClr val="tx2"/>
                </a:solidFill>
                <a:latin typeface="+mj-lt"/>
              </a:rPr>
              <a:t>Early LTE deployment</a:t>
            </a:r>
          </a:p>
          <a:p>
            <a:pPr eaLnBrk="0" hangingPunct="0">
              <a:spcBef>
                <a:spcPts val="1000"/>
              </a:spcBef>
              <a:buClr>
                <a:schemeClr val="tx2"/>
              </a:buClr>
              <a:buSzPct val="75000"/>
              <a:defRPr/>
            </a:pPr>
            <a:r>
              <a:rPr lang="en-US" sz="1800" b="0" dirty="0">
                <a:latin typeface="+mj-lt"/>
              </a:rPr>
              <a:t>Price, Control &amp; Policy.</a:t>
            </a:r>
          </a:p>
          <a:p>
            <a:pPr eaLnBrk="0" hangingPunct="0">
              <a:spcBef>
                <a:spcPts val="1000"/>
              </a:spcBef>
              <a:buClr>
                <a:srgbClr val="E20074"/>
              </a:buClr>
              <a:buSzPct val="75000"/>
              <a:defRPr/>
            </a:pPr>
            <a:r>
              <a:rPr lang="en-US" sz="2400" b="0" dirty="0">
                <a:solidFill>
                  <a:schemeClr val="tx2"/>
                </a:solidFill>
                <a:latin typeface="+mj-lt"/>
              </a:rPr>
              <a:t>More spectrum</a:t>
            </a:r>
            <a:r>
              <a:rPr lang="en-US" sz="1800" b="0" dirty="0">
                <a:solidFill>
                  <a:schemeClr val="tx2"/>
                </a:solidFill>
                <a:latin typeface="+mj-lt"/>
              </a:rPr>
              <a:t>.</a:t>
            </a:r>
          </a:p>
        </p:txBody>
      </p:sp>
      <p:sp>
        <p:nvSpPr>
          <p:cNvPr id="28" name="Auf der gleichen Seite des Rechtecks liegende Ecken abrunden 46"/>
          <p:cNvSpPr>
            <a:spLocks noChangeArrowheads="1"/>
          </p:cNvSpPr>
          <p:nvPr/>
        </p:nvSpPr>
        <p:spPr bwMode="auto">
          <a:xfrm>
            <a:off x="4716463" y="1565275"/>
            <a:ext cx="3816350" cy="503238"/>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The spectrum crunch.</a:t>
            </a:r>
            <a:endParaRPr lang="de-DE" sz="2000" b="0" dirty="0">
              <a:latin typeface="+mj-lt"/>
            </a:endParaRPr>
          </a:p>
        </p:txBody>
      </p:sp>
      <p:sp>
        <p:nvSpPr>
          <p:cNvPr id="29" name="AutoShape 179"/>
          <p:cNvSpPr>
            <a:spLocks noChangeArrowheads="1"/>
          </p:cNvSpPr>
          <p:nvPr>
            <p:custDataLst>
              <p:tags r:id="rId1"/>
            </p:custDataLst>
          </p:nvPr>
        </p:nvSpPr>
        <p:spPr bwMode="auto">
          <a:xfrm flipV="1">
            <a:off x="4716463" y="4876800"/>
            <a:ext cx="3816350" cy="288925"/>
          </a:xfrm>
          <a:prstGeom prst="triangle">
            <a:avLst>
              <a:gd name="adj" fmla="val 48963"/>
            </a:avLst>
          </a:prstGeom>
          <a:gradFill rotWithShape="1">
            <a:gsLst>
              <a:gs pos="0">
                <a:srgbClr val="F6A8D1"/>
              </a:gs>
              <a:gs pos="39999">
                <a:srgbClr val="EF39A1"/>
              </a:gs>
              <a:gs pos="41000">
                <a:srgbClr val="E20074"/>
              </a:gs>
              <a:gs pos="100000">
                <a:srgbClr val="A80058"/>
              </a:gs>
            </a:gsLst>
            <a:lin ang="0" scaled="1"/>
          </a:gradFill>
          <a:ln w="9525" algn="ctr">
            <a:solidFill>
              <a:srgbClr val="A80058"/>
            </a:solidFill>
            <a:miter lim="800000"/>
            <a:headEnd/>
            <a:tailEnd/>
          </a:ln>
          <a:effectLst>
            <a:outerShdw dist="50800" dir="5400000" algn="t" rotWithShape="0">
              <a:srgbClr val="58002E">
                <a:alpha val="39998"/>
              </a:srgbClr>
            </a:outerShdw>
          </a:effectLst>
        </p:spPr>
        <p:txBody>
          <a:bodyPr rot="10800000" vert="eaVert" lIns="68553" tIns="34276" rIns="68553" bIns="34276" anchor="ctr"/>
          <a:lstStyle/>
          <a:p>
            <a:pPr algn="ctr" defTabSz="685800">
              <a:defRPr/>
            </a:pPr>
            <a:endParaRPr lang="en-US" sz="1050">
              <a:solidFill>
                <a:srgbClr val="FFFFFF"/>
              </a:solidFill>
              <a:latin typeface="+mj-lt"/>
              <a:cs typeface="Times New Roman" pitchFamily="18" charset="0"/>
            </a:endParaRPr>
          </a:p>
        </p:txBody>
      </p:sp>
      <p:sp>
        <p:nvSpPr>
          <p:cNvPr id="30" name="AutoShape 52"/>
          <p:cNvSpPr>
            <a:spLocks noChangeArrowheads="1"/>
          </p:cNvSpPr>
          <p:nvPr/>
        </p:nvSpPr>
        <p:spPr bwMode="auto">
          <a:xfrm>
            <a:off x="4716463" y="5237163"/>
            <a:ext cx="3816350" cy="712787"/>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36000" tIns="36000" rIns="36000" bIns="36000"/>
          <a:lstStyle/>
          <a:p>
            <a:pPr algn="ctr" eaLnBrk="0" hangingPunct="0">
              <a:spcBef>
                <a:spcPts val="0"/>
              </a:spcBef>
              <a:buClr>
                <a:schemeClr val="tx2"/>
              </a:buClr>
              <a:buSzPct val="75000"/>
              <a:defRPr/>
            </a:pPr>
            <a:r>
              <a:rPr lang="en-US" sz="2000" b="0" dirty="0">
                <a:solidFill>
                  <a:schemeClr val="tx2"/>
                </a:solidFill>
                <a:latin typeface="+mj-lt"/>
              </a:rPr>
              <a:t>A lot more</a:t>
            </a:r>
          </a:p>
          <a:p>
            <a:pPr algn="ctr" eaLnBrk="0" hangingPunct="0">
              <a:spcBef>
                <a:spcPts val="0"/>
              </a:spcBef>
              <a:buClr>
                <a:schemeClr val="tx2"/>
              </a:buClr>
              <a:buSzPct val="75000"/>
              <a:defRPr/>
            </a:pPr>
            <a:r>
              <a:rPr lang="en-US" sz="2000" b="0" dirty="0">
                <a:solidFill>
                  <a:schemeClr val="tx2"/>
                </a:solidFill>
                <a:latin typeface="+mj-lt"/>
              </a:rPr>
              <a:t>Complexity, </a:t>
            </a:r>
            <a:r>
              <a:rPr lang="en-US" sz="2000" b="0" dirty="0" err="1">
                <a:solidFill>
                  <a:schemeClr val="tx2"/>
                </a:solidFill>
                <a:latin typeface="+mj-lt"/>
              </a:rPr>
              <a:t>Capex</a:t>
            </a:r>
            <a:r>
              <a:rPr lang="en-US" sz="2000" b="0" dirty="0">
                <a:solidFill>
                  <a:schemeClr val="tx2"/>
                </a:solidFill>
                <a:latin typeface="+mj-lt"/>
              </a:rPr>
              <a:t> and Opex</a:t>
            </a:r>
          </a:p>
        </p:txBody>
      </p:sp>
      <p:sp>
        <p:nvSpPr>
          <p:cNvPr id="33" name="Freeform 32"/>
          <p:cNvSpPr/>
          <p:nvPr/>
        </p:nvSpPr>
        <p:spPr bwMode="auto">
          <a:xfrm>
            <a:off x="2833688" y="3409950"/>
            <a:ext cx="1320800" cy="1458913"/>
          </a:xfrm>
          <a:custGeom>
            <a:avLst/>
            <a:gdLst>
              <a:gd name="connsiteX0" fmla="*/ 11289 w 1320800"/>
              <a:gd name="connsiteY0" fmla="*/ 1456267 h 1456267"/>
              <a:gd name="connsiteX1" fmla="*/ 0 w 1320800"/>
              <a:gd name="connsiteY1" fmla="*/ 778934 h 1456267"/>
              <a:gd name="connsiteX2" fmla="*/ 654756 w 1320800"/>
              <a:gd name="connsiteY2" fmla="*/ 598312 h 1456267"/>
              <a:gd name="connsiteX3" fmla="*/ 1320800 w 1320800"/>
              <a:gd name="connsiteY3" fmla="*/ 0 h 1456267"/>
              <a:gd name="connsiteX4" fmla="*/ 1320800 w 1320800"/>
              <a:gd name="connsiteY4" fmla="*/ 1444978 h 1456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456267">
                <a:moveTo>
                  <a:pt x="11289" y="1456267"/>
                </a:moveTo>
                <a:lnTo>
                  <a:pt x="0" y="778934"/>
                </a:lnTo>
                <a:lnTo>
                  <a:pt x="654756" y="598312"/>
                </a:lnTo>
                <a:lnTo>
                  <a:pt x="1320800" y="0"/>
                </a:lnTo>
                <a:lnTo>
                  <a:pt x="1320800" y="1444978"/>
                </a:lnTo>
              </a:path>
            </a:pathLst>
          </a:custGeom>
          <a:solidFill>
            <a:srgbClr val="FF000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dirty="0">
              <a:latin typeface="+mj-lt"/>
            </a:endParaRPr>
          </a:p>
        </p:txBody>
      </p:sp>
      <p:sp>
        <p:nvSpPr>
          <p:cNvPr id="34" name="TextBox 33"/>
          <p:cNvSpPr txBox="1"/>
          <p:nvPr/>
        </p:nvSpPr>
        <p:spPr>
          <a:xfrm>
            <a:off x="2843213" y="4170363"/>
            <a:ext cx="1296987" cy="698500"/>
          </a:xfrm>
          <a:prstGeom prst="rect">
            <a:avLst/>
          </a:prstGeom>
          <a:noFill/>
        </p:spPr>
        <p:txBody>
          <a:bodyPr wrap="none"/>
          <a:lstStyle/>
          <a:p>
            <a:pPr algn="ctr">
              <a:spcBef>
                <a:spcPts val="200"/>
              </a:spcBef>
              <a:defRPr/>
            </a:pPr>
            <a:r>
              <a:rPr lang="en-US" sz="1200" dirty="0">
                <a:solidFill>
                  <a:schemeClr val="bg1"/>
                </a:solidFill>
                <a:latin typeface="+mj-lt"/>
              </a:rPr>
              <a:t>NOT GOOD</a:t>
            </a:r>
          </a:p>
          <a:p>
            <a:pPr algn="ctr">
              <a:spcBef>
                <a:spcPts val="200"/>
              </a:spcBef>
              <a:defRPr/>
            </a:pPr>
            <a:r>
              <a:rPr lang="en-US" sz="1200" dirty="0">
                <a:solidFill>
                  <a:schemeClr val="bg1"/>
                </a:solidFill>
                <a:latin typeface="+mj-lt"/>
              </a:rPr>
              <a:t>AT</a:t>
            </a:r>
          </a:p>
          <a:p>
            <a:pPr algn="ctr">
              <a:spcBef>
                <a:spcPts val="200"/>
              </a:spcBef>
              <a:defRPr/>
            </a:pPr>
            <a:r>
              <a:rPr lang="en-US" sz="1200" dirty="0">
                <a:solidFill>
                  <a:schemeClr val="bg1"/>
                </a:solidFill>
                <a:latin typeface="+mj-lt"/>
              </a:rPr>
              <a:t>ALL!</a:t>
            </a:r>
          </a:p>
        </p:txBody>
      </p:sp>
      <p:sp>
        <p:nvSpPr>
          <p:cNvPr id="22"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linds(horizontal)">
                                      <p:cBhvr>
                                        <p:cTn id="11" dur="500"/>
                                        <p:tgtEl>
                                          <p:spTgt spid="33"/>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linds(horizontal)">
                                      <p:cBhvr>
                                        <p:cTn id="14" dur="500"/>
                                        <p:tgtEl>
                                          <p:spTgt spid="34"/>
                                        </p:tgtEl>
                                      </p:cBhvr>
                                    </p:animEffect>
                                  </p:childTnLst>
                                </p:cTn>
                              </p:par>
                            </p:childTnLst>
                          </p:cTn>
                        </p:par>
                        <p:par>
                          <p:cTn id="15" fill="hold">
                            <p:stCondLst>
                              <p:cond delay="500"/>
                            </p:stCondLst>
                            <p:childTnLst>
                              <p:par>
                                <p:cTn id="16" presetID="3" presetClass="entr" presetSubtype="10" fill="hold" grpId="0" nodeType="after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nodeType="withEffect">
                                  <p:stCondLst>
                                    <p:cond delay="500"/>
                                  </p:stCondLst>
                                  <p:childTnLst>
                                    <p:set>
                                      <p:cBhvr>
                                        <p:cTn id="20" dur="1" fill="hold">
                                          <p:stCondLst>
                                            <p:cond delay="0"/>
                                          </p:stCondLst>
                                        </p:cTn>
                                        <p:tgtEl>
                                          <p:spTgt spid="32"/>
                                        </p:tgtEl>
                                        <p:attrNameLst>
                                          <p:attrName>style.visibility</p:attrName>
                                        </p:attrNameLst>
                                      </p:cBhvr>
                                      <p:to>
                                        <p:strVal val="visible"/>
                                      </p:to>
                                    </p:set>
                                    <p:animEffect transition="in" filter="blinds(horizontal)">
                                      <p:cBhvr>
                                        <p:cTn id="21"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par>
                                <p:cTn id="22" presetID="3" presetClass="entr" presetSubtype="10" fill="hold" grpId="0" nodeType="withEffect">
                                  <p:stCondLst>
                                    <p:cond delay="100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27">
                                            <p:bg/>
                                          </p:spTgt>
                                        </p:tgtEl>
                                        <p:attrNameLst>
                                          <p:attrName>style.visibility</p:attrName>
                                        </p:attrNameLst>
                                      </p:cBhvr>
                                      <p:to>
                                        <p:strVal val="visible"/>
                                      </p:to>
                                    </p:set>
                                    <p:animEffect transition="in" filter="blinds(horizontal)">
                                      <p:cBhvr>
                                        <p:cTn id="33" dur="500"/>
                                        <p:tgtEl>
                                          <p:spTgt spid="27">
                                            <p:bg/>
                                          </p:spTgt>
                                        </p:tgtEl>
                                      </p:cBhvr>
                                    </p:animEffect>
                                  </p:childTnLst>
                                </p:cTn>
                              </p:par>
                            </p:childTnLst>
                          </p:cTn>
                        </p:par>
                        <p:par>
                          <p:cTn id="34" fill="hold">
                            <p:stCondLst>
                              <p:cond delay="1000"/>
                            </p:stCondLst>
                            <p:childTnLst>
                              <p:par>
                                <p:cTn id="35" presetID="3" presetClass="entr" presetSubtype="10" fill="hold" nodeType="afterEffect">
                                  <p:stCondLst>
                                    <p:cond delay="500"/>
                                  </p:stCondLst>
                                  <p:childTnLst>
                                    <p:set>
                                      <p:cBhvr>
                                        <p:cTn id="36" dur="1" fill="hold">
                                          <p:stCondLst>
                                            <p:cond delay="0"/>
                                          </p:stCondLst>
                                        </p:cTn>
                                        <p:tgtEl>
                                          <p:spTgt spid="27">
                                            <p:txEl>
                                              <p:pRg st="1" end="1"/>
                                            </p:txEl>
                                          </p:spTgt>
                                        </p:tgtEl>
                                        <p:attrNameLst>
                                          <p:attrName>style.visibility</p:attrName>
                                        </p:attrNameLst>
                                      </p:cBhvr>
                                      <p:to>
                                        <p:strVal val="visible"/>
                                      </p:to>
                                    </p:set>
                                    <p:animEffect transition="in" filter="blinds(horizontal)">
                                      <p:cBhvr>
                                        <p:cTn id="37" dur="500"/>
                                        <p:tgtEl>
                                          <p:spTgt spid="27">
                                            <p:txEl>
                                              <p:pRg st="1" end="1"/>
                                            </p:txEl>
                                          </p:spTgt>
                                        </p:tgtEl>
                                      </p:cBhvr>
                                    </p:animEffect>
                                  </p:childTnLst>
                                </p:cTn>
                              </p:par>
                            </p:childTnLst>
                          </p:cTn>
                        </p:par>
                        <p:par>
                          <p:cTn id="38" fill="hold">
                            <p:stCondLst>
                              <p:cond delay="2000"/>
                            </p:stCondLst>
                            <p:childTnLst>
                              <p:par>
                                <p:cTn id="39" presetID="3" presetClass="entr" presetSubtype="10" fill="hold" nodeType="afterEffect">
                                  <p:stCondLst>
                                    <p:cond delay="0"/>
                                  </p:stCondLst>
                                  <p:childTnLst>
                                    <p:set>
                                      <p:cBhvr>
                                        <p:cTn id="40" dur="1" fill="hold">
                                          <p:stCondLst>
                                            <p:cond delay="0"/>
                                          </p:stCondLst>
                                        </p:cTn>
                                        <p:tgtEl>
                                          <p:spTgt spid="27">
                                            <p:txEl>
                                              <p:pRg st="2" end="2"/>
                                            </p:txEl>
                                          </p:spTgt>
                                        </p:tgtEl>
                                        <p:attrNameLst>
                                          <p:attrName>style.visibility</p:attrName>
                                        </p:attrNameLst>
                                      </p:cBhvr>
                                      <p:to>
                                        <p:strVal val="visible"/>
                                      </p:to>
                                    </p:set>
                                    <p:animEffect transition="in" filter="blinds(horizontal)">
                                      <p:cBhvr>
                                        <p:cTn id="41" dur="500"/>
                                        <p:tgtEl>
                                          <p:spTgt spid="27">
                                            <p:txEl>
                                              <p:pRg st="2" end="2"/>
                                            </p:txEl>
                                          </p:spTgt>
                                        </p:tgtEl>
                                      </p:cBhvr>
                                    </p:animEffect>
                                  </p:childTnLst>
                                </p:cTn>
                              </p:par>
                            </p:childTnLst>
                          </p:cTn>
                        </p:par>
                        <p:par>
                          <p:cTn id="42" fill="hold">
                            <p:stCondLst>
                              <p:cond delay="2500"/>
                            </p:stCondLst>
                            <p:childTnLst>
                              <p:par>
                                <p:cTn id="43" presetID="3" presetClass="entr" presetSubtype="10" fill="hold" nodeType="afterEffect">
                                  <p:stCondLst>
                                    <p:cond delay="0"/>
                                  </p:stCondLst>
                                  <p:childTnLst>
                                    <p:set>
                                      <p:cBhvr>
                                        <p:cTn id="44" dur="1" fill="hold">
                                          <p:stCondLst>
                                            <p:cond delay="0"/>
                                          </p:stCondLst>
                                        </p:cTn>
                                        <p:tgtEl>
                                          <p:spTgt spid="27">
                                            <p:txEl>
                                              <p:pRg st="3" end="3"/>
                                            </p:txEl>
                                          </p:spTgt>
                                        </p:tgtEl>
                                        <p:attrNameLst>
                                          <p:attrName>style.visibility</p:attrName>
                                        </p:attrNameLst>
                                      </p:cBhvr>
                                      <p:to>
                                        <p:strVal val="visible"/>
                                      </p:to>
                                    </p:set>
                                    <p:animEffect transition="in" filter="blinds(horizontal)">
                                      <p:cBhvr>
                                        <p:cTn id="45" dur="500"/>
                                        <p:tgtEl>
                                          <p:spTgt spid="27">
                                            <p:txEl>
                                              <p:pRg st="3" end="3"/>
                                            </p:txEl>
                                          </p:spTgt>
                                        </p:tgtEl>
                                      </p:cBhvr>
                                    </p:animEffect>
                                  </p:childTnLst>
                                </p:cTn>
                              </p:par>
                            </p:childTnLst>
                          </p:cTn>
                        </p:par>
                        <p:par>
                          <p:cTn id="46" fill="hold">
                            <p:stCondLst>
                              <p:cond delay="3000"/>
                            </p:stCondLst>
                            <p:childTnLst>
                              <p:par>
                                <p:cTn id="47" presetID="3" presetClass="entr" presetSubtype="10" fill="hold" nodeType="afterEffect">
                                  <p:stCondLst>
                                    <p:cond delay="0"/>
                                  </p:stCondLst>
                                  <p:childTnLst>
                                    <p:set>
                                      <p:cBhvr>
                                        <p:cTn id="48" dur="1" fill="hold">
                                          <p:stCondLst>
                                            <p:cond delay="0"/>
                                          </p:stCondLst>
                                        </p:cTn>
                                        <p:tgtEl>
                                          <p:spTgt spid="27">
                                            <p:txEl>
                                              <p:pRg st="4" end="4"/>
                                            </p:txEl>
                                          </p:spTgt>
                                        </p:tgtEl>
                                        <p:attrNameLst>
                                          <p:attrName>style.visibility</p:attrName>
                                        </p:attrNameLst>
                                      </p:cBhvr>
                                      <p:to>
                                        <p:strVal val="visible"/>
                                      </p:to>
                                    </p:set>
                                    <p:animEffect transition="in" filter="blinds(horizontal)">
                                      <p:cBhvr>
                                        <p:cTn id="49" dur="500"/>
                                        <p:tgtEl>
                                          <p:spTgt spid="2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7">
                                            <p:txEl>
                                              <p:pRg st="5" end="5"/>
                                            </p:txEl>
                                          </p:spTgt>
                                        </p:tgtEl>
                                        <p:attrNameLst>
                                          <p:attrName>style.visibility</p:attrName>
                                        </p:attrNameLst>
                                      </p:cBhvr>
                                      <p:to>
                                        <p:strVal val="visible"/>
                                      </p:to>
                                    </p:set>
                                    <p:animEffect transition="in" filter="blinds(horizontal)">
                                      <p:cBhvr>
                                        <p:cTn id="54" dur="500"/>
                                        <p:tgtEl>
                                          <p:spTgt spid="2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7">
                                            <p:txEl>
                                              <p:pRg st="6" end="6"/>
                                            </p:txEl>
                                          </p:spTgt>
                                        </p:tgtEl>
                                        <p:attrNameLst>
                                          <p:attrName>style.visibility</p:attrName>
                                        </p:attrNameLst>
                                      </p:cBhvr>
                                      <p:to>
                                        <p:strVal val="visible"/>
                                      </p:to>
                                    </p:set>
                                    <p:animEffect transition="in" filter="blinds(horizontal)">
                                      <p:cBhvr>
                                        <p:cTn id="59" dur="500"/>
                                        <p:tgtEl>
                                          <p:spTgt spid="27">
                                            <p:txEl>
                                              <p:pRg st="6" end="6"/>
                                            </p:txEl>
                                          </p:spTgt>
                                        </p:tgtEl>
                                      </p:cBhvr>
                                    </p:animEffect>
                                  </p:childTnLst>
                                </p:cTn>
                              </p:par>
                            </p:childTnLst>
                          </p:cTn>
                        </p:par>
                        <p:par>
                          <p:cTn id="60" fill="hold">
                            <p:stCondLst>
                              <p:cond delay="500"/>
                            </p:stCondLst>
                            <p:childTnLst>
                              <p:par>
                                <p:cTn id="61" presetID="3" presetClass="entr" presetSubtype="1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childTnLst>
                          </p:cTn>
                        </p:par>
                        <p:par>
                          <p:cTn id="64" fill="hold">
                            <p:stCondLst>
                              <p:cond delay="1000"/>
                            </p:stCondLst>
                            <p:childTnLst>
                              <p:par>
                                <p:cTn id="65" presetID="3" presetClass="entr" presetSubtype="1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p:bldP spid="27" grpId="0" build="allAtOnce" animBg="1"/>
      <p:bldP spid="28" grpId="0" animBg="1"/>
      <p:bldP spid="29" grpId="0" animBg="1"/>
      <p:bldP spid="30"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AutoShape 3"/>
          <p:cNvSpPr>
            <a:spLocks noChangeArrowheads="1"/>
          </p:cNvSpPr>
          <p:nvPr/>
        </p:nvSpPr>
        <p:spPr bwMode="auto">
          <a:xfrm>
            <a:off x="395288" y="1196975"/>
            <a:ext cx="8353425" cy="4824413"/>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0" tIns="0" rIns="0" bIns="0"/>
          <a:lstStyle/>
          <a:p>
            <a:pPr marL="596900" lvl="1" indent="-242888" eaLnBrk="0" hangingPunct="0">
              <a:lnSpc>
                <a:spcPct val="90000"/>
              </a:lnSpc>
              <a:spcBef>
                <a:spcPct val="25000"/>
              </a:spcBef>
              <a:buClr>
                <a:schemeClr val="tx2"/>
              </a:buClr>
              <a:buSzPct val="75000"/>
              <a:buFont typeface="Wingdings" pitchFamily="2" charset="2"/>
              <a:buChar char="§"/>
              <a:defRPr/>
            </a:pPr>
            <a:endParaRPr lang="en-GB" sz="1600" b="0" dirty="0">
              <a:latin typeface="+mj-lt"/>
            </a:endParaRPr>
          </a:p>
        </p:txBody>
      </p:sp>
      <p:sp>
        <p:nvSpPr>
          <p:cNvPr id="17411" name="Rectangle 2"/>
          <p:cNvSpPr>
            <a:spLocks noGrp="1" noChangeArrowheads="1"/>
          </p:cNvSpPr>
          <p:nvPr>
            <p:ph type="title"/>
          </p:nvPr>
        </p:nvSpPr>
        <p:spPr>
          <a:xfrm>
            <a:off x="304800" y="131763"/>
            <a:ext cx="8532813" cy="1136650"/>
          </a:xfrm>
        </p:spPr>
        <p:txBody>
          <a:bodyPr/>
          <a:lstStyle/>
          <a:p>
            <a:pPr>
              <a:lnSpc>
                <a:spcPct val="100000"/>
              </a:lnSpc>
              <a:defRPr/>
            </a:pPr>
            <a:r>
              <a:rPr lang="en-GB" dirty="0" smtClean="0"/>
              <a:t>OTT Mobile Apps impact.</a:t>
            </a:r>
            <a:br>
              <a:rPr lang="en-GB" dirty="0" smtClean="0"/>
            </a:br>
            <a:r>
              <a:rPr lang="en-GB" dirty="0" smtClean="0">
                <a:solidFill>
                  <a:schemeClr val="bg2">
                    <a:lumMod val="75000"/>
                  </a:schemeClr>
                </a:solidFill>
              </a:rPr>
              <a:t>Mobile Apps “attacks” the highest margin services.</a:t>
            </a:r>
            <a:endParaRPr lang="en-GB" sz="2000" dirty="0" smtClean="0">
              <a:solidFill>
                <a:schemeClr val="bg2">
                  <a:lumMod val="75000"/>
                </a:schemeClr>
              </a:solidFill>
            </a:endParaRPr>
          </a:p>
        </p:txBody>
      </p:sp>
      <p:sp>
        <p:nvSpPr>
          <p:cNvPr id="30" name="Slide Number Placeholder 4"/>
          <p:cNvSpPr>
            <a:spLocks noGrp="1"/>
          </p:cNvSpPr>
          <p:nvPr>
            <p:ph type="sldNum" sz="quarter" idx="11"/>
          </p:nvPr>
        </p:nvSpPr>
        <p:spPr/>
        <p:txBody>
          <a:bodyPr/>
          <a:lstStyle/>
          <a:p>
            <a:pPr>
              <a:defRPr/>
            </a:pPr>
            <a:fld id="{1B666F9F-E819-457E-B7C3-BE43F7D319C0}" type="slidenum">
              <a:rPr lang="de-DE"/>
              <a:pPr>
                <a:defRPr/>
              </a:pPr>
              <a:t>12</a:t>
            </a:fld>
            <a:endParaRPr lang="de-DE" dirty="0"/>
          </a:p>
        </p:txBody>
      </p:sp>
      <p:sp>
        <p:nvSpPr>
          <p:cNvPr id="40" name="TextBox 39"/>
          <p:cNvSpPr txBox="1"/>
          <p:nvPr/>
        </p:nvSpPr>
        <p:spPr>
          <a:xfrm>
            <a:off x="1476375" y="1825625"/>
            <a:ext cx="719138" cy="431800"/>
          </a:xfrm>
          <a:prstGeom prst="rect">
            <a:avLst/>
          </a:prstGeom>
          <a:noFill/>
        </p:spPr>
        <p:txBody>
          <a:bodyPr wrap="none"/>
          <a:lstStyle/>
          <a:p>
            <a:pPr algn="ctr">
              <a:defRPr/>
            </a:pPr>
            <a:r>
              <a:rPr lang="en-GB" sz="1800" dirty="0">
                <a:latin typeface="+mj-lt"/>
              </a:rPr>
              <a:t>22.4 </a:t>
            </a:r>
            <a:r>
              <a:rPr lang="en-GB" sz="1800" baseline="30000" dirty="0">
                <a:latin typeface="+mj-lt"/>
              </a:rPr>
              <a:t>1</a:t>
            </a:r>
            <a:endParaRPr lang="en-GB" sz="1800" dirty="0">
              <a:latin typeface="+mj-lt"/>
            </a:endParaRPr>
          </a:p>
        </p:txBody>
      </p:sp>
      <p:sp>
        <p:nvSpPr>
          <p:cNvPr id="42" name="TextBox 41"/>
          <p:cNvSpPr txBox="1"/>
          <p:nvPr/>
        </p:nvSpPr>
        <p:spPr>
          <a:xfrm>
            <a:off x="5867400" y="2997200"/>
            <a:ext cx="792163" cy="431800"/>
          </a:xfrm>
          <a:prstGeom prst="rect">
            <a:avLst/>
          </a:prstGeom>
          <a:noFill/>
        </p:spPr>
        <p:txBody>
          <a:bodyPr wrap="none"/>
          <a:lstStyle/>
          <a:p>
            <a:pPr algn="ctr">
              <a:defRPr/>
            </a:pPr>
            <a:r>
              <a:rPr lang="en-GB" sz="1800" dirty="0">
                <a:latin typeface="+mj-lt"/>
              </a:rPr>
              <a:t>12.7</a:t>
            </a:r>
          </a:p>
        </p:txBody>
      </p:sp>
      <p:sp>
        <p:nvSpPr>
          <p:cNvPr id="43" name="Rectangle 14"/>
          <p:cNvSpPr>
            <a:spLocks noChangeAspect="1" noChangeArrowheads="1"/>
          </p:cNvSpPr>
          <p:nvPr>
            <p:custDataLst>
              <p:tags r:id="rId1"/>
            </p:custDataLst>
          </p:nvPr>
        </p:nvSpPr>
        <p:spPr bwMode="auto">
          <a:xfrm>
            <a:off x="971550" y="6381750"/>
            <a:ext cx="4679950" cy="153988"/>
          </a:xfrm>
          <a:prstGeom prst="rect">
            <a:avLst/>
          </a:prstGeom>
          <a:noFill/>
          <a:ln w="12700" algn="ctr">
            <a:noFill/>
            <a:miter lim="800000"/>
            <a:headEnd/>
            <a:tailEnd/>
          </a:ln>
        </p:spPr>
        <p:txBody>
          <a:bodyPr lIns="0" tIns="0" rIns="0" bIns="0" anchor="ctr">
            <a:spAutoFit/>
          </a:bodyPr>
          <a:lstStyle/>
          <a:p>
            <a:pPr marL="189564" indent="-189564">
              <a:defRPr/>
            </a:pPr>
            <a:r>
              <a:rPr lang="en-GB" sz="1000" i="1" baseline="30000" dirty="0">
                <a:solidFill>
                  <a:schemeClr val="tx2"/>
                </a:solidFill>
                <a:latin typeface="+mj-lt"/>
                <a:cs typeface="Arial" pitchFamily="34" charset="0"/>
              </a:rPr>
              <a:t>1 </a:t>
            </a:r>
            <a:r>
              <a:rPr lang="en-GB" sz="1000" i="1" dirty="0">
                <a:solidFill>
                  <a:schemeClr val="tx2"/>
                </a:solidFill>
                <a:latin typeface="+mj-lt"/>
                <a:cs typeface="Arial" pitchFamily="34" charset="0"/>
              </a:rPr>
              <a:t>Source 2010 &amp; 2015 Pyramid Research September 2011 Western Europe.</a:t>
            </a:r>
          </a:p>
        </p:txBody>
      </p:sp>
      <p:sp>
        <p:nvSpPr>
          <p:cNvPr id="44" name="TextBox 43"/>
          <p:cNvSpPr txBox="1"/>
          <p:nvPr/>
        </p:nvSpPr>
        <p:spPr>
          <a:xfrm>
            <a:off x="1116013" y="4921250"/>
            <a:ext cx="1439862" cy="811213"/>
          </a:xfrm>
          <a:prstGeom prst="rect">
            <a:avLst/>
          </a:prstGeom>
          <a:noFill/>
        </p:spPr>
        <p:txBody>
          <a:bodyPr wrap="none"/>
          <a:lstStyle/>
          <a:p>
            <a:pPr algn="ctr">
              <a:defRPr/>
            </a:pPr>
            <a:r>
              <a:rPr lang="en-GB" sz="1600" dirty="0">
                <a:latin typeface="+mj-lt"/>
              </a:rPr>
              <a:t>2010A</a:t>
            </a:r>
          </a:p>
          <a:p>
            <a:pPr algn="ctr">
              <a:defRPr/>
            </a:pPr>
            <a:r>
              <a:rPr lang="nl-NL" sz="1600" dirty="0">
                <a:latin typeface="+mj-lt"/>
              </a:rPr>
              <a:t>MNO Centric</a:t>
            </a:r>
          </a:p>
          <a:p>
            <a:pPr algn="ctr">
              <a:defRPr/>
            </a:pPr>
            <a:r>
              <a:rPr lang="nl-NL" sz="1600" dirty="0">
                <a:latin typeface="+mj-lt"/>
              </a:rPr>
              <a:t>ARPU</a:t>
            </a:r>
            <a:endParaRPr lang="en-GB" sz="1600" dirty="0">
              <a:latin typeface="+mj-lt"/>
            </a:endParaRPr>
          </a:p>
        </p:txBody>
      </p:sp>
      <p:sp>
        <p:nvSpPr>
          <p:cNvPr id="83" name="Rectangle 82"/>
          <p:cNvSpPr/>
          <p:nvPr/>
        </p:nvSpPr>
        <p:spPr bwMode="auto">
          <a:xfrm>
            <a:off x="1476375" y="3140075"/>
            <a:ext cx="647700" cy="1728788"/>
          </a:xfrm>
          <a:prstGeom prst="rect">
            <a:avLst/>
          </a:prstGeom>
          <a:solidFill>
            <a:schemeClr val="accent1"/>
          </a:solidFill>
          <a:ln w="19050" cap="flat" cmpd="sng" algn="ctr">
            <a:solidFill>
              <a:schemeClr val="accent3"/>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15.7</a:t>
            </a:r>
          </a:p>
          <a:p>
            <a:pPr algn="ctr">
              <a:spcBef>
                <a:spcPts val="0"/>
              </a:spcBef>
              <a:buClr>
                <a:schemeClr val="tx2"/>
              </a:buClr>
              <a:buSzPct val="75000"/>
              <a:buFont typeface="Wingdings" pitchFamily="2" charset="2"/>
              <a:buNone/>
              <a:defRPr/>
            </a:pPr>
            <a:r>
              <a:rPr lang="nl-NL" sz="1400" b="0" dirty="0">
                <a:solidFill>
                  <a:schemeClr val="bg1"/>
                </a:solidFill>
                <a:latin typeface="+mj-lt"/>
              </a:rPr>
              <a:t>Voice</a:t>
            </a:r>
            <a:endParaRPr lang="en-GB" sz="1400" b="0" dirty="0">
              <a:solidFill>
                <a:schemeClr val="bg1"/>
              </a:solidFill>
              <a:latin typeface="+mj-lt"/>
            </a:endParaRPr>
          </a:p>
        </p:txBody>
      </p:sp>
      <p:sp>
        <p:nvSpPr>
          <p:cNvPr id="84" name="Rectangle 83"/>
          <p:cNvSpPr/>
          <p:nvPr/>
        </p:nvSpPr>
        <p:spPr bwMode="auto">
          <a:xfrm>
            <a:off x="1476375" y="2708275"/>
            <a:ext cx="647700" cy="431800"/>
          </a:xfrm>
          <a:prstGeom prst="rect">
            <a:avLst/>
          </a:prstGeom>
          <a:solidFill>
            <a:srgbClr val="BF2E23"/>
          </a:solidFill>
          <a:ln w="19050" cap="flat" cmpd="sng" algn="ctr">
            <a:solidFill>
              <a:schemeClr val="accent3"/>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3.4</a:t>
            </a:r>
          </a:p>
          <a:p>
            <a:pPr algn="ctr">
              <a:spcBef>
                <a:spcPts val="0"/>
              </a:spcBef>
              <a:buClr>
                <a:schemeClr val="tx2"/>
              </a:buClr>
              <a:buSzPct val="75000"/>
              <a:buFont typeface="Wingdings" pitchFamily="2" charset="2"/>
              <a:buNone/>
              <a:defRPr/>
            </a:pPr>
            <a:r>
              <a:rPr lang="nl-NL" sz="1400" b="0" dirty="0">
                <a:solidFill>
                  <a:schemeClr val="bg1"/>
                </a:solidFill>
                <a:latin typeface="+mj-lt"/>
              </a:rPr>
              <a:t>SMS</a:t>
            </a:r>
            <a:endParaRPr lang="en-GB" sz="1400" b="0" dirty="0">
              <a:solidFill>
                <a:schemeClr val="bg1"/>
              </a:solidFill>
              <a:latin typeface="+mj-lt"/>
            </a:endParaRPr>
          </a:p>
        </p:txBody>
      </p:sp>
      <p:sp>
        <p:nvSpPr>
          <p:cNvPr id="85" name="Rectangle 84"/>
          <p:cNvSpPr/>
          <p:nvPr/>
        </p:nvSpPr>
        <p:spPr bwMode="auto">
          <a:xfrm>
            <a:off x="1476375" y="2276475"/>
            <a:ext cx="647700" cy="414338"/>
          </a:xfrm>
          <a:prstGeom prst="rect">
            <a:avLst/>
          </a:prstGeom>
          <a:solidFill>
            <a:srgbClr val="92D050"/>
          </a:solidFill>
          <a:ln w="19050" cap="flat" cmpd="sng" algn="ctr">
            <a:solidFill>
              <a:schemeClr val="bg1"/>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3.3</a:t>
            </a:r>
          </a:p>
          <a:p>
            <a:pPr algn="ctr">
              <a:spcBef>
                <a:spcPts val="0"/>
              </a:spcBef>
              <a:buClr>
                <a:schemeClr val="tx2"/>
              </a:buClr>
              <a:buSzPct val="75000"/>
              <a:buFont typeface="Wingdings" pitchFamily="2" charset="2"/>
              <a:buNone/>
              <a:defRPr/>
            </a:pPr>
            <a:r>
              <a:rPr lang="nl-NL" sz="1400" b="0" dirty="0">
                <a:solidFill>
                  <a:schemeClr val="bg1"/>
                </a:solidFill>
                <a:latin typeface="+mj-lt"/>
              </a:rPr>
              <a:t>Data</a:t>
            </a:r>
            <a:endParaRPr lang="en-GB" sz="1400" b="0" dirty="0">
              <a:solidFill>
                <a:schemeClr val="bg1"/>
              </a:solidFill>
              <a:latin typeface="+mj-lt"/>
            </a:endParaRPr>
          </a:p>
        </p:txBody>
      </p:sp>
      <p:sp>
        <p:nvSpPr>
          <p:cNvPr id="89" name="Rectangle 88"/>
          <p:cNvSpPr/>
          <p:nvPr/>
        </p:nvSpPr>
        <p:spPr bwMode="auto">
          <a:xfrm>
            <a:off x="5940425" y="4149725"/>
            <a:ext cx="647700" cy="719138"/>
          </a:xfrm>
          <a:prstGeom prst="rect">
            <a:avLst/>
          </a:prstGeom>
          <a:solidFill>
            <a:schemeClr val="accent1"/>
          </a:solidFill>
          <a:ln w="19050" cap="flat" cmpd="sng" algn="ctr">
            <a:solidFill>
              <a:schemeClr val="accent3"/>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6.5</a:t>
            </a:r>
          </a:p>
          <a:p>
            <a:pPr algn="ctr">
              <a:spcBef>
                <a:spcPts val="0"/>
              </a:spcBef>
              <a:buClr>
                <a:schemeClr val="tx2"/>
              </a:buClr>
              <a:buSzPct val="75000"/>
              <a:buFont typeface="Wingdings" pitchFamily="2" charset="2"/>
              <a:buNone/>
              <a:defRPr/>
            </a:pPr>
            <a:r>
              <a:rPr lang="nl-NL" sz="1400" b="0" dirty="0">
                <a:solidFill>
                  <a:schemeClr val="bg1"/>
                </a:solidFill>
                <a:latin typeface="+mj-lt"/>
              </a:rPr>
              <a:t>Voice</a:t>
            </a:r>
            <a:endParaRPr lang="en-GB" sz="1400" b="0" dirty="0">
              <a:solidFill>
                <a:schemeClr val="bg1"/>
              </a:solidFill>
              <a:latin typeface="+mj-lt"/>
            </a:endParaRPr>
          </a:p>
        </p:txBody>
      </p:sp>
      <p:sp>
        <p:nvSpPr>
          <p:cNvPr id="90" name="Rectangle 89"/>
          <p:cNvSpPr/>
          <p:nvPr/>
        </p:nvSpPr>
        <p:spPr bwMode="auto">
          <a:xfrm>
            <a:off x="5940425" y="3429000"/>
            <a:ext cx="647700" cy="701675"/>
          </a:xfrm>
          <a:prstGeom prst="rect">
            <a:avLst/>
          </a:prstGeom>
          <a:solidFill>
            <a:srgbClr val="92D050"/>
          </a:solidFill>
          <a:ln w="19050" cap="flat" cmpd="sng" algn="ctr">
            <a:solidFill>
              <a:schemeClr val="bg1"/>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defRPr/>
            </a:pPr>
            <a:r>
              <a:rPr lang="en-GB" sz="1400" dirty="0">
                <a:solidFill>
                  <a:schemeClr val="bg1"/>
                </a:solidFill>
                <a:latin typeface="+mj-lt"/>
              </a:rPr>
              <a:t>6.2 </a:t>
            </a:r>
            <a:r>
              <a:rPr lang="en-GB" sz="1800" baseline="30000" dirty="0">
                <a:solidFill>
                  <a:schemeClr val="bg1"/>
                </a:solidFill>
                <a:latin typeface="+mj-lt"/>
              </a:rPr>
              <a:t>1</a:t>
            </a:r>
            <a:endParaRPr lang="en-GB" sz="1400" dirty="0">
              <a:solidFill>
                <a:schemeClr val="bg1"/>
              </a:solidFill>
              <a:latin typeface="+mj-lt"/>
            </a:endParaRPr>
          </a:p>
          <a:p>
            <a:pPr algn="ctr">
              <a:spcBef>
                <a:spcPts val="0"/>
              </a:spcBef>
              <a:buClr>
                <a:schemeClr val="tx2"/>
              </a:buClr>
              <a:buSzPct val="75000"/>
              <a:buFont typeface="Wingdings" pitchFamily="2" charset="2"/>
              <a:buNone/>
              <a:defRPr/>
            </a:pPr>
            <a:r>
              <a:rPr lang="nl-NL" sz="1400" b="0" dirty="0">
                <a:solidFill>
                  <a:schemeClr val="bg1"/>
                </a:solidFill>
                <a:latin typeface="+mj-lt"/>
              </a:rPr>
              <a:t>Data</a:t>
            </a:r>
            <a:endParaRPr lang="en-GB" sz="1400" b="0" dirty="0">
              <a:solidFill>
                <a:schemeClr val="bg1"/>
              </a:solidFill>
              <a:latin typeface="+mj-lt"/>
            </a:endParaRPr>
          </a:p>
        </p:txBody>
      </p:sp>
      <p:grpSp>
        <p:nvGrpSpPr>
          <p:cNvPr id="98" name="Group 97"/>
          <p:cNvGrpSpPr>
            <a:grpSpLocks/>
          </p:cNvGrpSpPr>
          <p:nvPr/>
        </p:nvGrpSpPr>
        <p:grpSpPr bwMode="auto">
          <a:xfrm>
            <a:off x="2700338" y="1484313"/>
            <a:ext cx="2592387" cy="3324225"/>
            <a:chOff x="4283968" y="1772816"/>
            <a:chExt cx="2592288" cy="3323581"/>
          </a:xfrm>
        </p:grpSpPr>
        <p:pic>
          <p:nvPicPr>
            <p:cNvPr id="96" name="Picture 95" descr="iPhone4.bmp"/>
            <p:cNvPicPr preferRelativeResize="0">
              <a:picLocks noChangeAspect="1"/>
            </p:cNvPicPr>
            <p:nvPr/>
          </p:nvPicPr>
          <p:blipFill>
            <a:blip r:embed="rId7" cstate="print">
              <a:lum contrast="-40000"/>
            </a:blip>
            <a:stretch>
              <a:fillRect/>
            </a:stretch>
          </p:blipFill>
          <p:spPr>
            <a:xfrm>
              <a:off x="4283968" y="1772816"/>
              <a:ext cx="2592288" cy="3323581"/>
            </a:xfrm>
            <a:prstGeom prst="ellipse">
              <a:avLst/>
            </a:prstGeom>
            <a:ln>
              <a:noFill/>
            </a:ln>
            <a:effectLst>
              <a:softEdge rad="112500"/>
            </a:effectLst>
          </p:spPr>
        </p:pic>
        <p:sp>
          <p:nvSpPr>
            <p:cNvPr id="97" name="TextBox 96"/>
            <p:cNvSpPr txBox="1"/>
            <p:nvPr/>
          </p:nvSpPr>
          <p:spPr>
            <a:xfrm>
              <a:off x="5187221" y="2277543"/>
              <a:ext cx="968338" cy="914223"/>
            </a:xfrm>
            <a:prstGeom prst="rect">
              <a:avLst/>
            </a:prstGeom>
            <a:noFill/>
          </p:spPr>
          <p:txBody>
            <a:bodyPr wrap="none"/>
            <a:lstStyle/>
            <a:p>
              <a:pPr algn="ctr">
                <a:defRPr/>
              </a:pPr>
              <a:r>
                <a:rPr lang="en-GB" sz="1800" dirty="0">
                  <a:solidFill>
                    <a:schemeClr val="bg1"/>
                  </a:solidFill>
                  <a:latin typeface="+mj-lt"/>
                </a:rPr>
                <a:t>By 2015</a:t>
              </a:r>
            </a:p>
            <a:p>
              <a:pPr algn="ctr">
                <a:defRPr/>
              </a:pPr>
              <a:endParaRPr lang="en-GB" sz="1800" dirty="0">
                <a:solidFill>
                  <a:schemeClr val="bg1"/>
                </a:solidFill>
                <a:latin typeface="+mj-lt"/>
              </a:endParaRPr>
            </a:p>
            <a:p>
              <a:pPr algn="ctr">
                <a:defRPr/>
              </a:pPr>
              <a:endParaRPr lang="en-GB" sz="1800" dirty="0">
                <a:solidFill>
                  <a:schemeClr val="bg1"/>
                </a:solidFill>
                <a:latin typeface="+mj-lt"/>
              </a:endParaRPr>
            </a:p>
            <a:p>
              <a:pPr algn="ctr">
                <a:defRPr/>
              </a:pPr>
              <a:r>
                <a:rPr lang="en-GB" sz="1800" dirty="0">
                  <a:solidFill>
                    <a:schemeClr val="bg1"/>
                  </a:solidFill>
                  <a:latin typeface="+mj-lt"/>
                </a:rPr>
                <a:t>more than 70%</a:t>
              </a:r>
            </a:p>
            <a:p>
              <a:pPr algn="ctr">
                <a:defRPr/>
              </a:pPr>
              <a:r>
                <a:rPr lang="en-GB" sz="1800" dirty="0">
                  <a:solidFill>
                    <a:schemeClr val="bg1"/>
                  </a:solidFill>
                  <a:latin typeface="+mj-lt"/>
                </a:rPr>
                <a:t>of users have </a:t>
              </a:r>
            </a:p>
            <a:p>
              <a:pPr algn="ctr">
                <a:defRPr/>
              </a:pPr>
              <a:r>
                <a:rPr lang="en-GB" sz="1800" dirty="0">
                  <a:solidFill>
                    <a:schemeClr val="bg1"/>
                  </a:solidFill>
                  <a:latin typeface="+mj-lt"/>
                </a:rPr>
                <a:t>a </a:t>
              </a:r>
              <a:r>
                <a:rPr lang="en-GB" sz="1800" dirty="0" err="1">
                  <a:solidFill>
                    <a:schemeClr val="bg1"/>
                  </a:solidFill>
                  <a:latin typeface="+mj-lt"/>
                </a:rPr>
                <a:t>smartphone</a:t>
              </a:r>
              <a:endParaRPr lang="en-GB" sz="1800" dirty="0">
                <a:solidFill>
                  <a:schemeClr val="bg1"/>
                </a:solidFill>
                <a:latin typeface="+mj-lt"/>
              </a:endParaRPr>
            </a:p>
          </p:txBody>
        </p:sp>
      </p:grpSp>
      <p:pic>
        <p:nvPicPr>
          <p:cNvPr id="47" name="Picture 6"/>
          <p:cNvPicPr>
            <a:picLocks noChangeAspect="1" noChangeArrowheads="1"/>
          </p:cNvPicPr>
          <p:nvPr>
            <p:custDataLst>
              <p:tags r:id="rId2"/>
            </p:custDataLst>
          </p:nvPr>
        </p:nvPicPr>
        <p:blipFill>
          <a:blip r:embed="rId8"/>
          <a:srcRect/>
          <a:stretch>
            <a:fillRect/>
          </a:stretch>
        </p:blipFill>
        <p:spPr bwMode="auto">
          <a:xfrm>
            <a:off x="3059113" y="2781300"/>
            <a:ext cx="690562" cy="655638"/>
          </a:xfrm>
          <a:prstGeom prst="rect">
            <a:avLst/>
          </a:prstGeom>
          <a:noFill/>
          <a:ln w="9525">
            <a:noFill/>
            <a:miter lim="800000"/>
            <a:headEnd/>
            <a:tailEnd/>
          </a:ln>
        </p:spPr>
      </p:pic>
      <p:pic>
        <p:nvPicPr>
          <p:cNvPr id="355341" name="Picture 13"/>
          <p:cNvPicPr>
            <a:picLocks noChangeAspect="1" noChangeArrowheads="1"/>
          </p:cNvPicPr>
          <p:nvPr/>
        </p:nvPicPr>
        <p:blipFill>
          <a:blip r:embed="rId9"/>
          <a:srcRect/>
          <a:stretch>
            <a:fillRect/>
          </a:stretch>
        </p:blipFill>
        <p:spPr bwMode="auto">
          <a:xfrm>
            <a:off x="3276600" y="3551238"/>
            <a:ext cx="609600" cy="885825"/>
          </a:xfrm>
          <a:prstGeom prst="rect">
            <a:avLst/>
          </a:prstGeom>
          <a:noFill/>
          <a:ln w="9525">
            <a:noFill/>
            <a:miter lim="800000"/>
            <a:headEnd/>
            <a:tailEnd/>
          </a:ln>
        </p:spPr>
      </p:pic>
      <p:pic>
        <p:nvPicPr>
          <p:cNvPr id="355338" name="Picture 10"/>
          <p:cNvPicPr>
            <a:picLocks noChangeAspect="1" noChangeArrowheads="1"/>
          </p:cNvPicPr>
          <p:nvPr/>
        </p:nvPicPr>
        <p:blipFill>
          <a:blip r:embed="rId10"/>
          <a:srcRect/>
          <a:stretch>
            <a:fillRect/>
          </a:stretch>
        </p:blipFill>
        <p:spPr bwMode="auto">
          <a:xfrm>
            <a:off x="4500563" y="2565400"/>
            <a:ext cx="647700" cy="650875"/>
          </a:xfrm>
          <a:prstGeom prst="rect">
            <a:avLst/>
          </a:prstGeom>
          <a:noFill/>
          <a:ln w="9525">
            <a:noFill/>
            <a:miter lim="800000"/>
            <a:headEnd/>
            <a:tailEnd/>
          </a:ln>
        </p:spPr>
      </p:pic>
      <p:pic>
        <p:nvPicPr>
          <p:cNvPr id="48" name="Picture 7"/>
          <p:cNvPicPr>
            <a:picLocks noChangeAspect="1" noChangeArrowheads="1"/>
          </p:cNvPicPr>
          <p:nvPr>
            <p:custDataLst>
              <p:tags r:id="rId3"/>
            </p:custDataLst>
          </p:nvPr>
        </p:nvPicPr>
        <p:blipFill>
          <a:blip r:embed="rId11"/>
          <a:srcRect/>
          <a:stretch>
            <a:fillRect/>
          </a:stretch>
        </p:blipFill>
        <p:spPr bwMode="auto">
          <a:xfrm>
            <a:off x="3779838" y="4365625"/>
            <a:ext cx="814387" cy="431800"/>
          </a:xfrm>
          <a:prstGeom prst="rect">
            <a:avLst/>
          </a:prstGeom>
          <a:noFill/>
          <a:ln w="9525">
            <a:noFill/>
            <a:miter lim="800000"/>
            <a:headEnd/>
            <a:tailEnd/>
          </a:ln>
        </p:spPr>
      </p:pic>
      <p:pic>
        <p:nvPicPr>
          <p:cNvPr id="50" name="Picture 13"/>
          <p:cNvPicPr>
            <a:picLocks noChangeAspect="1" noChangeArrowheads="1"/>
          </p:cNvPicPr>
          <p:nvPr>
            <p:custDataLst>
              <p:tags r:id="rId4"/>
            </p:custDataLst>
          </p:nvPr>
        </p:nvPicPr>
        <p:blipFill>
          <a:blip r:embed="rId12"/>
          <a:srcRect/>
          <a:stretch>
            <a:fillRect/>
          </a:stretch>
        </p:blipFill>
        <p:spPr bwMode="auto">
          <a:xfrm>
            <a:off x="3924300" y="3141663"/>
            <a:ext cx="576263" cy="606425"/>
          </a:xfrm>
          <a:prstGeom prst="rect">
            <a:avLst/>
          </a:prstGeom>
          <a:noFill/>
          <a:ln w="9525">
            <a:noFill/>
            <a:miter lim="800000"/>
            <a:headEnd/>
            <a:tailEnd/>
          </a:ln>
        </p:spPr>
      </p:pic>
      <p:pic>
        <p:nvPicPr>
          <p:cNvPr id="355342" name="Picture 14"/>
          <p:cNvPicPr>
            <a:picLocks noChangeAspect="1" noChangeArrowheads="1"/>
          </p:cNvPicPr>
          <p:nvPr/>
        </p:nvPicPr>
        <p:blipFill>
          <a:blip r:embed="rId13"/>
          <a:srcRect/>
          <a:stretch>
            <a:fillRect/>
          </a:stretch>
        </p:blipFill>
        <p:spPr bwMode="auto">
          <a:xfrm>
            <a:off x="3708400" y="2133600"/>
            <a:ext cx="576263" cy="615950"/>
          </a:xfrm>
          <a:prstGeom prst="rect">
            <a:avLst/>
          </a:prstGeom>
          <a:noFill/>
          <a:ln w="9525">
            <a:noFill/>
            <a:miter lim="800000"/>
            <a:headEnd/>
            <a:tailEnd/>
          </a:ln>
        </p:spPr>
      </p:pic>
      <p:sp>
        <p:nvSpPr>
          <p:cNvPr id="51" name="TextBox 50"/>
          <p:cNvSpPr txBox="1"/>
          <p:nvPr/>
        </p:nvSpPr>
        <p:spPr>
          <a:xfrm>
            <a:off x="395288" y="1458913"/>
            <a:ext cx="1152525" cy="457200"/>
          </a:xfrm>
          <a:prstGeom prst="rect">
            <a:avLst/>
          </a:prstGeom>
          <a:noFill/>
        </p:spPr>
        <p:txBody>
          <a:bodyPr wrap="none"/>
          <a:lstStyle/>
          <a:p>
            <a:pPr>
              <a:defRPr/>
            </a:pPr>
            <a:r>
              <a:rPr lang="nl-NL" sz="2400" dirty="0">
                <a:latin typeface="+mj-lt"/>
              </a:rPr>
              <a:t>ARPU</a:t>
            </a:r>
            <a:endParaRPr lang="en-GB" sz="2400" b="0" dirty="0">
              <a:latin typeface="+mj-lt"/>
            </a:endParaRPr>
          </a:p>
        </p:txBody>
      </p:sp>
      <p:cxnSp>
        <p:nvCxnSpPr>
          <p:cNvPr id="3" name="Straight Arrow Connector 2"/>
          <p:cNvCxnSpPr>
            <a:cxnSpLocks noChangeShapeType="1"/>
            <a:stCxn id="44" idx="3"/>
          </p:cNvCxnSpPr>
          <p:nvPr/>
        </p:nvCxnSpPr>
        <p:spPr bwMode="auto">
          <a:xfrm>
            <a:off x="2555875" y="5327650"/>
            <a:ext cx="3024188" cy="0"/>
          </a:xfrm>
          <a:prstGeom prst="straightConnector1">
            <a:avLst/>
          </a:prstGeom>
          <a:noFill/>
          <a:ln w="38100" algn="ctr">
            <a:solidFill>
              <a:schemeClr val="tx1"/>
            </a:solidFill>
            <a:round/>
            <a:headEnd/>
            <a:tailEnd type="arrow" w="med" len="med"/>
          </a:ln>
        </p:spPr>
      </p:cxnSp>
      <p:sp>
        <p:nvSpPr>
          <p:cNvPr id="37"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
        <p:nvSpPr>
          <p:cNvPr id="38" name="Rectangle 37"/>
          <p:cNvSpPr/>
          <p:nvPr/>
        </p:nvSpPr>
        <p:spPr bwMode="auto">
          <a:xfrm>
            <a:off x="5940425" y="3429000"/>
            <a:ext cx="647700" cy="1439863"/>
          </a:xfrm>
          <a:prstGeom prst="rect">
            <a:avLst/>
          </a:prstGeom>
          <a:solidFill>
            <a:schemeClr val="accent1"/>
          </a:solidFill>
          <a:ln w="19050" cap="flat" cmpd="sng" algn="ctr">
            <a:solidFill>
              <a:schemeClr val="accent3"/>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13.0</a:t>
            </a:r>
          </a:p>
          <a:p>
            <a:pPr algn="ctr">
              <a:spcBef>
                <a:spcPts val="0"/>
              </a:spcBef>
              <a:buClr>
                <a:schemeClr val="tx2"/>
              </a:buClr>
              <a:buSzPct val="75000"/>
              <a:buFont typeface="Wingdings" pitchFamily="2" charset="2"/>
              <a:buNone/>
              <a:defRPr/>
            </a:pPr>
            <a:r>
              <a:rPr lang="en-GB" sz="1400" b="0" dirty="0">
                <a:solidFill>
                  <a:schemeClr val="bg1"/>
                </a:solidFill>
                <a:latin typeface="+mj-lt"/>
              </a:rPr>
              <a:t>Voice</a:t>
            </a:r>
          </a:p>
        </p:txBody>
      </p:sp>
      <p:sp>
        <p:nvSpPr>
          <p:cNvPr id="39" name="Rectangle 38"/>
          <p:cNvSpPr/>
          <p:nvPr/>
        </p:nvSpPr>
        <p:spPr bwMode="auto">
          <a:xfrm>
            <a:off x="5940425" y="2924175"/>
            <a:ext cx="647700" cy="504825"/>
          </a:xfrm>
          <a:prstGeom prst="rect">
            <a:avLst/>
          </a:prstGeom>
          <a:solidFill>
            <a:srgbClr val="BF2E23"/>
          </a:solidFill>
          <a:ln w="19050" cap="flat" cmpd="sng" algn="ctr">
            <a:solidFill>
              <a:schemeClr val="accent3"/>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3.8</a:t>
            </a:r>
          </a:p>
          <a:p>
            <a:pPr algn="ctr">
              <a:spcBef>
                <a:spcPts val="0"/>
              </a:spcBef>
              <a:buClr>
                <a:schemeClr val="tx2"/>
              </a:buClr>
              <a:buSzPct val="75000"/>
              <a:buFont typeface="Wingdings" pitchFamily="2" charset="2"/>
              <a:buNone/>
              <a:defRPr/>
            </a:pPr>
            <a:r>
              <a:rPr lang="en-GB" sz="1400" b="0" dirty="0">
                <a:solidFill>
                  <a:schemeClr val="bg1"/>
                </a:solidFill>
                <a:latin typeface="+mj-lt"/>
              </a:rPr>
              <a:t>SMS</a:t>
            </a:r>
          </a:p>
        </p:txBody>
      </p:sp>
      <p:cxnSp>
        <p:nvCxnSpPr>
          <p:cNvPr id="203808" name="Straight Connector 91"/>
          <p:cNvCxnSpPr>
            <a:cxnSpLocks noChangeShapeType="1"/>
          </p:cNvCxnSpPr>
          <p:nvPr/>
        </p:nvCxnSpPr>
        <p:spPr bwMode="auto">
          <a:xfrm>
            <a:off x="1116013" y="4868863"/>
            <a:ext cx="7343775" cy="0"/>
          </a:xfrm>
          <a:prstGeom prst="line">
            <a:avLst/>
          </a:prstGeom>
          <a:noFill/>
          <a:ln w="28575" algn="ctr">
            <a:solidFill>
              <a:schemeClr val="tx2"/>
            </a:solidFill>
            <a:round/>
            <a:headEnd/>
            <a:tailEnd type="arrow" w="med" len="med"/>
          </a:ln>
        </p:spPr>
      </p:cxnSp>
      <p:sp>
        <p:nvSpPr>
          <p:cNvPr id="41" name="TextBox 40"/>
          <p:cNvSpPr txBox="1"/>
          <p:nvPr/>
        </p:nvSpPr>
        <p:spPr>
          <a:xfrm>
            <a:off x="5868144" y="4941888"/>
            <a:ext cx="865188" cy="431800"/>
          </a:xfrm>
          <a:prstGeom prst="rect">
            <a:avLst/>
          </a:prstGeom>
          <a:noFill/>
        </p:spPr>
        <p:txBody>
          <a:bodyPr wrap="none"/>
          <a:lstStyle/>
          <a:p>
            <a:pPr algn="ctr">
              <a:defRPr/>
            </a:pPr>
            <a:r>
              <a:rPr lang="en-GB" sz="1600" dirty="0">
                <a:latin typeface="+mj-lt"/>
              </a:rPr>
              <a:t>2015E</a:t>
            </a:r>
          </a:p>
          <a:p>
            <a:pPr algn="ctr">
              <a:defRPr/>
            </a:pPr>
            <a:r>
              <a:rPr lang="en-GB" sz="1600" dirty="0">
                <a:latin typeface="+mj-lt"/>
              </a:rPr>
              <a:t>Mobile Centric</a:t>
            </a:r>
          </a:p>
          <a:p>
            <a:pPr algn="ctr">
              <a:defRPr/>
            </a:pPr>
            <a:r>
              <a:rPr lang="en-GB" sz="1600" dirty="0">
                <a:latin typeface="+mj-lt"/>
              </a:rPr>
              <a:t>ARPU</a:t>
            </a:r>
          </a:p>
        </p:txBody>
      </p:sp>
      <p:sp>
        <p:nvSpPr>
          <p:cNvPr id="45" name="Rectangle 44"/>
          <p:cNvSpPr/>
          <p:nvPr/>
        </p:nvSpPr>
        <p:spPr bwMode="auto">
          <a:xfrm>
            <a:off x="5940425" y="2201863"/>
            <a:ext cx="647700" cy="701675"/>
          </a:xfrm>
          <a:prstGeom prst="rect">
            <a:avLst/>
          </a:prstGeom>
          <a:solidFill>
            <a:srgbClr val="92D050"/>
          </a:solidFill>
          <a:ln w="19050" cap="flat" cmpd="sng" algn="ctr">
            <a:solidFill>
              <a:schemeClr val="bg1"/>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defRPr/>
            </a:pPr>
            <a:r>
              <a:rPr lang="en-GB" sz="1400" dirty="0">
                <a:solidFill>
                  <a:schemeClr val="bg1"/>
                </a:solidFill>
                <a:latin typeface="+mj-lt"/>
              </a:rPr>
              <a:t>6.2 </a:t>
            </a:r>
            <a:r>
              <a:rPr lang="en-GB" sz="1800" baseline="30000" dirty="0">
                <a:solidFill>
                  <a:schemeClr val="bg1"/>
                </a:solidFill>
                <a:latin typeface="+mj-lt"/>
              </a:rPr>
              <a:t>1</a:t>
            </a:r>
            <a:endParaRPr lang="en-GB" sz="1400" dirty="0">
              <a:solidFill>
                <a:schemeClr val="bg1"/>
              </a:solidFill>
              <a:latin typeface="+mj-lt"/>
            </a:endParaRPr>
          </a:p>
          <a:p>
            <a:pPr algn="ctr">
              <a:spcBef>
                <a:spcPts val="0"/>
              </a:spcBef>
              <a:buClr>
                <a:schemeClr val="tx2"/>
              </a:buClr>
              <a:buSzPct val="75000"/>
              <a:buFont typeface="Wingdings" pitchFamily="2" charset="2"/>
              <a:buNone/>
              <a:defRPr/>
            </a:pPr>
            <a:r>
              <a:rPr lang="nl-NL" sz="1400" b="0" dirty="0">
                <a:solidFill>
                  <a:schemeClr val="bg1"/>
                </a:solidFill>
                <a:latin typeface="+mj-lt"/>
              </a:rPr>
              <a:t>Data</a:t>
            </a:r>
            <a:endParaRPr lang="en-GB" sz="1400" b="0" dirty="0">
              <a:solidFill>
                <a:schemeClr val="bg1"/>
              </a:solidFill>
              <a:latin typeface="+mj-lt"/>
            </a:endParaRPr>
          </a:p>
        </p:txBody>
      </p:sp>
      <p:sp>
        <p:nvSpPr>
          <p:cNvPr id="53" name="TextBox 52"/>
          <p:cNvSpPr txBox="1"/>
          <p:nvPr/>
        </p:nvSpPr>
        <p:spPr>
          <a:xfrm>
            <a:off x="5867400" y="1844675"/>
            <a:ext cx="792163" cy="431800"/>
          </a:xfrm>
          <a:prstGeom prst="rect">
            <a:avLst/>
          </a:prstGeom>
          <a:noFill/>
        </p:spPr>
        <p:txBody>
          <a:bodyPr wrap="none"/>
          <a:lstStyle/>
          <a:p>
            <a:pPr algn="ctr">
              <a:defRPr/>
            </a:pPr>
            <a:r>
              <a:rPr lang="en-GB" sz="1800" dirty="0">
                <a:latin typeface="+mj-lt"/>
              </a:rPr>
              <a:t>23.0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50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par>
                                <p:cTn id="11" presetID="3" presetClass="entr" presetSubtype="10" fill="hold" grpId="0" nodeType="withEffect">
                                  <p:stCondLst>
                                    <p:cond delay="50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14" presetID="3" presetClass="entr" presetSubtype="10"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17" presetID="3" presetClass="entr" presetSubtype="10" fill="hold" grpId="0" nodeType="withEffect">
                                  <p:stCondLst>
                                    <p:cond delay="150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par>
                                <p:cTn id="20" presetID="3" presetClass="entr" presetSubtype="10" fill="hold" grpId="0" nodeType="withEffect">
                                  <p:stCondLst>
                                    <p:cond delay="2000"/>
                                  </p:stCondLst>
                                  <p:childTnLst>
                                    <p:set>
                                      <p:cBhvr>
                                        <p:cTn id="21" dur="1" fill="hold">
                                          <p:stCondLst>
                                            <p:cond delay="0"/>
                                          </p:stCondLst>
                                        </p:cTn>
                                        <p:tgtEl>
                                          <p:spTgt spid="53"/>
                                        </p:tgtEl>
                                        <p:attrNameLst>
                                          <p:attrName>style.visibility</p:attrName>
                                        </p:attrNameLst>
                                      </p:cBhvr>
                                      <p:to>
                                        <p:strVal val="visible"/>
                                      </p:to>
                                    </p:set>
                                    <p:animEffect transition="in" filter="blinds(horizontal)">
                                      <p:cBhvr>
                                        <p:cTn id="22" dur="5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blinds(horizontal)">
                                      <p:cBhvr>
                                        <p:cTn id="27" dur="500"/>
                                        <p:tgtEl>
                                          <p:spTgt spid="98"/>
                                        </p:tgtEl>
                                      </p:cBhvr>
                                    </p:animEffect>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355342"/>
                                        </p:tgtEl>
                                        <p:attrNameLst>
                                          <p:attrName>style.visibility</p:attrName>
                                        </p:attrNameLst>
                                      </p:cBhvr>
                                      <p:to>
                                        <p:strVal val="visible"/>
                                      </p:to>
                                    </p:set>
                                    <p:animEffect transition="in" filter="blinds(horizontal)">
                                      <p:cBhvr>
                                        <p:cTn id="31" dur="500"/>
                                        <p:tgtEl>
                                          <p:spTgt spid="355342"/>
                                        </p:tgtEl>
                                      </p:cBhvr>
                                    </p:animEffect>
                                  </p:childTnLst>
                                </p:cTn>
                              </p:par>
                            </p:childTnLst>
                          </p:cTn>
                        </p:par>
                        <p:par>
                          <p:cTn id="32" fill="hold">
                            <p:stCondLst>
                              <p:cond delay="1000"/>
                            </p:stCondLst>
                            <p:childTnLst>
                              <p:par>
                                <p:cTn id="33" presetID="3" presetClass="entr" presetSubtype="1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linds(horizontal)">
                                      <p:cBhvr>
                                        <p:cTn id="35" dur="500"/>
                                        <p:tgtEl>
                                          <p:spTgt spid="47"/>
                                        </p:tgtEl>
                                      </p:cBhvr>
                                    </p:animEffect>
                                  </p:childTnLst>
                                </p:cTn>
                              </p:par>
                            </p:childTnLst>
                          </p:cTn>
                        </p:par>
                        <p:par>
                          <p:cTn id="36" fill="hold">
                            <p:stCondLst>
                              <p:cond delay="1500"/>
                            </p:stCondLst>
                            <p:childTnLst>
                              <p:par>
                                <p:cTn id="37" presetID="3" presetClass="entr" presetSubtype="1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linds(horizontal)">
                                      <p:cBhvr>
                                        <p:cTn id="39" dur="500"/>
                                        <p:tgtEl>
                                          <p:spTgt spid="50"/>
                                        </p:tgtEl>
                                      </p:cBhvr>
                                    </p:animEffect>
                                  </p:childTnLst>
                                </p:cTn>
                              </p:par>
                            </p:childTnLst>
                          </p:cTn>
                        </p:par>
                        <p:par>
                          <p:cTn id="40" fill="hold">
                            <p:stCondLst>
                              <p:cond delay="2000"/>
                            </p:stCondLst>
                            <p:childTnLst>
                              <p:par>
                                <p:cTn id="41" presetID="3" presetClass="entr" presetSubtype="10" fill="hold" nodeType="afterEffect">
                                  <p:stCondLst>
                                    <p:cond delay="0"/>
                                  </p:stCondLst>
                                  <p:childTnLst>
                                    <p:set>
                                      <p:cBhvr>
                                        <p:cTn id="42" dur="1" fill="hold">
                                          <p:stCondLst>
                                            <p:cond delay="0"/>
                                          </p:stCondLst>
                                        </p:cTn>
                                        <p:tgtEl>
                                          <p:spTgt spid="355338"/>
                                        </p:tgtEl>
                                        <p:attrNameLst>
                                          <p:attrName>style.visibility</p:attrName>
                                        </p:attrNameLst>
                                      </p:cBhvr>
                                      <p:to>
                                        <p:strVal val="visible"/>
                                      </p:to>
                                    </p:set>
                                    <p:animEffect transition="in" filter="blinds(horizontal)">
                                      <p:cBhvr>
                                        <p:cTn id="43" dur="500"/>
                                        <p:tgtEl>
                                          <p:spTgt spid="355338"/>
                                        </p:tgtEl>
                                      </p:cBhvr>
                                    </p:animEffect>
                                  </p:childTnLst>
                                </p:cTn>
                              </p:par>
                            </p:childTnLst>
                          </p:cTn>
                        </p:par>
                        <p:par>
                          <p:cTn id="44" fill="hold">
                            <p:stCondLst>
                              <p:cond delay="2500"/>
                            </p:stCondLst>
                            <p:childTnLst>
                              <p:par>
                                <p:cTn id="45" presetID="3" presetClass="entr" presetSubtype="10" fill="hold" nodeType="afterEffect">
                                  <p:stCondLst>
                                    <p:cond delay="0"/>
                                  </p:stCondLst>
                                  <p:childTnLst>
                                    <p:set>
                                      <p:cBhvr>
                                        <p:cTn id="46" dur="1" fill="hold">
                                          <p:stCondLst>
                                            <p:cond delay="0"/>
                                          </p:stCondLst>
                                        </p:cTn>
                                        <p:tgtEl>
                                          <p:spTgt spid="355341"/>
                                        </p:tgtEl>
                                        <p:attrNameLst>
                                          <p:attrName>style.visibility</p:attrName>
                                        </p:attrNameLst>
                                      </p:cBhvr>
                                      <p:to>
                                        <p:strVal val="visible"/>
                                      </p:to>
                                    </p:set>
                                    <p:animEffect transition="in" filter="blinds(horizontal)">
                                      <p:cBhvr>
                                        <p:cTn id="47" dur="500"/>
                                        <p:tgtEl>
                                          <p:spTgt spid="355341"/>
                                        </p:tgtEl>
                                      </p:cBhvr>
                                    </p:animEffect>
                                  </p:childTnLst>
                                </p:cTn>
                              </p:par>
                            </p:childTnLst>
                          </p:cTn>
                        </p:par>
                        <p:par>
                          <p:cTn id="48" fill="hold">
                            <p:stCondLst>
                              <p:cond delay="3000"/>
                            </p:stCondLst>
                            <p:childTnLst>
                              <p:par>
                                <p:cTn id="49" presetID="3" presetClass="entr" presetSubtype="1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blinds(horizontal)">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500"/>
                                  </p:stCondLst>
                                  <p:childTnLst>
                                    <p:set>
                                      <p:cBhvr>
                                        <p:cTn id="55" dur="1" fill="hold">
                                          <p:stCondLst>
                                            <p:cond delay="0"/>
                                          </p:stCondLst>
                                        </p:cTn>
                                        <p:tgtEl>
                                          <p:spTgt spid="89"/>
                                        </p:tgtEl>
                                        <p:attrNameLst>
                                          <p:attrName>style.visibility</p:attrName>
                                        </p:attrNameLst>
                                      </p:cBhvr>
                                      <p:to>
                                        <p:strVal val="visible"/>
                                      </p:to>
                                    </p:set>
                                    <p:animEffect transition="in" filter="blinds(horizontal)">
                                      <p:cBhvr>
                                        <p:cTn id="56" dur="500"/>
                                        <p:tgtEl>
                                          <p:spTgt spid="89"/>
                                        </p:tgtEl>
                                      </p:cBhvr>
                                    </p:animEffect>
                                  </p:childTnLst>
                                </p:cTn>
                              </p:par>
                            </p:childTnLst>
                          </p:cTn>
                        </p:par>
                        <p:par>
                          <p:cTn id="57" fill="hold">
                            <p:stCondLst>
                              <p:cond delay="1000"/>
                            </p:stCondLst>
                            <p:childTnLst>
                              <p:par>
                                <p:cTn id="58" presetID="3" presetClass="entr" presetSubtype="10"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blinds(horizontal)">
                                      <p:cBhvr>
                                        <p:cTn id="60" dur="500"/>
                                        <p:tgtEl>
                                          <p:spTgt spid="90"/>
                                        </p:tgtEl>
                                      </p:cBhvr>
                                    </p:animEffect>
                                  </p:childTnLst>
                                </p:cTn>
                              </p:par>
                            </p:childTnLst>
                          </p:cTn>
                        </p:par>
                        <p:par>
                          <p:cTn id="61" fill="hold">
                            <p:stCondLst>
                              <p:cond delay="1500"/>
                            </p:stCondLst>
                            <p:childTnLst>
                              <p:par>
                                <p:cTn id="62" presetID="3" presetClass="entr" presetSubtype="1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blinds(horizontal)">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9" grpId="0" animBg="1"/>
      <p:bldP spid="90" grpId="0" animBg="1"/>
      <p:bldP spid="38" grpId="0" animBg="1"/>
      <p:bldP spid="39" grpId="0" animBg="1"/>
      <p:bldP spid="41" grpId="0"/>
      <p:bldP spid="45"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AutoShape 3"/>
          <p:cNvSpPr>
            <a:spLocks noChangeArrowheads="1"/>
          </p:cNvSpPr>
          <p:nvPr/>
        </p:nvSpPr>
        <p:spPr bwMode="auto">
          <a:xfrm>
            <a:off x="395288" y="1196975"/>
            <a:ext cx="8353425" cy="4824413"/>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0" tIns="0" rIns="0" bIns="0"/>
          <a:lstStyle/>
          <a:p>
            <a:pPr marL="596900" lvl="1" indent="-242888" eaLnBrk="0" hangingPunct="0">
              <a:lnSpc>
                <a:spcPct val="90000"/>
              </a:lnSpc>
              <a:spcBef>
                <a:spcPct val="25000"/>
              </a:spcBef>
              <a:buClr>
                <a:schemeClr val="tx2"/>
              </a:buClr>
              <a:buSzPct val="75000"/>
              <a:buFont typeface="Wingdings" pitchFamily="2" charset="2"/>
              <a:buChar char="§"/>
              <a:defRPr/>
            </a:pPr>
            <a:endParaRPr lang="en-GB" sz="1600" b="0" dirty="0">
              <a:latin typeface="+mj-lt"/>
            </a:endParaRPr>
          </a:p>
        </p:txBody>
      </p:sp>
      <p:sp>
        <p:nvSpPr>
          <p:cNvPr id="17411" name="Rectangle 2"/>
          <p:cNvSpPr>
            <a:spLocks noGrp="1" noChangeArrowheads="1"/>
          </p:cNvSpPr>
          <p:nvPr>
            <p:ph type="title"/>
          </p:nvPr>
        </p:nvSpPr>
        <p:spPr>
          <a:xfrm>
            <a:off x="304800" y="131763"/>
            <a:ext cx="8532813" cy="1136650"/>
          </a:xfrm>
        </p:spPr>
        <p:txBody>
          <a:bodyPr/>
          <a:lstStyle/>
          <a:p>
            <a:pPr>
              <a:lnSpc>
                <a:spcPct val="100000"/>
              </a:lnSpc>
              <a:defRPr/>
            </a:pPr>
            <a:r>
              <a:rPr lang="en-GB" dirty="0" smtClean="0"/>
              <a:t>OTT Mobile Apps impact.</a:t>
            </a:r>
            <a:br>
              <a:rPr lang="en-GB" dirty="0" smtClean="0"/>
            </a:br>
            <a:r>
              <a:rPr lang="en-GB" dirty="0" smtClean="0">
                <a:solidFill>
                  <a:schemeClr val="bg2">
                    <a:lumMod val="75000"/>
                  </a:schemeClr>
                </a:solidFill>
              </a:rPr>
              <a:t>Mobile Apps “attacks” the highest margin services.</a:t>
            </a:r>
            <a:endParaRPr lang="en-GB" sz="2000" dirty="0" smtClean="0">
              <a:solidFill>
                <a:schemeClr val="bg2">
                  <a:lumMod val="75000"/>
                </a:schemeClr>
              </a:solidFill>
            </a:endParaRPr>
          </a:p>
        </p:txBody>
      </p:sp>
      <p:sp>
        <p:nvSpPr>
          <p:cNvPr id="30" name="Slide Number Placeholder 4"/>
          <p:cNvSpPr>
            <a:spLocks noGrp="1"/>
          </p:cNvSpPr>
          <p:nvPr>
            <p:ph type="sldNum" sz="quarter" idx="11"/>
          </p:nvPr>
        </p:nvSpPr>
        <p:spPr/>
        <p:txBody>
          <a:bodyPr/>
          <a:lstStyle/>
          <a:p>
            <a:pPr>
              <a:defRPr/>
            </a:pPr>
            <a:fld id="{1B666F9F-E819-457E-B7C3-BE43F7D319C0}" type="slidenum">
              <a:rPr lang="de-DE"/>
              <a:pPr>
                <a:defRPr/>
              </a:pPr>
              <a:t>13</a:t>
            </a:fld>
            <a:endParaRPr lang="de-DE" dirty="0"/>
          </a:p>
        </p:txBody>
      </p:sp>
      <p:sp>
        <p:nvSpPr>
          <p:cNvPr id="40" name="TextBox 39"/>
          <p:cNvSpPr txBox="1"/>
          <p:nvPr/>
        </p:nvSpPr>
        <p:spPr>
          <a:xfrm>
            <a:off x="1476375" y="1825625"/>
            <a:ext cx="719138" cy="431800"/>
          </a:xfrm>
          <a:prstGeom prst="rect">
            <a:avLst/>
          </a:prstGeom>
          <a:noFill/>
        </p:spPr>
        <p:txBody>
          <a:bodyPr wrap="none"/>
          <a:lstStyle/>
          <a:p>
            <a:pPr algn="ctr">
              <a:defRPr/>
            </a:pPr>
            <a:r>
              <a:rPr lang="en-GB" sz="1800" dirty="0">
                <a:latin typeface="+mj-lt"/>
              </a:rPr>
              <a:t>22.4 </a:t>
            </a:r>
            <a:r>
              <a:rPr lang="en-GB" sz="1800" baseline="30000" dirty="0">
                <a:latin typeface="+mj-lt"/>
              </a:rPr>
              <a:t>1</a:t>
            </a:r>
            <a:endParaRPr lang="en-GB" sz="1800" dirty="0">
              <a:latin typeface="+mj-lt"/>
            </a:endParaRPr>
          </a:p>
        </p:txBody>
      </p:sp>
      <p:sp>
        <p:nvSpPr>
          <p:cNvPr id="42" name="TextBox 41"/>
          <p:cNvSpPr txBox="1"/>
          <p:nvPr/>
        </p:nvSpPr>
        <p:spPr>
          <a:xfrm>
            <a:off x="5867400" y="2997200"/>
            <a:ext cx="792163" cy="431800"/>
          </a:xfrm>
          <a:prstGeom prst="rect">
            <a:avLst/>
          </a:prstGeom>
          <a:noFill/>
        </p:spPr>
        <p:txBody>
          <a:bodyPr wrap="none"/>
          <a:lstStyle/>
          <a:p>
            <a:pPr algn="ctr">
              <a:defRPr/>
            </a:pPr>
            <a:r>
              <a:rPr lang="en-GB" sz="1800" dirty="0">
                <a:latin typeface="+mj-lt"/>
              </a:rPr>
              <a:t>12.7</a:t>
            </a:r>
          </a:p>
        </p:txBody>
      </p:sp>
      <p:sp>
        <p:nvSpPr>
          <p:cNvPr id="43" name="Rectangle 14"/>
          <p:cNvSpPr>
            <a:spLocks noChangeAspect="1" noChangeArrowheads="1"/>
          </p:cNvSpPr>
          <p:nvPr>
            <p:custDataLst>
              <p:tags r:id="rId1"/>
            </p:custDataLst>
          </p:nvPr>
        </p:nvSpPr>
        <p:spPr bwMode="auto">
          <a:xfrm>
            <a:off x="971550" y="6381750"/>
            <a:ext cx="4679950" cy="153988"/>
          </a:xfrm>
          <a:prstGeom prst="rect">
            <a:avLst/>
          </a:prstGeom>
          <a:noFill/>
          <a:ln w="12700" algn="ctr">
            <a:noFill/>
            <a:miter lim="800000"/>
            <a:headEnd/>
            <a:tailEnd/>
          </a:ln>
        </p:spPr>
        <p:txBody>
          <a:bodyPr lIns="0" tIns="0" rIns="0" bIns="0" anchor="ctr">
            <a:spAutoFit/>
          </a:bodyPr>
          <a:lstStyle/>
          <a:p>
            <a:pPr marL="189564" indent="-189564">
              <a:defRPr/>
            </a:pPr>
            <a:r>
              <a:rPr lang="en-GB" sz="1000" i="1" baseline="30000" dirty="0">
                <a:solidFill>
                  <a:schemeClr val="tx2"/>
                </a:solidFill>
                <a:latin typeface="+mj-lt"/>
                <a:cs typeface="Arial" pitchFamily="34" charset="0"/>
              </a:rPr>
              <a:t>1 </a:t>
            </a:r>
            <a:r>
              <a:rPr lang="en-GB" sz="1000" i="1" dirty="0">
                <a:solidFill>
                  <a:schemeClr val="tx2"/>
                </a:solidFill>
                <a:latin typeface="+mj-lt"/>
                <a:cs typeface="Arial" pitchFamily="34" charset="0"/>
              </a:rPr>
              <a:t>Source 2010 &amp; 2015 Pyramid Research September 2011 Western Europe.</a:t>
            </a:r>
          </a:p>
        </p:txBody>
      </p:sp>
      <p:sp>
        <p:nvSpPr>
          <p:cNvPr id="44" name="TextBox 43"/>
          <p:cNvSpPr txBox="1"/>
          <p:nvPr/>
        </p:nvSpPr>
        <p:spPr>
          <a:xfrm>
            <a:off x="1116013" y="4921250"/>
            <a:ext cx="1439862" cy="811213"/>
          </a:xfrm>
          <a:prstGeom prst="rect">
            <a:avLst/>
          </a:prstGeom>
          <a:noFill/>
        </p:spPr>
        <p:txBody>
          <a:bodyPr wrap="none"/>
          <a:lstStyle/>
          <a:p>
            <a:pPr algn="ctr">
              <a:defRPr/>
            </a:pPr>
            <a:r>
              <a:rPr lang="en-GB" sz="1600" dirty="0">
                <a:latin typeface="+mj-lt"/>
              </a:rPr>
              <a:t>2010A</a:t>
            </a:r>
          </a:p>
          <a:p>
            <a:pPr algn="ctr">
              <a:defRPr/>
            </a:pPr>
            <a:r>
              <a:rPr lang="nl-NL" sz="1600" dirty="0">
                <a:latin typeface="+mj-lt"/>
              </a:rPr>
              <a:t>MNO Centric</a:t>
            </a:r>
          </a:p>
          <a:p>
            <a:pPr algn="ctr">
              <a:defRPr/>
            </a:pPr>
            <a:r>
              <a:rPr lang="nl-NL" sz="1600" dirty="0">
                <a:latin typeface="+mj-lt"/>
              </a:rPr>
              <a:t>ARPU</a:t>
            </a:r>
            <a:endParaRPr lang="en-GB" sz="1600" dirty="0">
              <a:latin typeface="+mj-lt"/>
            </a:endParaRPr>
          </a:p>
        </p:txBody>
      </p:sp>
      <p:sp>
        <p:nvSpPr>
          <p:cNvPr id="46" name="TextBox 45"/>
          <p:cNvSpPr txBox="1"/>
          <p:nvPr/>
        </p:nvSpPr>
        <p:spPr>
          <a:xfrm>
            <a:off x="5580063" y="4921250"/>
            <a:ext cx="1439862" cy="811213"/>
          </a:xfrm>
          <a:prstGeom prst="rect">
            <a:avLst/>
          </a:prstGeom>
          <a:noFill/>
        </p:spPr>
        <p:txBody>
          <a:bodyPr wrap="none"/>
          <a:lstStyle/>
          <a:p>
            <a:pPr algn="ctr">
              <a:defRPr/>
            </a:pPr>
            <a:r>
              <a:rPr lang="en-GB" sz="1600" dirty="0">
                <a:latin typeface="+mj-lt"/>
              </a:rPr>
              <a:t>2015E</a:t>
            </a:r>
          </a:p>
          <a:p>
            <a:pPr algn="ctr">
              <a:defRPr/>
            </a:pPr>
            <a:r>
              <a:rPr lang="en-GB" sz="1600" dirty="0">
                <a:latin typeface="+mj-lt"/>
              </a:rPr>
              <a:t>Apps Centric</a:t>
            </a:r>
          </a:p>
          <a:p>
            <a:pPr algn="ctr">
              <a:defRPr/>
            </a:pPr>
            <a:r>
              <a:rPr lang="nl-NL" sz="1600" dirty="0">
                <a:latin typeface="+mj-lt"/>
              </a:rPr>
              <a:t>ARPU</a:t>
            </a:r>
            <a:endParaRPr lang="en-GB" sz="1600" dirty="0">
              <a:latin typeface="+mj-lt"/>
            </a:endParaRPr>
          </a:p>
        </p:txBody>
      </p:sp>
      <p:sp>
        <p:nvSpPr>
          <p:cNvPr id="83" name="Rectangle 82"/>
          <p:cNvSpPr/>
          <p:nvPr/>
        </p:nvSpPr>
        <p:spPr bwMode="auto">
          <a:xfrm>
            <a:off x="1476375" y="3140075"/>
            <a:ext cx="647700" cy="1728788"/>
          </a:xfrm>
          <a:prstGeom prst="rect">
            <a:avLst/>
          </a:prstGeom>
          <a:solidFill>
            <a:schemeClr val="accent1"/>
          </a:solidFill>
          <a:ln w="19050" cap="flat" cmpd="sng" algn="ctr">
            <a:solidFill>
              <a:schemeClr val="accent3"/>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15.7</a:t>
            </a:r>
          </a:p>
          <a:p>
            <a:pPr algn="ctr">
              <a:spcBef>
                <a:spcPts val="0"/>
              </a:spcBef>
              <a:buClr>
                <a:schemeClr val="tx2"/>
              </a:buClr>
              <a:buSzPct val="75000"/>
              <a:buFont typeface="Wingdings" pitchFamily="2" charset="2"/>
              <a:buNone/>
              <a:defRPr/>
            </a:pPr>
            <a:r>
              <a:rPr lang="nl-NL" sz="1400" b="0" dirty="0">
                <a:solidFill>
                  <a:schemeClr val="bg1"/>
                </a:solidFill>
                <a:latin typeface="+mj-lt"/>
              </a:rPr>
              <a:t>Voice</a:t>
            </a:r>
            <a:endParaRPr lang="en-GB" sz="1400" b="0" dirty="0">
              <a:solidFill>
                <a:schemeClr val="bg1"/>
              </a:solidFill>
              <a:latin typeface="+mj-lt"/>
            </a:endParaRPr>
          </a:p>
        </p:txBody>
      </p:sp>
      <p:sp>
        <p:nvSpPr>
          <p:cNvPr id="84" name="Rectangle 83"/>
          <p:cNvSpPr/>
          <p:nvPr/>
        </p:nvSpPr>
        <p:spPr bwMode="auto">
          <a:xfrm>
            <a:off x="1476375" y="2708275"/>
            <a:ext cx="647700" cy="431800"/>
          </a:xfrm>
          <a:prstGeom prst="rect">
            <a:avLst/>
          </a:prstGeom>
          <a:solidFill>
            <a:srgbClr val="BF2E23"/>
          </a:solidFill>
          <a:ln w="19050" cap="flat" cmpd="sng" algn="ctr">
            <a:solidFill>
              <a:schemeClr val="accent3"/>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3.4</a:t>
            </a:r>
          </a:p>
          <a:p>
            <a:pPr algn="ctr">
              <a:spcBef>
                <a:spcPts val="0"/>
              </a:spcBef>
              <a:buClr>
                <a:schemeClr val="tx2"/>
              </a:buClr>
              <a:buSzPct val="75000"/>
              <a:buFont typeface="Wingdings" pitchFamily="2" charset="2"/>
              <a:buNone/>
              <a:defRPr/>
            </a:pPr>
            <a:r>
              <a:rPr lang="nl-NL" sz="1400" b="0" dirty="0">
                <a:solidFill>
                  <a:schemeClr val="bg1"/>
                </a:solidFill>
                <a:latin typeface="+mj-lt"/>
              </a:rPr>
              <a:t>SMS</a:t>
            </a:r>
            <a:endParaRPr lang="en-GB" sz="1400" b="0" dirty="0">
              <a:solidFill>
                <a:schemeClr val="bg1"/>
              </a:solidFill>
              <a:latin typeface="+mj-lt"/>
            </a:endParaRPr>
          </a:p>
        </p:txBody>
      </p:sp>
      <p:sp>
        <p:nvSpPr>
          <p:cNvPr id="85" name="Rectangle 84"/>
          <p:cNvSpPr/>
          <p:nvPr/>
        </p:nvSpPr>
        <p:spPr bwMode="auto">
          <a:xfrm>
            <a:off x="1476375" y="2276475"/>
            <a:ext cx="647700" cy="414338"/>
          </a:xfrm>
          <a:prstGeom prst="rect">
            <a:avLst/>
          </a:prstGeom>
          <a:solidFill>
            <a:srgbClr val="92D050"/>
          </a:solidFill>
          <a:ln w="19050" cap="flat" cmpd="sng" algn="ctr">
            <a:solidFill>
              <a:schemeClr val="bg1"/>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3.3</a:t>
            </a:r>
          </a:p>
          <a:p>
            <a:pPr algn="ctr">
              <a:spcBef>
                <a:spcPts val="0"/>
              </a:spcBef>
              <a:buClr>
                <a:schemeClr val="tx2"/>
              </a:buClr>
              <a:buSzPct val="75000"/>
              <a:buFont typeface="Wingdings" pitchFamily="2" charset="2"/>
              <a:buNone/>
              <a:defRPr/>
            </a:pPr>
            <a:r>
              <a:rPr lang="nl-NL" sz="1400" b="0" dirty="0">
                <a:solidFill>
                  <a:schemeClr val="bg1"/>
                </a:solidFill>
                <a:latin typeface="+mj-lt"/>
              </a:rPr>
              <a:t>Data</a:t>
            </a:r>
            <a:endParaRPr lang="en-GB" sz="1400" b="0" dirty="0">
              <a:solidFill>
                <a:schemeClr val="bg1"/>
              </a:solidFill>
              <a:latin typeface="+mj-lt"/>
            </a:endParaRPr>
          </a:p>
        </p:txBody>
      </p:sp>
      <p:sp>
        <p:nvSpPr>
          <p:cNvPr id="89" name="Rectangle 88"/>
          <p:cNvSpPr/>
          <p:nvPr/>
        </p:nvSpPr>
        <p:spPr bwMode="auto">
          <a:xfrm>
            <a:off x="5940425" y="4149725"/>
            <a:ext cx="647700" cy="719138"/>
          </a:xfrm>
          <a:prstGeom prst="rect">
            <a:avLst/>
          </a:prstGeom>
          <a:solidFill>
            <a:schemeClr val="accent1"/>
          </a:solidFill>
          <a:ln w="19050" cap="flat" cmpd="sng" algn="ctr">
            <a:solidFill>
              <a:schemeClr val="accent3"/>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en-GB" sz="1400" dirty="0">
                <a:solidFill>
                  <a:schemeClr val="bg1"/>
                </a:solidFill>
                <a:latin typeface="+mj-lt"/>
              </a:rPr>
              <a:t>6.5</a:t>
            </a:r>
          </a:p>
          <a:p>
            <a:pPr algn="ctr">
              <a:spcBef>
                <a:spcPts val="0"/>
              </a:spcBef>
              <a:buClr>
                <a:schemeClr val="tx2"/>
              </a:buClr>
              <a:buSzPct val="75000"/>
              <a:buFont typeface="Wingdings" pitchFamily="2" charset="2"/>
              <a:buNone/>
              <a:defRPr/>
            </a:pPr>
            <a:r>
              <a:rPr lang="nl-NL" sz="1400" b="0" dirty="0">
                <a:solidFill>
                  <a:schemeClr val="bg1"/>
                </a:solidFill>
                <a:latin typeface="+mj-lt"/>
              </a:rPr>
              <a:t>Voice</a:t>
            </a:r>
            <a:endParaRPr lang="en-GB" sz="1400" b="0" dirty="0">
              <a:solidFill>
                <a:schemeClr val="bg1"/>
              </a:solidFill>
              <a:latin typeface="+mj-lt"/>
            </a:endParaRPr>
          </a:p>
        </p:txBody>
      </p:sp>
      <p:sp>
        <p:nvSpPr>
          <p:cNvPr id="90" name="Rectangle 89"/>
          <p:cNvSpPr/>
          <p:nvPr/>
        </p:nvSpPr>
        <p:spPr bwMode="auto">
          <a:xfrm>
            <a:off x="5940425" y="3429000"/>
            <a:ext cx="647700" cy="701675"/>
          </a:xfrm>
          <a:prstGeom prst="rect">
            <a:avLst/>
          </a:prstGeom>
          <a:solidFill>
            <a:srgbClr val="92D050"/>
          </a:solidFill>
          <a:ln w="19050" cap="flat" cmpd="sng" algn="ctr">
            <a:solidFill>
              <a:schemeClr val="bg1"/>
            </a:solidFill>
            <a:prstDash val="solid"/>
            <a:round/>
            <a:headEnd type="none" w="med" len="med"/>
            <a:tailEnd type="none" w="med" len="med"/>
          </a:ln>
          <a:effectLst/>
        </p:spPr>
        <p:txBody>
          <a:bodyPr lIns="0" tIns="0" rIns="0" bIns="0" anchor="ctr" anchorCtr="1"/>
          <a:lstStyle/>
          <a:p>
            <a:pPr algn="ctr">
              <a:spcBef>
                <a:spcPts val="0"/>
              </a:spcBef>
              <a:buClr>
                <a:schemeClr val="tx2"/>
              </a:buClr>
              <a:buSzPct val="75000"/>
              <a:defRPr/>
            </a:pPr>
            <a:r>
              <a:rPr lang="en-GB" sz="1400" dirty="0">
                <a:solidFill>
                  <a:schemeClr val="bg1"/>
                </a:solidFill>
                <a:latin typeface="+mj-lt"/>
              </a:rPr>
              <a:t>6.2 </a:t>
            </a:r>
            <a:r>
              <a:rPr lang="en-GB" sz="1800" baseline="30000" dirty="0">
                <a:solidFill>
                  <a:schemeClr val="bg1"/>
                </a:solidFill>
                <a:latin typeface="+mj-lt"/>
              </a:rPr>
              <a:t>1</a:t>
            </a:r>
            <a:endParaRPr lang="en-GB" sz="1400" dirty="0">
              <a:solidFill>
                <a:schemeClr val="bg1"/>
              </a:solidFill>
              <a:latin typeface="+mj-lt"/>
            </a:endParaRPr>
          </a:p>
          <a:p>
            <a:pPr algn="ctr">
              <a:spcBef>
                <a:spcPts val="0"/>
              </a:spcBef>
              <a:buClr>
                <a:schemeClr val="tx2"/>
              </a:buClr>
              <a:buSzPct val="75000"/>
              <a:buFont typeface="Wingdings" pitchFamily="2" charset="2"/>
              <a:buNone/>
              <a:defRPr/>
            </a:pPr>
            <a:r>
              <a:rPr lang="nl-NL" sz="1400" b="0" dirty="0">
                <a:solidFill>
                  <a:schemeClr val="bg1"/>
                </a:solidFill>
                <a:latin typeface="+mj-lt"/>
              </a:rPr>
              <a:t>Data</a:t>
            </a:r>
            <a:endParaRPr lang="en-GB" sz="1400" b="0" dirty="0">
              <a:solidFill>
                <a:schemeClr val="bg1"/>
              </a:solidFill>
              <a:latin typeface="+mj-lt"/>
            </a:endParaRPr>
          </a:p>
        </p:txBody>
      </p:sp>
      <p:sp>
        <p:nvSpPr>
          <p:cNvPr id="94" name="TextBox 93"/>
          <p:cNvSpPr txBox="1"/>
          <p:nvPr/>
        </p:nvSpPr>
        <p:spPr>
          <a:xfrm>
            <a:off x="7019925" y="1341438"/>
            <a:ext cx="647700" cy="773112"/>
          </a:xfrm>
          <a:prstGeom prst="rect">
            <a:avLst/>
          </a:prstGeom>
          <a:noFill/>
        </p:spPr>
        <p:txBody>
          <a:bodyPr wrap="none"/>
          <a:lstStyle/>
          <a:p>
            <a:pPr algn="ctr">
              <a:defRPr/>
            </a:pPr>
            <a:r>
              <a:rPr lang="en-GB" sz="4800" dirty="0">
                <a:solidFill>
                  <a:schemeClr val="tx2"/>
                </a:solidFill>
                <a:latin typeface="+mj-lt"/>
              </a:rPr>
              <a:t>?</a:t>
            </a:r>
          </a:p>
        </p:txBody>
      </p:sp>
      <p:grpSp>
        <p:nvGrpSpPr>
          <p:cNvPr id="98" name="Group 97"/>
          <p:cNvGrpSpPr>
            <a:grpSpLocks/>
          </p:cNvGrpSpPr>
          <p:nvPr/>
        </p:nvGrpSpPr>
        <p:grpSpPr bwMode="auto">
          <a:xfrm>
            <a:off x="2700338" y="1484313"/>
            <a:ext cx="2592387" cy="3324225"/>
            <a:chOff x="4283968" y="1772816"/>
            <a:chExt cx="2592288" cy="3323581"/>
          </a:xfrm>
        </p:grpSpPr>
        <p:pic>
          <p:nvPicPr>
            <p:cNvPr id="96" name="Picture 95" descr="iPhone4.bmp"/>
            <p:cNvPicPr preferRelativeResize="0">
              <a:picLocks noChangeAspect="1"/>
            </p:cNvPicPr>
            <p:nvPr/>
          </p:nvPicPr>
          <p:blipFill>
            <a:blip r:embed="rId7" cstate="print">
              <a:lum contrast="-40000"/>
            </a:blip>
            <a:stretch>
              <a:fillRect/>
            </a:stretch>
          </p:blipFill>
          <p:spPr>
            <a:xfrm>
              <a:off x="4283968" y="1772816"/>
              <a:ext cx="2592288" cy="3323581"/>
            </a:xfrm>
            <a:prstGeom prst="ellipse">
              <a:avLst/>
            </a:prstGeom>
            <a:ln>
              <a:noFill/>
            </a:ln>
            <a:effectLst>
              <a:softEdge rad="112500"/>
            </a:effectLst>
          </p:spPr>
        </p:pic>
        <p:sp>
          <p:nvSpPr>
            <p:cNvPr id="97" name="TextBox 96"/>
            <p:cNvSpPr txBox="1"/>
            <p:nvPr/>
          </p:nvSpPr>
          <p:spPr>
            <a:xfrm>
              <a:off x="5187221" y="2277543"/>
              <a:ext cx="968338" cy="914223"/>
            </a:xfrm>
            <a:prstGeom prst="rect">
              <a:avLst/>
            </a:prstGeom>
            <a:noFill/>
          </p:spPr>
          <p:txBody>
            <a:bodyPr wrap="none"/>
            <a:lstStyle/>
            <a:p>
              <a:pPr algn="ctr">
                <a:defRPr/>
              </a:pPr>
              <a:r>
                <a:rPr lang="en-GB" sz="1800" dirty="0">
                  <a:solidFill>
                    <a:schemeClr val="bg1"/>
                  </a:solidFill>
                  <a:latin typeface="+mj-lt"/>
                </a:rPr>
                <a:t>By 2015</a:t>
              </a:r>
            </a:p>
            <a:p>
              <a:pPr algn="ctr">
                <a:defRPr/>
              </a:pPr>
              <a:endParaRPr lang="en-GB" sz="1800" dirty="0">
                <a:solidFill>
                  <a:schemeClr val="bg1"/>
                </a:solidFill>
                <a:latin typeface="+mj-lt"/>
              </a:endParaRPr>
            </a:p>
            <a:p>
              <a:pPr algn="ctr">
                <a:defRPr/>
              </a:pPr>
              <a:endParaRPr lang="en-GB" sz="1800" dirty="0">
                <a:solidFill>
                  <a:schemeClr val="bg1"/>
                </a:solidFill>
                <a:latin typeface="+mj-lt"/>
              </a:endParaRPr>
            </a:p>
            <a:p>
              <a:pPr algn="ctr">
                <a:defRPr/>
              </a:pPr>
              <a:r>
                <a:rPr lang="en-GB" sz="1800" dirty="0">
                  <a:solidFill>
                    <a:schemeClr val="bg1"/>
                  </a:solidFill>
                  <a:latin typeface="+mj-lt"/>
                </a:rPr>
                <a:t>more than 70%</a:t>
              </a:r>
            </a:p>
            <a:p>
              <a:pPr algn="ctr">
                <a:defRPr/>
              </a:pPr>
              <a:r>
                <a:rPr lang="en-GB" sz="1800" dirty="0">
                  <a:solidFill>
                    <a:schemeClr val="bg1"/>
                  </a:solidFill>
                  <a:latin typeface="+mj-lt"/>
                </a:rPr>
                <a:t>of users have </a:t>
              </a:r>
            </a:p>
            <a:p>
              <a:pPr algn="ctr">
                <a:defRPr/>
              </a:pPr>
              <a:r>
                <a:rPr lang="en-GB" sz="1800" dirty="0">
                  <a:solidFill>
                    <a:schemeClr val="bg1"/>
                  </a:solidFill>
                  <a:latin typeface="+mj-lt"/>
                </a:rPr>
                <a:t>a </a:t>
              </a:r>
              <a:r>
                <a:rPr lang="en-GB" sz="1800" dirty="0" err="1">
                  <a:solidFill>
                    <a:schemeClr val="bg1"/>
                  </a:solidFill>
                  <a:latin typeface="+mj-lt"/>
                </a:rPr>
                <a:t>smartphone</a:t>
              </a:r>
              <a:endParaRPr lang="en-GB" sz="1800" dirty="0">
                <a:solidFill>
                  <a:schemeClr val="bg1"/>
                </a:solidFill>
                <a:latin typeface="+mj-lt"/>
              </a:endParaRPr>
            </a:p>
          </p:txBody>
        </p:sp>
      </p:grpSp>
      <p:pic>
        <p:nvPicPr>
          <p:cNvPr id="47" name="Picture 6"/>
          <p:cNvPicPr>
            <a:picLocks noChangeAspect="1" noChangeArrowheads="1"/>
          </p:cNvPicPr>
          <p:nvPr>
            <p:custDataLst>
              <p:tags r:id="rId2"/>
            </p:custDataLst>
          </p:nvPr>
        </p:nvPicPr>
        <p:blipFill>
          <a:blip r:embed="rId8"/>
          <a:srcRect/>
          <a:stretch>
            <a:fillRect/>
          </a:stretch>
        </p:blipFill>
        <p:spPr bwMode="auto">
          <a:xfrm>
            <a:off x="3059113" y="2781300"/>
            <a:ext cx="690562" cy="655638"/>
          </a:xfrm>
          <a:prstGeom prst="rect">
            <a:avLst/>
          </a:prstGeom>
          <a:noFill/>
          <a:ln w="9525">
            <a:noFill/>
            <a:miter lim="800000"/>
            <a:headEnd/>
            <a:tailEnd/>
          </a:ln>
        </p:spPr>
      </p:pic>
      <p:pic>
        <p:nvPicPr>
          <p:cNvPr id="355341" name="Picture 13"/>
          <p:cNvPicPr>
            <a:picLocks noChangeAspect="1" noChangeArrowheads="1"/>
          </p:cNvPicPr>
          <p:nvPr/>
        </p:nvPicPr>
        <p:blipFill>
          <a:blip r:embed="rId9"/>
          <a:srcRect/>
          <a:stretch>
            <a:fillRect/>
          </a:stretch>
        </p:blipFill>
        <p:spPr bwMode="auto">
          <a:xfrm>
            <a:off x="3276600" y="3551238"/>
            <a:ext cx="609600" cy="885825"/>
          </a:xfrm>
          <a:prstGeom prst="rect">
            <a:avLst/>
          </a:prstGeom>
          <a:noFill/>
          <a:ln w="9525">
            <a:noFill/>
            <a:miter lim="800000"/>
            <a:headEnd/>
            <a:tailEnd/>
          </a:ln>
        </p:spPr>
      </p:pic>
      <p:pic>
        <p:nvPicPr>
          <p:cNvPr id="355338" name="Picture 10"/>
          <p:cNvPicPr>
            <a:picLocks noChangeAspect="1" noChangeArrowheads="1"/>
          </p:cNvPicPr>
          <p:nvPr/>
        </p:nvPicPr>
        <p:blipFill>
          <a:blip r:embed="rId10"/>
          <a:srcRect/>
          <a:stretch>
            <a:fillRect/>
          </a:stretch>
        </p:blipFill>
        <p:spPr bwMode="auto">
          <a:xfrm>
            <a:off x="4500563" y="2565400"/>
            <a:ext cx="647700" cy="650875"/>
          </a:xfrm>
          <a:prstGeom prst="rect">
            <a:avLst/>
          </a:prstGeom>
          <a:noFill/>
          <a:ln w="9525">
            <a:noFill/>
            <a:miter lim="800000"/>
            <a:headEnd/>
            <a:tailEnd/>
          </a:ln>
        </p:spPr>
      </p:pic>
      <p:pic>
        <p:nvPicPr>
          <p:cNvPr id="48" name="Picture 7"/>
          <p:cNvPicPr>
            <a:picLocks noChangeAspect="1" noChangeArrowheads="1"/>
          </p:cNvPicPr>
          <p:nvPr>
            <p:custDataLst>
              <p:tags r:id="rId3"/>
            </p:custDataLst>
          </p:nvPr>
        </p:nvPicPr>
        <p:blipFill>
          <a:blip r:embed="rId11"/>
          <a:srcRect/>
          <a:stretch>
            <a:fillRect/>
          </a:stretch>
        </p:blipFill>
        <p:spPr bwMode="auto">
          <a:xfrm>
            <a:off x="3779838" y="4365625"/>
            <a:ext cx="814387" cy="431800"/>
          </a:xfrm>
          <a:prstGeom prst="rect">
            <a:avLst/>
          </a:prstGeom>
          <a:noFill/>
          <a:ln w="9525">
            <a:noFill/>
            <a:miter lim="800000"/>
            <a:headEnd/>
            <a:tailEnd/>
          </a:ln>
        </p:spPr>
      </p:pic>
      <p:pic>
        <p:nvPicPr>
          <p:cNvPr id="50" name="Picture 13"/>
          <p:cNvPicPr>
            <a:picLocks noChangeAspect="1" noChangeArrowheads="1"/>
          </p:cNvPicPr>
          <p:nvPr>
            <p:custDataLst>
              <p:tags r:id="rId4"/>
            </p:custDataLst>
          </p:nvPr>
        </p:nvPicPr>
        <p:blipFill>
          <a:blip r:embed="rId12"/>
          <a:srcRect/>
          <a:stretch>
            <a:fillRect/>
          </a:stretch>
        </p:blipFill>
        <p:spPr bwMode="auto">
          <a:xfrm>
            <a:off x="3924300" y="3141663"/>
            <a:ext cx="576263" cy="606425"/>
          </a:xfrm>
          <a:prstGeom prst="rect">
            <a:avLst/>
          </a:prstGeom>
          <a:noFill/>
          <a:ln w="9525">
            <a:noFill/>
            <a:miter lim="800000"/>
            <a:headEnd/>
            <a:tailEnd/>
          </a:ln>
        </p:spPr>
      </p:pic>
      <p:pic>
        <p:nvPicPr>
          <p:cNvPr id="355342" name="Picture 14"/>
          <p:cNvPicPr>
            <a:picLocks noChangeAspect="1" noChangeArrowheads="1"/>
          </p:cNvPicPr>
          <p:nvPr/>
        </p:nvPicPr>
        <p:blipFill>
          <a:blip r:embed="rId13"/>
          <a:srcRect/>
          <a:stretch>
            <a:fillRect/>
          </a:stretch>
        </p:blipFill>
        <p:spPr bwMode="auto">
          <a:xfrm>
            <a:off x="3708400" y="2133600"/>
            <a:ext cx="576263" cy="615950"/>
          </a:xfrm>
          <a:prstGeom prst="rect">
            <a:avLst/>
          </a:prstGeom>
          <a:noFill/>
          <a:ln w="9525">
            <a:noFill/>
            <a:miter lim="800000"/>
            <a:headEnd/>
            <a:tailEnd/>
          </a:ln>
        </p:spPr>
      </p:pic>
      <p:sp>
        <p:nvSpPr>
          <p:cNvPr id="49" name="Rectangle 48"/>
          <p:cNvSpPr/>
          <p:nvPr/>
        </p:nvSpPr>
        <p:spPr bwMode="auto">
          <a:xfrm>
            <a:off x="7019925" y="2114550"/>
            <a:ext cx="647700" cy="1174750"/>
          </a:xfrm>
          <a:prstGeom prst="rect">
            <a:avLst/>
          </a:prstGeom>
          <a:solidFill>
            <a:srgbClr val="C0E399"/>
          </a:solidFill>
          <a:ln w="19050" cap="flat" cmpd="sng" algn="ctr">
            <a:solidFill>
              <a:schemeClr val="tx2"/>
            </a:solidFill>
            <a:prstDash val="sysDash"/>
            <a:round/>
            <a:headEnd type="none" w="med" len="med"/>
            <a:tailEnd type="none" w="med" len="med"/>
          </a:ln>
          <a:effectLst/>
        </p:spPr>
        <p:txBody>
          <a:bodyPr lIns="0" tIns="0" rIns="0" bIns="0" anchor="ctr" anchorCtr="1"/>
          <a:lstStyle/>
          <a:p>
            <a:pPr algn="ctr">
              <a:spcBef>
                <a:spcPts val="0"/>
              </a:spcBef>
              <a:buClr>
                <a:schemeClr val="tx2"/>
              </a:buClr>
              <a:buSzPct val="75000"/>
              <a:buFont typeface="Wingdings" pitchFamily="2" charset="2"/>
              <a:buNone/>
              <a:defRPr/>
            </a:pPr>
            <a:r>
              <a:rPr lang="nl-NL" sz="2400" dirty="0">
                <a:solidFill>
                  <a:schemeClr val="tx2"/>
                </a:solidFill>
                <a:latin typeface="+mj-lt"/>
              </a:rPr>
              <a:t>+</a:t>
            </a:r>
            <a:endParaRPr lang="en-GB" sz="2400" dirty="0">
              <a:solidFill>
                <a:schemeClr val="tx2"/>
              </a:solidFill>
              <a:latin typeface="+mj-lt"/>
            </a:endParaRPr>
          </a:p>
          <a:p>
            <a:pPr algn="ctr">
              <a:spcBef>
                <a:spcPts val="0"/>
              </a:spcBef>
              <a:buClr>
                <a:schemeClr val="tx2"/>
              </a:buClr>
              <a:buSzPct val="75000"/>
              <a:buFont typeface="Wingdings" pitchFamily="2" charset="2"/>
              <a:buNone/>
              <a:defRPr/>
            </a:pPr>
            <a:r>
              <a:rPr lang="en-GB" sz="1400" dirty="0">
                <a:solidFill>
                  <a:schemeClr val="tx2"/>
                </a:solidFill>
                <a:latin typeface="+mj-lt"/>
              </a:rPr>
              <a:t>9.7+</a:t>
            </a:r>
          </a:p>
          <a:p>
            <a:pPr algn="ctr">
              <a:spcBef>
                <a:spcPts val="0"/>
              </a:spcBef>
              <a:buClr>
                <a:schemeClr val="tx2"/>
              </a:buClr>
              <a:buSzPct val="75000"/>
              <a:buFont typeface="Wingdings" pitchFamily="2" charset="2"/>
              <a:buNone/>
              <a:defRPr/>
            </a:pPr>
            <a:r>
              <a:rPr lang="nl-NL" sz="1400" b="0" dirty="0">
                <a:solidFill>
                  <a:schemeClr val="tx2"/>
                </a:solidFill>
                <a:latin typeface="+mj-lt"/>
              </a:rPr>
              <a:t>Data</a:t>
            </a:r>
          </a:p>
          <a:p>
            <a:pPr algn="ctr">
              <a:spcBef>
                <a:spcPts val="0"/>
              </a:spcBef>
              <a:buClr>
                <a:schemeClr val="tx2"/>
              </a:buClr>
              <a:buSzPct val="75000"/>
              <a:buFont typeface="Wingdings" pitchFamily="2" charset="2"/>
              <a:buNone/>
              <a:defRPr/>
            </a:pPr>
            <a:r>
              <a:rPr lang="nl-NL" sz="1400" b="0" dirty="0">
                <a:solidFill>
                  <a:schemeClr val="tx2"/>
                </a:solidFill>
                <a:latin typeface="+mj-lt"/>
              </a:rPr>
              <a:t>ARPU</a:t>
            </a:r>
            <a:endParaRPr lang="en-GB" sz="1400" b="0" dirty="0">
              <a:solidFill>
                <a:schemeClr val="tx2"/>
              </a:solidFill>
              <a:latin typeface="+mj-lt"/>
            </a:endParaRPr>
          </a:p>
        </p:txBody>
      </p:sp>
      <p:sp>
        <p:nvSpPr>
          <p:cNvPr id="51" name="TextBox 50"/>
          <p:cNvSpPr txBox="1"/>
          <p:nvPr/>
        </p:nvSpPr>
        <p:spPr>
          <a:xfrm>
            <a:off x="395288" y="1458913"/>
            <a:ext cx="1152525" cy="457200"/>
          </a:xfrm>
          <a:prstGeom prst="rect">
            <a:avLst/>
          </a:prstGeom>
          <a:noFill/>
        </p:spPr>
        <p:txBody>
          <a:bodyPr wrap="none"/>
          <a:lstStyle/>
          <a:p>
            <a:pPr>
              <a:defRPr/>
            </a:pPr>
            <a:r>
              <a:rPr lang="nl-NL" sz="2400" dirty="0">
                <a:latin typeface="+mj-lt"/>
              </a:rPr>
              <a:t>ARPU</a:t>
            </a:r>
            <a:endParaRPr lang="en-GB" sz="2400" b="0" dirty="0">
              <a:latin typeface="+mj-lt"/>
            </a:endParaRPr>
          </a:p>
        </p:txBody>
      </p:sp>
      <p:cxnSp>
        <p:nvCxnSpPr>
          <p:cNvPr id="3" name="Straight Arrow Connector 2"/>
          <p:cNvCxnSpPr>
            <a:cxnSpLocks noChangeShapeType="1"/>
            <a:stCxn id="44" idx="3"/>
            <a:endCxn id="46" idx="1"/>
          </p:cNvCxnSpPr>
          <p:nvPr/>
        </p:nvCxnSpPr>
        <p:spPr bwMode="auto">
          <a:xfrm>
            <a:off x="2555875" y="5327650"/>
            <a:ext cx="3024188" cy="0"/>
          </a:xfrm>
          <a:prstGeom prst="straightConnector1">
            <a:avLst/>
          </a:prstGeom>
          <a:noFill/>
          <a:ln w="38100" algn="ctr">
            <a:solidFill>
              <a:schemeClr val="tx1"/>
            </a:solidFill>
            <a:round/>
            <a:headEnd/>
            <a:tailEnd type="arrow" w="med" len="med"/>
          </a:ln>
        </p:spPr>
      </p:cxnSp>
      <p:sp>
        <p:nvSpPr>
          <p:cNvPr id="11" name="TextBox 10"/>
          <p:cNvSpPr txBox="1"/>
          <p:nvPr/>
        </p:nvSpPr>
        <p:spPr>
          <a:xfrm>
            <a:off x="6732588" y="3357563"/>
            <a:ext cx="1800225" cy="431800"/>
          </a:xfrm>
          <a:prstGeom prst="rect">
            <a:avLst/>
          </a:prstGeom>
          <a:noFill/>
        </p:spPr>
        <p:txBody>
          <a:bodyPr wrap="none"/>
          <a:lstStyle/>
          <a:p>
            <a:pPr>
              <a:spcBef>
                <a:spcPts val="0"/>
              </a:spcBef>
              <a:defRPr/>
            </a:pPr>
            <a:r>
              <a:rPr lang="nl-NL" sz="1800" b="0" dirty="0">
                <a:latin typeface="+mj-lt"/>
              </a:rPr>
              <a:t>MoIP </a:t>
            </a:r>
            <a:r>
              <a:rPr lang="nl-NL" sz="1800" b="0" dirty="0">
                <a:latin typeface="+mj-lt"/>
                <a:sym typeface="Symbol"/>
              </a:rPr>
              <a:t></a:t>
            </a:r>
            <a:endParaRPr lang="nl-NL" sz="1800" b="0" dirty="0">
              <a:latin typeface="+mj-lt"/>
            </a:endParaRPr>
          </a:p>
          <a:p>
            <a:pPr>
              <a:spcBef>
                <a:spcPts val="0"/>
              </a:spcBef>
              <a:defRPr/>
            </a:pPr>
            <a:r>
              <a:rPr lang="nl-NL" sz="1800" b="0" dirty="0">
                <a:latin typeface="+mj-lt"/>
              </a:rPr>
              <a:t>Death to SMS.</a:t>
            </a:r>
            <a:endParaRPr lang="en-GB" sz="1800" b="0" dirty="0">
              <a:latin typeface="+mj-lt"/>
            </a:endParaRPr>
          </a:p>
        </p:txBody>
      </p:sp>
      <p:sp>
        <p:nvSpPr>
          <p:cNvPr id="2" name="Right Brace 1"/>
          <p:cNvSpPr/>
          <p:nvPr/>
        </p:nvSpPr>
        <p:spPr bwMode="auto">
          <a:xfrm>
            <a:off x="7740650" y="1989138"/>
            <a:ext cx="144463" cy="1387475"/>
          </a:xfrm>
          <a:prstGeom prst="rightBrace">
            <a:avLst/>
          </a:prstGeom>
          <a:noFill/>
          <a:ln w="12700" cap="flat" cmpd="sng" algn="ctr">
            <a:solidFill>
              <a:schemeClr val="tx2"/>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34" name="TextBox 33"/>
          <p:cNvSpPr txBox="1"/>
          <p:nvPr/>
        </p:nvSpPr>
        <p:spPr>
          <a:xfrm>
            <a:off x="7956550" y="2492375"/>
            <a:ext cx="647700" cy="404813"/>
          </a:xfrm>
          <a:prstGeom prst="rect">
            <a:avLst/>
          </a:prstGeom>
          <a:noFill/>
        </p:spPr>
        <p:txBody>
          <a:bodyPr wrap="none"/>
          <a:lstStyle/>
          <a:p>
            <a:pPr>
              <a:spcBef>
                <a:spcPts val="500"/>
              </a:spcBef>
              <a:defRPr/>
            </a:pPr>
            <a:r>
              <a:rPr lang="nl-NL" sz="1800" b="0" dirty="0">
                <a:latin typeface="+mj-lt"/>
              </a:rPr>
              <a:t>+43%</a:t>
            </a:r>
            <a:endParaRPr lang="en-GB" sz="1800" b="0" dirty="0">
              <a:latin typeface="+mj-lt"/>
            </a:endParaRPr>
          </a:p>
        </p:txBody>
      </p:sp>
      <p:sp>
        <p:nvSpPr>
          <p:cNvPr id="36" name="TextBox 35"/>
          <p:cNvSpPr txBox="1"/>
          <p:nvPr/>
        </p:nvSpPr>
        <p:spPr>
          <a:xfrm>
            <a:off x="6773863" y="4065588"/>
            <a:ext cx="1800225" cy="658812"/>
          </a:xfrm>
          <a:prstGeom prst="rect">
            <a:avLst/>
          </a:prstGeom>
          <a:noFill/>
        </p:spPr>
        <p:txBody>
          <a:bodyPr wrap="none"/>
          <a:lstStyle/>
          <a:p>
            <a:pPr>
              <a:spcBef>
                <a:spcPts val="0"/>
              </a:spcBef>
              <a:defRPr/>
            </a:pPr>
            <a:r>
              <a:rPr lang="nl-NL" sz="1800" b="0" dirty="0">
                <a:latin typeface="+mj-lt"/>
              </a:rPr>
              <a:t>VoIP @Home </a:t>
            </a:r>
          </a:p>
          <a:p>
            <a:pPr>
              <a:spcBef>
                <a:spcPts val="0"/>
              </a:spcBef>
              <a:defRPr/>
            </a:pPr>
            <a:r>
              <a:rPr lang="nl-NL" sz="1800" b="0" dirty="0">
                <a:latin typeface="+mj-lt"/>
              </a:rPr>
              <a:t>&amp; </a:t>
            </a:r>
            <a:r>
              <a:rPr lang="nl-NL" sz="1800" b="0" dirty="0" err="1">
                <a:latin typeface="+mj-lt"/>
              </a:rPr>
              <a:t>maybe</a:t>
            </a:r>
            <a:r>
              <a:rPr lang="nl-NL" sz="1800" b="0" dirty="0">
                <a:latin typeface="+mj-lt"/>
              </a:rPr>
              <a:t> @</a:t>
            </a:r>
            <a:r>
              <a:rPr lang="nl-NL" sz="1800" b="0" dirty="0" err="1">
                <a:latin typeface="+mj-lt"/>
              </a:rPr>
              <a:t>Work</a:t>
            </a:r>
            <a:r>
              <a:rPr lang="nl-NL" sz="1800" b="0" dirty="0">
                <a:latin typeface="+mj-lt"/>
              </a:rPr>
              <a:t>.</a:t>
            </a:r>
            <a:endParaRPr lang="en-GB" sz="1800" b="0" dirty="0">
              <a:latin typeface="+mj-lt"/>
            </a:endParaRPr>
          </a:p>
        </p:txBody>
      </p:sp>
      <p:sp>
        <p:nvSpPr>
          <p:cNvPr id="37"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cxnSp>
        <p:nvCxnSpPr>
          <p:cNvPr id="203808" name="Straight Connector 91"/>
          <p:cNvCxnSpPr>
            <a:cxnSpLocks noChangeShapeType="1"/>
          </p:cNvCxnSpPr>
          <p:nvPr/>
        </p:nvCxnSpPr>
        <p:spPr bwMode="auto">
          <a:xfrm>
            <a:off x="1116013" y="4868863"/>
            <a:ext cx="7343775" cy="0"/>
          </a:xfrm>
          <a:prstGeom prst="line">
            <a:avLst/>
          </a:prstGeom>
          <a:noFill/>
          <a:ln w="28575" algn="ctr">
            <a:solidFill>
              <a:schemeClr val="tx2"/>
            </a:solidFill>
            <a:round/>
            <a:headEnd/>
            <a:tailEnd type="arrow" w="med" len="med"/>
          </a:ln>
        </p:spPr>
      </p:cxnSp>
    </p:spTree>
    <p:extLst>
      <p:ext uri="{BB962C8B-B14F-4D97-AF65-F5344CB8AC3E}">
        <p14:creationId xmlns:p14="http://schemas.microsoft.com/office/powerpoint/2010/main" xmlns="" val="239284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linds(horizontal)">
                                      <p:cBhvr>
                                        <p:cTn id="12" dur="500"/>
                                        <p:tgtEl>
                                          <p:spTgt spid="98"/>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55342"/>
                                        </p:tgtEl>
                                        <p:attrNameLst>
                                          <p:attrName>style.visibility</p:attrName>
                                        </p:attrNameLst>
                                      </p:cBhvr>
                                      <p:to>
                                        <p:strVal val="visible"/>
                                      </p:to>
                                    </p:set>
                                    <p:animEffect transition="in" filter="blinds(horizontal)">
                                      <p:cBhvr>
                                        <p:cTn id="16" dur="500"/>
                                        <p:tgtEl>
                                          <p:spTgt spid="355342"/>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linds(horizontal)">
                                      <p:cBhvr>
                                        <p:cTn id="20" dur="500"/>
                                        <p:tgtEl>
                                          <p:spTgt spid="47"/>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linds(horizontal)">
                                      <p:cBhvr>
                                        <p:cTn id="24" dur="500"/>
                                        <p:tgtEl>
                                          <p:spTgt spid="50"/>
                                        </p:tgtEl>
                                      </p:cBhvr>
                                    </p:animEffect>
                                  </p:childTnLst>
                                </p:cTn>
                              </p:par>
                            </p:childTnLst>
                          </p:cTn>
                        </p:par>
                        <p:par>
                          <p:cTn id="25" fill="hold">
                            <p:stCondLst>
                              <p:cond delay="2000"/>
                            </p:stCondLst>
                            <p:childTnLst>
                              <p:par>
                                <p:cTn id="26" presetID="3" presetClass="entr" presetSubtype="10" fill="hold" nodeType="afterEffect">
                                  <p:stCondLst>
                                    <p:cond delay="0"/>
                                  </p:stCondLst>
                                  <p:childTnLst>
                                    <p:set>
                                      <p:cBhvr>
                                        <p:cTn id="27" dur="1" fill="hold">
                                          <p:stCondLst>
                                            <p:cond delay="0"/>
                                          </p:stCondLst>
                                        </p:cTn>
                                        <p:tgtEl>
                                          <p:spTgt spid="355338"/>
                                        </p:tgtEl>
                                        <p:attrNameLst>
                                          <p:attrName>style.visibility</p:attrName>
                                        </p:attrNameLst>
                                      </p:cBhvr>
                                      <p:to>
                                        <p:strVal val="visible"/>
                                      </p:to>
                                    </p:set>
                                    <p:animEffect transition="in" filter="blinds(horizontal)">
                                      <p:cBhvr>
                                        <p:cTn id="28" dur="500"/>
                                        <p:tgtEl>
                                          <p:spTgt spid="355338"/>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355341"/>
                                        </p:tgtEl>
                                        <p:attrNameLst>
                                          <p:attrName>style.visibility</p:attrName>
                                        </p:attrNameLst>
                                      </p:cBhvr>
                                      <p:to>
                                        <p:strVal val="visible"/>
                                      </p:to>
                                    </p:set>
                                    <p:animEffect transition="in" filter="blinds(horizontal)">
                                      <p:cBhvr>
                                        <p:cTn id="32" dur="500"/>
                                        <p:tgtEl>
                                          <p:spTgt spid="355341"/>
                                        </p:tgtEl>
                                      </p:cBhvr>
                                    </p:animEffect>
                                  </p:childTnLst>
                                </p:cTn>
                              </p:par>
                            </p:childTnLst>
                          </p:cTn>
                        </p:par>
                        <p:par>
                          <p:cTn id="33" fill="hold">
                            <p:stCondLst>
                              <p:cond delay="3000"/>
                            </p:stCondLst>
                            <p:childTnLst>
                              <p:par>
                                <p:cTn id="34" presetID="3" presetClass="entr" presetSubtype="10"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linds(horizontal)">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500"/>
                                  </p:stCondLst>
                                  <p:childTnLst>
                                    <p:set>
                                      <p:cBhvr>
                                        <p:cTn id="40" dur="1" fill="hold">
                                          <p:stCondLst>
                                            <p:cond delay="0"/>
                                          </p:stCondLst>
                                        </p:cTn>
                                        <p:tgtEl>
                                          <p:spTgt spid="89"/>
                                        </p:tgtEl>
                                        <p:attrNameLst>
                                          <p:attrName>style.visibility</p:attrName>
                                        </p:attrNameLst>
                                      </p:cBhvr>
                                      <p:to>
                                        <p:strVal val="visible"/>
                                      </p:to>
                                    </p:set>
                                    <p:animEffect transition="in" filter="blinds(horizontal)">
                                      <p:cBhvr>
                                        <p:cTn id="41" dur="500"/>
                                        <p:tgtEl>
                                          <p:spTgt spid="8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linds(horizontal)">
                                      <p:cBhvr>
                                        <p:cTn id="44" dur="500"/>
                                        <p:tgtEl>
                                          <p:spTgt spid="46"/>
                                        </p:tgtEl>
                                      </p:cBhvr>
                                    </p:animEffect>
                                  </p:childTnLst>
                                </p:cTn>
                              </p:par>
                            </p:childTnLst>
                          </p:cTn>
                        </p:par>
                        <p:par>
                          <p:cTn id="45" fill="hold">
                            <p:stCondLst>
                              <p:cond delay="1000"/>
                            </p:stCondLst>
                            <p:childTnLst>
                              <p:par>
                                <p:cTn id="46" presetID="3" presetClass="entr" presetSubtype="10" fill="hold" nodeType="afterEffect">
                                  <p:stCondLst>
                                    <p:cond delay="0"/>
                                  </p:stCondLst>
                                  <p:childTnLst>
                                    <p:set>
                                      <p:cBhvr>
                                        <p:cTn id="47" dur="1" fill="hold">
                                          <p:stCondLst>
                                            <p:cond delay="0"/>
                                          </p:stCondLst>
                                        </p:cTn>
                                        <p:tgtEl>
                                          <p:spTgt spid="36">
                                            <p:txEl>
                                              <p:pRg st="0" end="0"/>
                                            </p:txEl>
                                          </p:spTgt>
                                        </p:tgtEl>
                                        <p:attrNameLst>
                                          <p:attrName>style.visibility</p:attrName>
                                        </p:attrNameLst>
                                      </p:cBhvr>
                                      <p:to>
                                        <p:strVal val="visible"/>
                                      </p:to>
                                    </p:set>
                                    <p:animEffect transition="in" filter="blinds(horizontal)">
                                      <p:cBhvr>
                                        <p:cTn id="48" dur="500"/>
                                        <p:tgtEl>
                                          <p:spTgt spid="36">
                                            <p:txEl>
                                              <p:pRg st="0" end="0"/>
                                            </p:txEl>
                                          </p:spTgt>
                                        </p:tgtEl>
                                      </p:cBhvr>
                                    </p:animEffect>
                                  </p:childTnLst>
                                </p:cTn>
                              </p:par>
                            </p:childTnLst>
                          </p:cTn>
                        </p:par>
                        <p:par>
                          <p:cTn id="49" fill="hold">
                            <p:stCondLst>
                              <p:cond delay="1500"/>
                            </p:stCondLst>
                            <p:childTnLst>
                              <p:par>
                                <p:cTn id="50" presetID="3" presetClass="entr" presetSubtype="10" fill="hold" nodeType="afterEffect">
                                  <p:stCondLst>
                                    <p:cond delay="0"/>
                                  </p:stCondLst>
                                  <p:childTnLst>
                                    <p:set>
                                      <p:cBhvr>
                                        <p:cTn id="51" dur="1" fill="hold">
                                          <p:stCondLst>
                                            <p:cond delay="0"/>
                                          </p:stCondLst>
                                        </p:cTn>
                                        <p:tgtEl>
                                          <p:spTgt spid="36">
                                            <p:txEl>
                                              <p:pRg st="1" end="1"/>
                                            </p:txEl>
                                          </p:spTgt>
                                        </p:tgtEl>
                                        <p:attrNameLst>
                                          <p:attrName>style.visibility</p:attrName>
                                        </p:attrNameLst>
                                      </p:cBhvr>
                                      <p:to>
                                        <p:strVal val="visible"/>
                                      </p:to>
                                    </p:set>
                                    <p:animEffect transition="in" filter="blinds(horizontal)">
                                      <p:cBhvr>
                                        <p:cTn id="52" dur="500"/>
                                        <p:tgtEl>
                                          <p:spTgt spid="3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blinds(horizontal)">
                                      <p:cBhvr>
                                        <p:cTn id="57" dur="500"/>
                                        <p:tgtEl>
                                          <p:spTgt spid="11">
                                            <p:txEl>
                                              <p:pRg st="0" end="0"/>
                                            </p:txEl>
                                          </p:spTgt>
                                        </p:tgtEl>
                                      </p:cBhvr>
                                    </p:animEffect>
                                  </p:childTnLst>
                                </p:cTn>
                              </p:par>
                            </p:childTnLst>
                          </p:cTn>
                        </p:par>
                        <p:par>
                          <p:cTn id="58" fill="hold">
                            <p:stCondLst>
                              <p:cond delay="500"/>
                            </p:stCondLst>
                            <p:childTnLst>
                              <p:par>
                                <p:cTn id="59" presetID="3" presetClass="entr" presetSubtype="10" fill="hold" nodeType="after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Effect transition="in" filter="blinds(horizontal)">
                                      <p:cBhvr>
                                        <p:cTn id="61" dur="500"/>
                                        <p:tgtEl>
                                          <p:spTgt spid="11">
                                            <p:txEl>
                                              <p:pRg st="1" end="1"/>
                                            </p:txEl>
                                          </p:spTgt>
                                        </p:tgtEl>
                                      </p:cBhvr>
                                    </p:animEffect>
                                  </p:childTnLst>
                                </p:cTn>
                              </p:par>
                            </p:childTnLst>
                          </p:cTn>
                        </p:par>
                        <p:par>
                          <p:cTn id="62" fill="hold">
                            <p:stCondLst>
                              <p:cond delay="1000"/>
                            </p:stCondLst>
                            <p:childTnLst>
                              <p:par>
                                <p:cTn id="63" presetID="3" presetClass="entr" presetSubtype="10"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blinds(horizontal)">
                                      <p:cBhvr>
                                        <p:cTn id="65" dur="500"/>
                                        <p:tgtEl>
                                          <p:spTgt spid="90"/>
                                        </p:tgtEl>
                                      </p:cBhvr>
                                    </p:animEffect>
                                  </p:childTnLst>
                                </p:cTn>
                              </p:par>
                            </p:childTnLst>
                          </p:cTn>
                        </p:par>
                        <p:par>
                          <p:cTn id="66" fill="hold">
                            <p:stCondLst>
                              <p:cond delay="1500"/>
                            </p:stCondLst>
                            <p:childTnLst>
                              <p:par>
                                <p:cTn id="67" presetID="3" presetClass="entr" presetSubtype="10"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linds(horizontal)">
                                      <p:cBhvr>
                                        <p:cTn id="69" dur="500"/>
                                        <p:tgtEl>
                                          <p:spTgt spid="42"/>
                                        </p:tgtEl>
                                      </p:cBhvr>
                                    </p:animEffect>
                                  </p:childTnLst>
                                </p:cTn>
                              </p:par>
                            </p:childTnLst>
                          </p:cTn>
                        </p:par>
                        <p:par>
                          <p:cTn id="70" fill="hold">
                            <p:stCondLst>
                              <p:cond delay="2000"/>
                            </p:stCondLst>
                            <p:childTnLst>
                              <p:par>
                                <p:cTn id="71" presetID="3" presetClass="entr" presetSubtype="10" fill="hold" grpId="0" nodeType="afterEffect">
                                  <p:stCondLst>
                                    <p:cond delay="500"/>
                                  </p:stCondLst>
                                  <p:childTnLst>
                                    <p:set>
                                      <p:cBhvr>
                                        <p:cTn id="72" dur="1" fill="hold">
                                          <p:stCondLst>
                                            <p:cond delay="0"/>
                                          </p:stCondLst>
                                        </p:cTn>
                                        <p:tgtEl>
                                          <p:spTgt spid="49"/>
                                        </p:tgtEl>
                                        <p:attrNameLst>
                                          <p:attrName>style.visibility</p:attrName>
                                        </p:attrNameLst>
                                      </p:cBhvr>
                                      <p:to>
                                        <p:strVal val="visible"/>
                                      </p:to>
                                    </p:set>
                                    <p:animEffect transition="in" filter="blinds(horizontal)">
                                      <p:cBhvr>
                                        <p:cTn id="73" dur="500"/>
                                        <p:tgtEl>
                                          <p:spTgt spid="49"/>
                                        </p:tgtEl>
                                      </p:cBhvr>
                                    </p:animEffect>
                                  </p:childTnLst>
                                </p:cTn>
                              </p:par>
                            </p:childTnLst>
                          </p:cTn>
                        </p:par>
                        <p:par>
                          <p:cTn id="74" fill="hold">
                            <p:stCondLst>
                              <p:cond delay="3000"/>
                            </p:stCondLst>
                            <p:childTnLst>
                              <p:par>
                                <p:cTn id="75" presetID="3" presetClass="entr" presetSubtype="10" fill="hold" grpId="0" nodeType="afterEffect">
                                  <p:stCondLst>
                                    <p:cond delay="500"/>
                                  </p:stCondLst>
                                  <p:childTnLst>
                                    <p:set>
                                      <p:cBhvr>
                                        <p:cTn id="76" dur="1" fill="hold">
                                          <p:stCondLst>
                                            <p:cond delay="0"/>
                                          </p:stCondLst>
                                        </p:cTn>
                                        <p:tgtEl>
                                          <p:spTgt spid="94"/>
                                        </p:tgtEl>
                                        <p:attrNameLst>
                                          <p:attrName>style.visibility</p:attrName>
                                        </p:attrNameLst>
                                      </p:cBhvr>
                                      <p:to>
                                        <p:strVal val="visible"/>
                                      </p:to>
                                    </p:set>
                                    <p:animEffect transition="in" filter="blinds(horizontal)">
                                      <p:cBhvr>
                                        <p:cTn id="77" dur="500"/>
                                        <p:tgtEl>
                                          <p:spTgt spid="94"/>
                                        </p:tgtEl>
                                      </p:cBhvr>
                                    </p:animEffect>
                                  </p:childTnLst>
                                </p:cTn>
                              </p:par>
                            </p:childTnLst>
                          </p:cTn>
                        </p:par>
                        <p:par>
                          <p:cTn id="78" fill="hold">
                            <p:stCondLst>
                              <p:cond delay="4000"/>
                            </p:stCondLst>
                            <p:childTnLst>
                              <p:par>
                                <p:cTn id="79" presetID="3" presetClass="entr" presetSubtype="10" fill="hold" grpId="0" nodeType="after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blinds(horizontal)">
                                      <p:cBhvr>
                                        <p:cTn id="81" dur="500"/>
                                        <p:tgtEl>
                                          <p:spTgt spid="2"/>
                                        </p:tgtEl>
                                      </p:cBhvr>
                                    </p:animEffect>
                                  </p:childTnLst>
                                </p:cTn>
                              </p:par>
                            </p:childTnLst>
                          </p:cTn>
                        </p:par>
                        <p:par>
                          <p:cTn id="82" fill="hold">
                            <p:stCondLst>
                              <p:cond delay="4500"/>
                            </p:stCondLst>
                            <p:childTnLst>
                              <p:par>
                                <p:cTn id="83" presetID="3" presetClass="entr" presetSubtype="10" fill="hold" nodeType="afterEffect">
                                  <p:stCondLst>
                                    <p:cond delay="0"/>
                                  </p:stCondLst>
                                  <p:childTnLst>
                                    <p:set>
                                      <p:cBhvr>
                                        <p:cTn id="84" dur="1" fill="hold">
                                          <p:stCondLst>
                                            <p:cond delay="0"/>
                                          </p:stCondLst>
                                        </p:cTn>
                                        <p:tgtEl>
                                          <p:spTgt spid="34">
                                            <p:txEl>
                                              <p:pRg st="0" end="0"/>
                                            </p:txEl>
                                          </p:spTgt>
                                        </p:tgtEl>
                                        <p:attrNameLst>
                                          <p:attrName>style.visibility</p:attrName>
                                        </p:attrNameLst>
                                      </p:cBhvr>
                                      <p:to>
                                        <p:strVal val="visible"/>
                                      </p:to>
                                    </p:set>
                                    <p:animEffect transition="in" filter="blinds(horizontal)">
                                      <p:cBhvr>
                                        <p:cTn id="85"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6" grpId="0"/>
      <p:bldP spid="89" grpId="0" animBg="1"/>
      <p:bldP spid="90" grpId="0" animBg="1"/>
      <p:bldP spid="94" grpId="0"/>
      <p:bldP spid="4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AutoShape 3"/>
          <p:cNvSpPr>
            <a:spLocks noChangeArrowheads="1"/>
          </p:cNvSpPr>
          <p:nvPr/>
        </p:nvSpPr>
        <p:spPr bwMode="auto">
          <a:xfrm>
            <a:off x="468313" y="1125538"/>
            <a:ext cx="8496300" cy="4824412"/>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0" tIns="0" rIns="0" bIns="0"/>
          <a:lstStyle/>
          <a:p>
            <a:pPr marL="596900" lvl="1" indent="-242888" eaLnBrk="0" hangingPunct="0">
              <a:lnSpc>
                <a:spcPct val="90000"/>
              </a:lnSpc>
              <a:spcBef>
                <a:spcPct val="25000"/>
              </a:spcBef>
              <a:buClr>
                <a:schemeClr val="tx2"/>
              </a:buClr>
              <a:buSzPct val="75000"/>
              <a:buFont typeface="Wingdings" pitchFamily="2" charset="2"/>
              <a:buChar char="§"/>
              <a:defRPr/>
            </a:pPr>
            <a:endParaRPr lang="en-GB" sz="1600" b="0" dirty="0">
              <a:latin typeface="+mj-lt"/>
            </a:endParaRPr>
          </a:p>
        </p:txBody>
      </p:sp>
      <p:sp>
        <p:nvSpPr>
          <p:cNvPr id="17411" name="Rectangle 2"/>
          <p:cNvSpPr>
            <a:spLocks noGrp="1" noChangeArrowheads="1"/>
          </p:cNvSpPr>
          <p:nvPr>
            <p:ph type="title"/>
          </p:nvPr>
        </p:nvSpPr>
        <p:spPr/>
        <p:txBody>
          <a:bodyPr/>
          <a:lstStyle/>
          <a:p>
            <a:pPr>
              <a:lnSpc>
                <a:spcPct val="100000"/>
              </a:lnSpc>
              <a:defRPr/>
            </a:pPr>
            <a:r>
              <a:rPr lang="en-GB" dirty="0" smtClean="0"/>
              <a:t>Traffic &amp; revenue changes in the last 12 month.</a:t>
            </a:r>
            <a:br>
              <a:rPr lang="en-GB" dirty="0" smtClean="0"/>
            </a:br>
            <a:r>
              <a:rPr lang="en-GB" dirty="0" smtClean="0">
                <a:solidFill>
                  <a:schemeClr val="bg2">
                    <a:lumMod val="50000"/>
                  </a:schemeClr>
                </a:solidFill>
              </a:rPr>
              <a:t> </a:t>
            </a:r>
            <a:r>
              <a:rPr lang="en-GB" dirty="0" smtClean="0"/>
              <a:t/>
            </a:r>
            <a:br>
              <a:rPr lang="en-GB" dirty="0" smtClean="0"/>
            </a:br>
            <a:endParaRPr lang="en-GB" sz="2000" dirty="0" smtClean="0">
              <a:solidFill>
                <a:schemeClr val="bg2">
                  <a:lumMod val="50000"/>
                </a:schemeClr>
              </a:solidFill>
            </a:endParaRPr>
          </a:p>
        </p:txBody>
      </p:sp>
      <p:sp>
        <p:nvSpPr>
          <p:cNvPr id="12" name="Slide Number Placeholder 4"/>
          <p:cNvSpPr>
            <a:spLocks noGrp="1"/>
          </p:cNvSpPr>
          <p:nvPr>
            <p:ph type="sldNum" sz="quarter" idx="11"/>
          </p:nvPr>
        </p:nvSpPr>
        <p:spPr/>
        <p:txBody>
          <a:bodyPr/>
          <a:lstStyle/>
          <a:p>
            <a:pPr>
              <a:defRPr/>
            </a:pPr>
            <a:fld id="{CFEE1912-BB04-4F59-9EE7-3EFE718929BE}" type="slidenum">
              <a:rPr lang="de-DE"/>
              <a:pPr>
                <a:defRPr/>
              </a:pPr>
              <a:t>14</a:t>
            </a:fld>
            <a:endParaRPr lang="de-DE" dirty="0"/>
          </a:p>
        </p:txBody>
      </p:sp>
      <p:pic>
        <p:nvPicPr>
          <p:cNvPr id="205828" name="Picture 8"/>
          <p:cNvPicPr>
            <a:picLocks noChangeAspect="1" noChangeArrowheads="1"/>
          </p:cNvPicPr>
          <p:nvPr>
            <p:custDataLst>
              <p:tags r:id="rId1"/>
            </p:custDataLst>
          </p:nvPr>
        </p:nvPicPr>
        <p:blipFill>
          <a:blip r:embed="rId4"/>
          <a:srcRect/>
          <a:stretch>
            <a:fillRect/>
          </a:stretch>
        </p:blipFill>
        <p:spPr bwMode="auto">
          <a:xfrm>
            <a:off x="6162675" y="-1335088"/>
            <a:ext cx="519113" cy="238125"/>
          </a:xfrm>
          <a:prstGeom prst="rect">
            <a:avLst/>
          </a:prstGeom>
          <a:noFill/>
          <a:ln w="9525">
            <a:noFill/>
            <a:miter lim="800000"/>
            <a:headEnd/>
            <a:tailEnd/>
          </a:ln>
        </p:spPr>
      </p:pic>
      <p:pic>
        <p:nvPicPr>
          <p:cNvPr id="392196" name="Picture 4"/>
          <p:cNvPicPr>
            <a:picLocks noChangeAspect="1" noChangeArrowheads="1"/>
          </p:cNvPicPr>
          <p:nvPr/>
        </p:nvPicPr>
        <p:blipFill>
          <a:blip r:embed="rId5"/>
          <a:srcRect/>
          <a:stretch>
            <a:fillRect/>
          </a:stretch>
        </p:blipFill>
        <p:spPr bwMode="auto">
          <a:xfrm>
            <a:off x="684213" y="1268413"/>
            <a:ext cx="3608387" cy="2243137"/>
          </a:xfrm>
          <a:prstGeom prst="rect">
            <a:avLst/>
          </a:prstGeom>
          <a:noFill/>
          <a:ln w="9525">
            <a:noFill/>
            <a:miter lim="800000"/>
            <a:headEnd/>
            <a:tailEnd/>
          </a:ln>
        </p:spPr>
      </p:pic>
      <p:pic>
        <p:nvPicPr>
          <p:cNvPr id="392198" name="Picture 6"/>
          <p:cNvPicPr>
            <a:picLocks noChangeAspect="1" noChangeArrowheads="1"/>
          </p:cNvPicPr>
          <p:nvPr/>
        </p:nvPicPr>
        <p:blipFill>
          <a:blip r:embed="rId6"/>
          <a:srcRect/>
          <a:stretch>
            <a:fillRect/>
          </a:stretch>
        </p:blipFill>
        <p:spPr bwMode="auto">
          <a:xfrm>
            <a:off x="4876800" y="1268413"/>
            <a:ext cx="3609975" cy="2243137"/>
          </a:xfrm>
          <a:prstGeom prst="rect">
            <a:avLst/>
          </a:prstGeom>
          <a:noFill/>
          <a:ln w="9525">
            <a:noFill/>
            <a:miter lim="800000"/>
            <a:headEnd/>
            <a:tailEnd/>
          </a:ln>
        </p:spPr>
      </p:pic>
      <p:pic>
        <p:nvPicPr>
          <p:cNvPr id="392199" name="Picture 7"/>
          <p:cNvPicPr>
            <a:picLocks noChangeAspect="1" noChangeArrowheads="1"/>
          </p:cNvPicPr>
          <p:nvPr/>
        </p:nvPicPr>
        <p:blipFill>
          <a:blip r:embed="rId7"/>
          <a:srcRect/>
          <a:stretch>
            <a:fillRect/>
          </a:stretch>
        </p:blipFill>
        <p:spPr bwMode="auto">
          <a:xfrm>
            <a:off x="684213" y="3635375"/>
            <a:ext cx="3608387" cy="2241550"/>
          </a:xfrm>
          <a:prstGeom prst="rect">
            <a:avLst/>
          </a:prstGeom>
          <a:noFill/>
          <a:ln w="9525">
            <a:noFill/>
            <a:miter lim="800000"/>
            <a:headEnd/>
            <a:tailEnd/>
          </a:ln>
        </p:spPr>
      </p:pic>
      <p:sp>
        <p:nvSpPr>
          <p:cNvPr id="31" name="TextBox 30"/>
          <p:cNvSpPr txBox="1"/>
          <p:nvPr/>
        </p:nvSpPr>
        <p:spPr>
          <a:xfrm>
            <a:off x="684213" y="765175"/>
            <a:ext cx="3494087" cy="457200"/>
          </a:xfrm>
          <a:prstGeom prst="rect">
            <a:avLst/>
          </a:prstGeom>
          <a:noFill/>
        </p:spPr>
        <p:txBody>
          <a:bodyPr wrap="none"/>
          <a:lstStyle/>
          <a:p>
            <a:pPr>
              <a:defRPr/>
            </a:pPr>
            <a:r>
              <a:rPr lang="nl-NL" sz="1800" i="1" dirty="0" err="1">
                <a:latin typeface="+mj-lt"/>
              </a:rPr>
              <a:t>Illustration</a:t>
            </a:r>
            <a:r>
              <a:rPr lang="nl-NL" sz="1800" b="0" i="1" dirty="0">
                <a:latin typeface="+mj-lt"/>
              </a:rPr>
              <a:t> of the European Market</a:t>
            </a:r>
            <a:endParaRPr lang="en-GB" sz="1800" b="0" i="1" dirty="0">
              <a:latin typeface="+mj-lt"/>
            </a:endParaRPr>
          </a:p>
        </p:txBody>
      </p:sp>
      <p:sp>
        <p:nvSpPr>
          <p:cNvPr id="2" name="TextBox 1"/>
          <p:cNvSpPr txBox="1"/>
          <p:nvPr/>
        </p:nvSpPr>
        <p:spPr>
          <a:xfrm>
            <a:off x="684213" y="1892300"/>
            <a:ext cx="3608387" cy="457200"/>
          </a:xfrm>
          <a:prstGeom prst="rect">
            <a:avLst/>
          </a:prstGeom>
          <a:solidFill>
            <a:schemeClr val="bg1">
              <a:alpha val="50000"/>
            </a:schemeClr>
          </a:solidFill>
        </p:spPr>
        <p:txBody>
          <a:bodyPr wrap="none"/>
          <a:lstStyle/>
          <a:p>
            <a:pPr algn="ctr">
              <a:defRPr/>
            </a:pPr>
            <a:r>
              <a:rPr lang="en-US" sz="2800" dirty="0">
                <a:solidFill>
                  <a:schemeClr val="tx2"/>
                </a:solidFill>
                <a:latin typeface="+mj-lt"/>
              </a:rPr>
              <a:t>Declining Minutes</a:t>
            </a:r>
          </a:p>
        </p:txBody>
      </p:sp>
      <p:sp>
        <p:nvSpPr>
          <p:cNvPr id="33" name="TextBox 32"/>
          <p:cNvSpPr txBox="1"/>
          <p:nvPr/>
        </p:nvSpPr>
        <p:spPr>
          <a:xfrm>
            <a:off x="4859338" y="1916113"/>
            <a:ext cx="3609975" cy="457200"/>
          </a:xfrm>
          <a:prstGeom prst="rect">
            <a:avLst/>
          </a:prstGeom>
          <a:solidFill>
            <a:schemeClr val="bg1">
              <a:alpha val="50000"/>
            </a:schemeClr>
          </a:solidFill>
        </p:spPr>
        <p:txBody>
          <a:bodyPr wrap="none"/>
          <a:lstStyle/>
          <a:p>
            <a:pPr algn="ctr">
              <a:defRPr/>
            </a:pPr>
            <a:r>
              <a:rPr lang="en-US" sz="2800" dirty="0">
                <a:solidFill>
                  <a:schemeClr val="tx2"/>
                </a:solidFill>
                <a:latin typeface="+mj-lt"/>
              </a:rPr>
              <a:t>Declining SMS</a:t>
            </a:r>
          </a:p>
        </p:txBody>
      </p:sp>
      <p:sp>
        <p:nvSpPr>
          <p:cNvPr id="34" name="TextBox 33"/>
          <p:cNvSpPr txBox="1"/>
          <p:nvPr/>
        </p:nvSpPr>
        <p:spPr>
          <a:xfrm>
            <a:off x="674688" y="4292600"/>
            <a:ext cx="3609975" cy="457200"/>
          </a:xfrm>
          <a:prstGeom prst="rect">
            <a:avLst/>
          </a:prstGeom>
          <a:solidFill>
            <a:schemeClr val="bg1">
              <a:alpha val="50000"/>
            </a:schemeClr>
          </a:solidFill>
        </p:spPr>
        <p:txBody>
          <a:bodyPr wrap="none"/>
          <a:lstStyle/>
          <a:p>
            <a:pPr algn="ctr">
              <a:defRPr/>
            </a:pPr>
            <a:r>
              <a:rPr lang="en-US" sz="2800" dirty="0">
                <a:solidFill>
                  <a:schemeClr val="tx2"/>
                </a:solidFill>
                <a:latin typeface="+mj-lt"/>
              </a:rPr>
              <a:t>Increasing Data</a:t>
            </a:r>
          </a:p>
        </p:txBody>
      </p:sp>
      <p:pic>
        <p:nvPicPr>
          <p:cNvPr id="392201" name="Picture 9"/>
          <p:cNvPicPr>
            <a:picLocks noChangeAspect="1" noChangeArrowheads="1"/>
          </p:cNvPicPr>
          <p:nvPr/>
        </p:nvPicPr>
        <p:blipFill>
          <a:blip r:embed="rId8"/>
          <a:srcRect/>
          <a:stretch>
            <a:fillRect/>
          </a:stretch>
        </p:blipFill>
        <p:spPr bwMode="auto">
          <a:xfrm>
            <a:off x="4876800" y="3635375"/>
            <a:ext cx="3609975" cy="2241550"/>
          </a:xfrm>
          <a:prstGeom prst="rect">
            <a:avLst/>
          </a:prstGeom>
          <a:noFill/>
          <a:ln w="9525">
            <a:noFill/>
            <a:miter lim="800000"/>
            <a:headEnd/>
            <a:tailEnd/>
          </a:ln>
        </p:spPr>
      </p:pic>
      <p:sp>
        <p:nvSpPr>
          <p:cNvPr id="38" name="TextBox 37"/>
          <p:cNvSpPr txBox="1"/>
          <p:nvPr/>
        </p:nvSpPr>
        <p:spPr>
          <a:xfrm>
            <a:off x="4859338" y="4308475"/>
            <a:ext cx="3609975" cy="457200"/>
          </a:xfrm>
          <a:prstGeom prst="rect">
            <a:avLst/>
          </a:prstGeom>
          <a:solidFill>
            <a:schemeClr val="bg1">
              <a:alpha val="50000"/>
            </a:schemeClr>
          </a:solidFill>
        </p:spPr>
        <p:txBody>
          <a:bodyPr wrap="none"/>
          <a:lstStyle/>
          <a:p>
            <a:pPr algn="ctr">
              <a:defRPr/>
            </a:pPr>
            <a:r>
              <a:rPr lang="en-US" sz="2800" dirty="0">
                <a:solidFill>
                  <a:schemeClr val="tx2"/>
                </a:solidFill>
                <a:latin typeface="+mj-lt"/>
              </a:rPr>
              <a:t>Declining ARPU</a:t>
            </a:r>
          </a:p>
          <a:p>
            <a:pPr algn="ctr">
              <a:defRPr/>
            </a:pPr>
            <a:r>
              <a:rPr lang="en-US" sz="1800" i="1" dirty="0">
                <a:solidFill>
                  <a:schemeClr val="tx2"/>
                </a:solidFill>
                <a:latin typeface="+mj-lt"/>
              </a:rPr>
              <a:t>(and top-line)</a:t>
            </a:r>
          </a:p>
        </p:txBody>
      </p:sp>
      <p:sp>
        <p:nvSpPr>
          <p:cNvPr id="3" name="TextBox 2"/>
          <p:cNvSpPr txBox="1"/>
          <p:nvPr/>
        </p:nvSpPr>
        <p:spPr>
          <a:xfrm>
            <a:off x="684213" y="1196975"/>
            <a:ext cx="719137" cy="287338"/>
          </a:xfrm>
          <a:prstGeom prst="rect">
            <a:avLst/>
          </a:prstGeom>
          <a:noFill/>
        </p:spPr>
        <p:txBody>
          <a:bodyPr wrap="none"/>
          <a:lstStyle/>
          <a:p>
            <a:pPr>
              <a:defRPr/>
            </a:pPr>
            <a:r>
              <a:rPr lang="en-US" sz="1200" b="0" dirty="0">
                <a:latin typeface="+mj-lt"/>
              </a:rPr>
              <a:t>#Customers</a:t>
            </a:r>
          </a:p>
        </p:txBody>
      </p:sp>
      <p:sp>
        <p:nvSpPr>
          <p:cNvPr id="40" name="TextBox 39"/>
          <p:cNvSpPr txBox="1"/>
          <p:nvPr/>
        </p:nvSpPr>
        <p:spPr>
          <a:xfrm>
            <a:off x="4859338" y="1196975"/>
            <a:ext cx="720725" cy="287338"/>
          </a:xfrm>
          <a:prstGeom prst="rect">
            <a:avLst/>
          </a:prstGeom>
          <a:noFill/>
        </p:spPr>
        <p:txBody>
          <a:bodyPr wrap="none"/>
          <a:lstStyle/>
          <a:p>
            <a:pPr>
              <a:defRPr/>
            </a:pPr>
            <a:r>
              <a:rPr lang="en-US" sz="1200" b="0" dirty="0">
                <a:latin typeface="+mj-lt"/>
              </a:rPr>
              <a:t>#Customers</a:t>
            </a:r>
          </a:p>
        </p:txBody>
      </p:sp>
      <p:sp>
        <p:nvSpPr>
          <p:cNvPr id="41" name="TextBox 40"/>
          <p:cNvSpPr txBox="1"/>
          <p:nvPr/>
        </p:nvSpPr>
        <p:spPr>
          <a:xfrm>
            <a:off x="4859338" y="3573463"/>
            <a:ext cx="720725" cy="287337"/>
          </a:xfrm>
          <a:prstGeom prst="rect">
            <a:avLst/>
          </a:prstGeom>
          <a:noFill/>
        </p:spPr>
        <p:txBody>
          <a:bodyPr wrap="none"/>
          <a:lstStyle/>
          <a:p>
            <a:pPr>
              <a:defRPr/>
            </a:pPr>
            <a:r>
              <a:rPr lang="en-US" sz="1200" b="0" dirty="0">
                <a:latin typeface="+mj-lt"/>
              </a:rPr>
              <a:t>#Customers</a:t>
            </a:r>
          </a:p>
        </p:txBody>
      </p:sp>
      <p:sp>
        <p:nvSpPr>
          <p:cNvPr id="42" name="TextBox 41"/>
          <p:cNvSpPr txBox="1"/>
          <p:nvPr/>
        </p:nvSpPr>
        <p:spPr>
          <a:xfrm>
            <a:off x="684213" y="3573463"/>
            <a:ext cx="719137" cy="287337"/>
          </a:xfrm>
          <a:prstGeom prst="rect">
            <a:avLst/>
          </a:prstGeom>
          <a:noFill/>
        </p:spPr>
        <p:txBody>
          <a:bodyPr wrap="none"/>
          <a:lstStyle/>
          <a:p>
            <a:pPr>
              <a:defRPr/>
            </a:pPr>
            <a:r>
              <a:rPr lang="en-US" sz="1200" b="0" dirty="0">
                <a:latin typeface="+mj-lt"/>
              </a:rPr>
              <a:t>#Customers</a:t>
            </a:r>
          </a:p>
        </p:txBody>
      </p:sp>
      <p:sp>
        <p:nvSpPr>
          <p:cNvPr id="20"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92196"/>
                                        </p:tgtEl>
                                        <p:attrNameLst>
                                          <p:attrName>style.visibility</p:attrName>
                                        </p:attrNameLst>
                                      </p:cBhvr>
                                      <p:to>
                                        <p:strVal val="visible"/>
                                      </p:to>
                                    </p:set>
                                    <p:animEffect transition="in" filter="blinds(horizontal)">
                                      <p:cBhvr>
                                        <p:cTn id="7" dur="500"/>
                                        <p:tgtEl>
                                          <p:spTgt spid="39219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92198"/>
                                        </p:tgtEl>
                                        <p:attrNameLst>
                                          <p:attrName>style.visibility</p:attrName>
                                        </p:attrNameLst>
                                      </p:cBhvr>
                                      <p:to>
                                        <p:strVal val="visible"/>
                                      </p:to>
                                    </p:set>
                                    <p:animEffect transition="in" filter="blinds(horizontal)">
                                      <p:cBhvr>
                                        <p:cTn id="14" dur="500"/>
                                        <p:tgtEl>
                                          <p:spTgt spid="39219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92199"/>
                                        </p:tgtEl>
                                        <p:attrNameLst>
                                          <p:attrName>style.visibility</p:attrName>
                                        </p:attrNameLst>
                                      </p:cBhvr>
                                      <p:to>
                                        <p:strVal val="visible"/>
                                      </p:to>
                                    </p:set>
                                    <p:animEffect transition="in" filter="blinds(horizontal)">
                                      <p:cBhvr>
                                        <p:cTn id="21" dur="500"/>
                                        <p:tgtEl>
                                          <p:spTgt spid="39219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92201"/>
                                        </p:tgtEl>
                                        <p:attrNameLst>
                                          <p:attrName>style.visibility</p:attrName>
                                        </p:attrNameLst>
                                      </p:cBhvr>
                                      <p:to>
                                        <p:strVal val="visible"/>
                                      </p:to>
                                    </p:set>
                                    <p:animEffect transition="in" filter="blinds(horizontal)">
                                      <p:cBhvr>
                                        <p:cTn id="28" dur="500"/>
                                        <p:tgtEl>
                                          <p:spTgt spid="39220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par>
                          <p:cTn id="36" fill="hold">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linds(horizontal)">
                                      <p:cBhvr>
                                        <p:cTn id="39" dur="500"/>
                                        <p:tgtEl>
                                          <p:spTgt spid="33"/>
                                        </p:tgtEl>
                                      </p:cBhvr>
                                    </p:animEffect>
                                  </p:childTnLst>
                                </p:cTn>
                              </p:par>
                            </p:childTnLst>
                          </p:cTn>
                        </p:par>
                        <p:par>
                          <p:cTn id="40" fill="hold">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childTnLst>
                          </p:cTn>
                        </p:par>
                        <p:par>
                          <p:cTn id="44" fill="hold">
                            <p:stCondLst>
                              <p:cond delay="1500"/>
                            </p:stCondLst>
                            <p:childTnLst>
                              <p:par>
                                <p:cTn id="45" presetID="3" presetClass="entr" presetSubtype="1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8" grpId="0" animBg="1"/>
      <p:bldP spid="3"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585" name="AutoShape 97"/>
          <p:cNvSpPr>
            <a:spLocks noChangeArrowheads="1"/>
          </p:cNvSpPr>
          <p:nvPr>
            <p:custDataLst>
              <p:tags r:id="rId2"/>
            </p:custDataLst>
          </p:nvPr>
        </p:nvSpPr>
        <p:spPr bwMode="auto">
          <a:xfrm>
            <a:off x="396875" y="1412875"/>
            <a:ext cx="3959225" cy="4608513"/>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68553" tIns="34276" rIns="68553" bIns="34276" anchor="ctr"/>
          <a:lstStyle/>
          <a:p>
            <a:pPr>
              <a:defRPr/>
            </a:pPr>
            <a:endParaRPr lang="en-US" dirty="0">
              <a:latin typeface="+mj-lt"/>
            </a:endParaRPr>
          </a:p>
        </p:txBody>
      </p:sp>
      <p:sp>
        <p:nvSpPr>
          <p:cNvPr id="83" name="Rectangle 129"/>
          <p:cNvSpPr>
            <a:spLocks noChangeArrowheads="1"/>
          </p:cNvSpPr>
          <p:nvPr/>
        </p:nvSpPr>
        <p:spPr bwMode="auto">
          <a:xfrm>
            <a:off x="573088" y="2349500"/>
            <a:ext cx="3435350" cy="2386013"/>
          </a:xfrm>
          <a:prstGeom prst="rect">
            <a:avLst/>
          </a:prstGeom>
          <a:solidFill>
            <a:srgbClr val="FFFFFF"/>
          </a:solidFill>
          <a:ln>
            <a:noFill/>
          </a:ln>
          <a:extLst/>
        </p:spPr>
        <p:txBody>
          <a:bodyPr/>
          <a:lstStyle/>
          <a:p>
            <a:pPr>
              <a:defRPr/>
            </a:pPr>
            <a:endParaRPr lang="en-US" dirty="0">
              <a:latin typeface="+mj-lt"/>
            </a:endParaRPr>
          </a:p>
        </p:txBody>
      </p:sp>
      <p:graphicFrame>
        <p:nvGraphicFramePr>
          <p:cNvPr id="391404" name="Object 236"/>
          <p:cNvGraphicFramePr>
            <a:graphicFrameLocks noChangeAspect="1"/>
          </p:cNvGraphicFramePr>
          <p:nvPr>
            <p:custDataLst>
              <p:tags r:id="rId3"/>
            </p:custDataLst>
          </p:nvPr>
        </p:nvGraphicFramePr>
        <p:xfrm>
          <a:off x="0" y="0"/>
          <a:ext cx="158750" cy="158750"/>
        </p:xfrm>
        <a:graphic>
          <a:graphicData uri="http://schemas.openxmlformats.org/presentationml/2006/ole">
            <p:oleObj spid="_x0000_s391405" name="think-cell Slide" r:id="rId12" imgW="360" imgH="360" progId="">
              <p:embed/>
            </p:oleObj>
          </a:graphicData>
        </a:graphic>
      </p:graphicFrame>
      <p:sp>
        <p:nvSpPr>
          <p:cNvPr id="391407" name="Rectangle 8"/>
          <p:cNvSpPr>
            <a:spLocks noGrp="1" noChangeArrowheads="1"/>
          </p:cNvSpPr>
          <p:nvPr>
            <p:ph type="title"/>
            <p:custDataLst>
              <p:tags r:id="rId4"/>
            </p:custDataLst>
          </p:nvPr>
        </p:nvSpPr>
        <p:spPr>
          <a:xfrm>
            <a:off x="304800" y="304800"/>
            <a:ext cx="8659813" cy="1136650"/>
          </a:xfrm>
        </p:spPr>
        <p:txBody>
          <a:bodyPr/>
          <a:lstStyle/>
          <a:p>
            <a:r>
              <a:rPr lang="en-GB" smtClean="0"/>
              <a:t>How to uplift the mobile data business case.</a:t>
            </a:r>
            <a:br>
              <a:rPr lang="en-GB" smtClean="0"/>
            </a:br>
            <a:r>
              <a:rPr lang="en-GB" sz="2400" smtClean="0">
                <a:solidFill>
                  <a:srgbClr val="666666"/>
                </a:solidFill>
              </a:rPr>
              <a:t>Demand for new revenue, partnerships &amp; collaboration models.</a:t>
            </a:r>
            <a:endParaRPr lang="de-DE" sz="2400" smtClean="0">
              <a:solidFill>
                <a:srgbClr val="666666"/>
              </a:solidFill>
            </a:endParaRPr>
          </a:p>
        </p:txBody>
      </p:sp>
      <p:sp>
        <p:nvSpPr>
          <p:cNvPr id="139" name="Slide Number Placeholder 4"/>
          <p:cNvSpPr>
            <a:spLocks noGrp="1"/>
          </p:cNvSpPr>
          <p:nvPr>
            <p:ph type="sldNum" sz="quarter" idx="11"/>
          </p:nvPr>
        </p:nvSpPr>
        <p:spPr>
          <a:xfrm>
            <a:off x="8228013" y="6602413"/>
            <a:ext cx="539750" cy="144462"/>
          </a:xfrm>
        </p:spPr>
        <p:txBody>
          <a:bodyPr/>
          <a:lstStyle/>
          <a:p>
            <a:pPr>
              <a:defRPr/>
            </a:pPr>
            <a:fld id="{13FC0D75-8ACF-4B63-ADC1-E85C86CE6253}" type="slidenum">
              <a:rPr lang="de-DE"/>
              <a:pPr>
                <a:defRPr/>
              </a:pPr>
              <a:t>15</a:t>
            </a:fld>
            <a:endParaRPr lang="de-DE" dirty="0"/>
          </a:p>
        </p:txBody>
      </p:sp>
      <p:sp>
        <p:nvSpPr>
          <p:cNvPr id="2" name="Auf der gleichen Seite des Rechtecks liegende Ecken abrunden 46"/>
          <p:cNvSpPr>
            <a:spLocks noChangeArrowheads="1"/>
          </p:cNvSpPr>
          <p:nvPr>
            <p:custDataLst>
              <p:tags r:id="rId5"/>
            </p:custDataLst>
          </p:nvPr>
        </p:nvSpPr>
        <p:spPr bwMode="auto">
          <a:xfrm>
            <a:off x="396875" y="1196975"/>
            <a:ext cx="3959225" cy="431800"/>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defRPr/>
            </a:pPr>
            <a:r>
              <a:rPr lang="en-GB" sz="1600" b="0" dirty="0">
                <a:solidFill>
                  <a:srgbClr val="FFFFFF"/>
                </a:solidFill>
                <a:latin typeface="+mj-lt"/>
              </a:rPr>
              <a:t>Economics of mobile data</a:t>
            </a:r>
            <a:endParaRPr lang="de-DE" sz="1600" b="0" dirty="0">
              <a:latin typeface="+mj-lt"/>
            </a:endParaRPr>
          </a:p>
        </p:txBody>
      </p:sp>
      <p:sp>
        <p:nvSpPr>
          <p:cNvPr id="64" name="TextBox 63"/>
          <p:cNvSpPr txBox="1"/>
          <p:nvPr/>
        </p:nvSpPr>
        <p:spPr>
          <a:xfrm>
            <a:off x="684213" y="2060575"/>
            <a:ext cx="1439862" cy="288925"/>
          </a:xfrm>
          <a:prstGeom prst="rect">
            <a:avLst/>
          </a:prstGeom>
          <a:solidFill>
            <a:schemeClr val="bg1">
              <a:alpha val="50000"/>
            </a:schemeClr>
          </a:solidFill>
        </p:spPr>
        <p:txBody>
          <a:bodyPr wrap="none" anchor="ctr" anchorCtr="1"/>
          <a:lstStyle/>
          <a:p>
            <a:pPr>
              <a:defRPr/>
            </a:pPr>
            <a:r>
              <a:rPr lang="en-US" sz="1600" b="0" dirty="0">
                <a:latin typeface="+mj-lt"/>
              </a:rPr>
              <a:t>Free Cash Flow</a:t>
            </a:r>
          </a:p>
        </p:txBody>
      </p:sp>
      <p:sp>
        <p:nvSpPr>
          <p:cNvPr id="84" name="Freeform 130"/>
          <p:cNvSpPr>
            <a:spLocks noEditPoints="1"/>
          </p:cNvSpPr>
          <p:nvPr/>
        </p:nvSpPr>
        <p:spPr bwMode="auto">
          <a:xfrm>
            <a:off x="573088" y="2709863"/>
            <a:ext cx="3435350" cy="1692275"/>
          </a:xfrm>
          <a:custGeom>
            <a:avLst/>
            <a:gdLst>
              <a:gd name="T0" fmla="*/ 0 w 2164"/>
              <a:gd name="T1" fmla="*/ 1062 h 1066"/>
              <a:gd name="T2" fmla="*/ 2164 w 2164"/>
              <a:gd name="T3" fmla="*/ 1062 h 1066"/>
              <a:gd name="T4" fmla="*/ 2164 w 2164"/>
              <a:gd name="T5" fmla="*/ 1066 h 1066"/>
              <a:gd name="T6" fmla="*/ 0 w 2164"/>
              <a:gd name="T7" fmla="*/ 1066 h 1066"/>
              <a:gd name="T8" fmla="*/ 0 w 2164"/>
              <a:gd name="T9" fmla="*/ 1062 h 1066"/>
              <a:gd name="T10" fmla="*/ 0 w 2164"/>
              <a:gd name="T11" fmla="*/ 850 h 1066"/>
              <a:gd name="T12" fmla="*/ 2164 w 2164"/>
              <a:gd name="T13" fmla="*/ 850 h 1066"/>
              <a:gd name="T14" fmla="*/ 2164 w 2164"/>
              <a:gd name="T15" fmla="*/ 854 h 1066"/>
              <a:gd name="T16" fmla="*/ 0 w 2164"/>
              <a:gd name="T17" fmla="*/ 854 h 1066"/>
              <a:gd name="T18" fmla="*/ 0 w 2164"/>
              <a:gd name="T19" fmla="*/ 850 h 1066"/>
              <a:gd name="T20" fmla="*/ 0 w 2164"/>
              <a:gd name="T21" fmla="*/ 637 h 1066"/>
              <a:gd name="T22" fmla="*/ 2164 w 2164"/>
              <a:gd name="T23" fmla="*/ 637 h 1066"/>
              <a:gd name="T24" fmla="*/ 2164 w 2164"/>
              <a:gd name="T25" fmla="*/ 641 h 1066"/>
              <a:gd name="T26" fmla="*/ 0 w 2164"/>
              <a:gd name="T27" fmla="*/ 641 h 1066"/>
              <a:gd name="T28" fmla="*/ 0 w 2164"/>
              <a:gd name="T29" fmla="*/ 637 h 1066"/>
              <a:gd name="T30" fmla="*/ 0 w 2164"/>
              <a:gd name="T31" fmla="*/ 425 h 1066"/>
              <a:gd name="T32" fmla="*/ 2164 w 2164"/>
              <a:gd name="T33" fmla="*/ 425 h 1066"/>
              <a:gd name="T34" fmla="*/ 2164 w 2164"/>
              <a:gd name="T35" fmla="*/ 429 h 1066"/>
              <a:gd name="T36" fmla="*/ 0 w 2164"/>
              <a:gd name="T37" fmla="*/ 429 h 1066"/>
              <a:gd name="T38" fmla="*/ 0 w 2164"/>
              <a:gd name="T39" fmla="*/ 425 h 1066"/>
              <a:gd name="T40" fmla="*/ 0 w 2164"/>
              <a:gd name="T41" fmla="*/ 213 h 1066"/>
              <a:gd name="T42" fmla="*/ 2164 w 2164"/>
              <a:gd name="T43" fmla="*/ 213 h 1066"/>
              <a:gd name="T44" fmla="*/ 2164 w 2164"/>
              <a:gd name="T45" fmla="*/ 217 h 1066"/>
              <a:gd name="T46" fmla="*/ 0 w 2164"/>
              <a:gd name="T47" fmla="*/ 217 h 1066"/>
              <a:gd name="T48" fmla="*/ 0 w 2164"/>
              <a:gd name="T49" fmla="*/ 213 h 1066"/>
              <a:gd name="T50" fmla="*/ 0 w 2164"/>
              <a:gd name="T51" fmla="*/ 0 h 1066"/>
              <a:gd name="T52" fmla="*/ 2164 w 2164"/>
              <a:gd name="T53" fmla="*/ 0 h 1066"/>
              <a:gd name="T54" fmla="*/ 2164 w 2164"/>
              <a:gd name="T55" fmla="*/ 4 h 1066"/>
              <a:gd name="T56" fmla="*/ 0 w 2164"/>
              <a:gd name="T57" fmla="*/ 4 h 1066"/>
              <a:gd name="T58" fmla="*/ 0 w 2164"/>
              <a:gd name="T59"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4" h="1066">
                <a:moveTo>
                  <a:pt x="0" y="1062"/>
                </a:moveTo>
                <a:lnTo>
                  <a:pt x="2164" y="1062"/>
                </a:lnTo>
                <a:lnTo>
                  <a:pt x="2164" y="1066"/>
                </a:lnTo>
                <a:lnTo>
                  <a:pt x="0" y="1066"/>
                </a:lnTo>
                <a:lnTo>
                  <a:pt x="0" y="1062"/>
                </a:lnTo>
                <a:close/>
                <a:moveTo>
                  <a:pt x="0" y="850"/>
                </a:moveTo>
                <a:lnTo>
                  <a:pt x="2164" y="850"/>
                </a:lnTo>
                <a:lnTo>
                  <a:pt x="2164" y="854"/>
                </a:lnTo>
                <a:lnTo>
                  <a:pt x="0" y="854"/>
                </a:lnTo>
                <a:lnTo>
                  <a:pt x="0" y="850"/>
                </a:lnTo>
                <a:close/>
                <a:moveTo>
                  <a:pt x="0" y="637"/>
                </a:moveTo>
                <a:lnTo>
                  <a:pt x="2164" y="637"/>
                </a:lnTo>
                <a:lnTo>
                  <a:pt x="2164" y="641"/>
                </a:lnTo>
                <a:lnTo>
                  <a:pt x="0" y="641"/>
                </a:lnTo>
                <a:lnTo>
                  <a:pt x="0" y="637"/>
                </a:lnTo>
                <a:close/>
                <a:moveTo>
                  <a:pt x="0" y="425"/>
                </a:moveTo>
                <a:lnTo>
                  <a:pt x="2164" y="425"/>
                </a:lnTo>
                <a:lnTo>
                  <a:pt x="2164" y="429"/>
                </a:lnTo>
                <a:lnTo>
                  <a:pt x="0" y="429"/>
                </a:lnTo>
                <a:lnTo>
                  <a:pt x="0" y="425"/>
                </a:lnTo>
                <a:close/>
                <a:moveTo>
                  <a:pt x="0" y="213"/>
                </a:moveTo>
                <a:lnTo>
                  <a:pt x="2164" y="213"/>
                </a:lnTo>
                <a:lnTo>
                  <a:pt x="2164" y="217"/>
                </a:lnTo>
                <a:lnTo>
                  <a:pt x="0" y="217"/>
                </a:lnTo>
                <a:lnTo>
                  <a:pt x="0" y="213"/>
                </a:lnTo>
                <a:close/>
                <a:moveTo>
                  <a:pt x="0" y="0"/>
                </a:moveTo>
                <a:lnTo>
                  <a:pt x="2164" y="0"/>
                </a:lnTo>
                <a:lnTo>
                  <a:pt x="2164" y="4"/>
                </a:lnTo>
                <a:lnTo>
                  <a:pt x="0" y="4"/>
                </a:lnTo>
                <a:lnTo>
                  <a:pt x="0" y="0"/>
                </a:lnTo>
                <a:close/>
              </a:path>
            </a:pathLst>
          </a:custGeom>
          <a:solidFill>
            <a:srgbClr val="FFFFFF"/>
          </a:solidFill>
          <a:ln w="1" cap="flat">
            <a:solidFill>
              <a:srgbClr val="FFFFFF"/>
            </a:solidFill>
            <a:prstDash val="solid"/>
            <a:bevel/>
            <a:headEnd/>
            <a:tailEnd/>
          </a:ln>
        </p:spPr>
        <p:txBody>
          <a:bodyPr/>
          <a:lstStyle/>
          <a:p>
            <a:pPr>
              <a:defRPr/>
            </a:pPr>
            <a:endParaRPr lang="en-US" dirty="0">
              <a:latin typeface="+mj-lt"/>
            </a:endParaRPr>
          </a:p>
        </p:txBody>
      </p:sp>
      <p:sp>
        <p:nvSpPr>
          <p:cNvPr id="87" name="Freeform 133"/>
          <p:cNvSpPr>
            <a:spLocks/>
          </p:cNvSpPr>
          <p:nvPr/>
        </p:nvSpPr>
        <p:spPr bwMode="auto">
          <a:xfrm>
            <a:off x="719138" y="2928938"/>
            <a:ext cx="2208212" cy="1817687"/>
          </a:xfrm>
          <a:custGeom>
            <a:avLst/>
            <a:gdLst>
              <a:gd name="T0" fmla="*/ 1207 w 16550"/>
              <a:gd name="T1" fmla="*/ 3074 h 13638"/>
              <a:gd name="T2" fmla="*/ 2382 w 16550"/>
              <a:gd name="T3" fmla="*/ 2214 h 13638"/>
              <a:gd name="T4" fmla="*/ 3850 w 16550"/>
              <a:gd name="T5" fmla="*/ 1333 h 13638"/>
              <a:gd name="T6" fmla="*/ 5021 w 16550"/>
              <a:gd name="T7" fmla="*/ 746 h 13638"/>
              <a:gd name="T8" fmla="*/ 5752 w 16550"/>
              <a:gd name="T9" fmla="*/ 326 h 13638"/>
              <a:gd name="T10" fmla="*/ 6350 w 16550"/>
              <a:gd name="T11" fmla="*/ 65 h 13638"/>
              <a:gd name="T12" fmla="*/ 6734 w 16550"/>
              <a:gd name="T13" fmla="*/ 0 h 13638"/>
              <a:gd name="T14" fmla="*/ 7123 w 16550"/>
              <a:gd name="T15" fmla="*/ 55 h 13638"/>
              <a:gd name="T16" fmla="*/ 7506 w 16550"/>
              <a:gd name="T17" fmla="*/ 237 h 13638"/>
              <a:gd name="T18" fmla="*/ 7882 w 16550"/>
              <a:gd name="T19" fmla="*/ 519 h 13638"/>
              <a:gd name="T20" fmla="*/ 8474 w 16550"/>
              <a:gd name="T21" fmla="*/ 1125 h 13638"/>
              <a:gd name="T22" fmla="*/ 9209 w 16550"/>
              <a:gd name="T23" fmla="*/ 2045 h 13638"/>
              <a:gd name="T24" fmla="*/ 9797 w 16550"/>
              <a:gd name="T25" fmla="*/ 2856 h 13638"/>
              <a:gd name="T26" fmla="*/ 10385 w 16550"/>
              <a:gd name="T27" fmla="*/ 3837 h 13638"/>
              <a:gd name="T28" fmla="*/ 11116 w 16550"/>
              <a:gd name="T29" fmla="*/ 5140 h 13638"/>
              <a:gd name="T30" fmla="*/ 11626 w 16550"/>
              <a:gd name="T31" fmla="*/ 5971 h 13638"/>
              <a:gd name="T32" fmla="*/ 11988 w 16550"/>
              <a:gd name="T33" fmla="*/ 6462 h 13638"/>
              <a:gd name="T34" fmla="*/ 12348 w 16550"/>
              <a:gd name="T35" fmla="*/ 6847 h 13638"/>
              <a:gd name="T36" fmla="*/ 13001 w 16550"/>
              <a:gd name="T37" fmla="*/ 7405 h 13638"/>
              <a:gd name="T38" fmla="*/ 13592 w 16550"/>
              <a:gd name="T39" fmla="*/ 7936 h 13638"/>
              <a:gd name="T40" fmla="*/ 13964 w 16550"/>
              <a:gd name="T41" fmla="*/ 8367 h 13638"/>
              <a:gd name="T42" fmla="*/ 14339 w 16550"/>
              <a:gd name="T43" fmla="*/ 8931 h 13638"/>
              <a:gd name="T44" fmla="*/ 14746 w 16550"/>
              <a:gd name="T45" fmla="*/ 9676 h 13638"/>
              <a:gd name="T46" fmla="*/ 15342 w 16550"/>
              <a:gd name="T47" fmla="*/ 10899 h 13638"/>
              <a:gd name="T48" fmla="*/ 15902 w 16550"/>
              <a:gd name="T49" fmla="*/ 12129 h 13638"/>
              <a:gd name="T50" fmla="*/ 16239 w 16550"/>
              <a:gd name="T51" fmla="*/ 12885 h 13638"/>
              <a:gd name="T52" fmla="*/ 16494 w 16550"/>
              <a:gd name="T53" fmla="*/ 13444 h 13638"/>
              <a:gd name="T54" fmla="*/ 16320 w 16550"/>
              <a:gd name="T55" fmla="*/ 13412 h 13638"/>
              <a:gd name="T56" fmla="*/ 16046 w 16550"/>
              <a:gd name="T57" fmla="*/ 12805 h 13638"/>
              <a:gd name="T58" fmla="*/ 15695 w 16550"/>
              <a:gd name="T59" fmla="*/ 12021 h 13638"/>
              <a:gd name="T60" fmla="*/ 15042 w 16550"/>
              <a:gd name="T61" fmla="*/ 10602 h 13638"/>
              <a:gd name="T62" fmla="*/ 14535 w 16550"/>
              <a:gd name="T63" fmla="*/ 9583 h 13638"/>
              <a:gd name="T64" fmla="*/ 14140 w 16550"/>
              <a:gd name="T65" fmla="*/ 8880 h 13638"/>
              <a:gd name="T66" fmla="*/ 13778 w 16550"/>
              <a:gd name="T67" fmla="*/ 8363 h 13638"/>
              <a:gd name="T68" fmla="*/ 13418 w 16550"/>
              <a:gd name="T69" fmla="*/ 7965 h 13638"/>
              <a:gd name="T70" fmla="*/ 12764 w 16550"/>
              <a:gd name="T71" fmla="*/ 7397 h 13638"/>
              <a:gd name="T72" fmla="*/ 12173 w 16550"/>
              <a:gd name="T73" fmla="*/ 6877 h 13638"/>
              <a:gd name="T74" fmla="*/ 11801 w 16550"/>
              <a:gd name="T75" fmla="*/ 6460 h 13638"/>
              <a:gd name="T76" fmla="*/ 11432 w 16550"/>
              <a:gd name="T77" fmla="*/ 5938 h 13638"/>
              <a:gd name="T78" fmla="*/ 10845 w 16550"/>
              <a:gd name="T79" fmla="*/ 4955 h 13638"/>
              <a:gd name="T80" fmla="*/ 10114 w 16550"/>
              <a:gd name="T81" fmla="*/ 3652 h 13638"/>
              <a:gd name="T82" fmla="*/ 9604 w 16550"/>
              <a:gd name="T83" fmla="*/ 2826 h 13638"/>
              <a:gd name="T84" fmla="*/ 8949 w 16550"/>
              <a:gd name="T85" fmla="*/ 1942 h 13638"/>
              <a:gd name="T86" fmla="*/ 8222 w 16550"/>
              <a:gd name="T87" fmla="*/ 1057 h 13638"/>
              <a:gd name="T88" fmla="*/ 7717 w 16550"/>
              <a:gd name="T89" fmla="*/ 568 h 13638"/>
              <a:gd name="T90" fmla="*/ 7362 w 16550"/>
              <a:gd name="T91" fmla="*/ 319 h 13638"/>
              <a:gd name="T92" fmla="*/ 7016 w 16550"/>
              <a:gd name="T93" fmla="*/ 173 h 13638"/>
              <a:gd name="T94" fmla="*/ 6673 w 16550"/>
              <a:gd name="T95" fmla="*/ 148 h 13638"/>
              <a:gd name="T96" fmla="*/ 6323 w 16550"/>
              <a:gd name="T97" fmla="*/ 224 h 13638"/>
              <a:gd name="T98" fmla="*/ 5677 w 16550"/>
              <a:gd name="T99" fmla="*/ 533 h 13638"/>
              <a:gd name="T100" fmla="*/ 4940 w 16550"/>
              <a:gd name="T101" fmla="*/ 952 h 13638"/>
              <a:gd name="T102" fmla="*/ 3628 w 16550"/>
              <a:gd name="T103" fmla="*/ 1620 h 13638"/>
              <a:gd name="T104" fmla="*/ 2317 w 16550"/>
              <a:gd name="T105" fmla="*/ 2431 h 13638"/>
              <a:gd name="T106" fmla="*/ 1003 w 16550"/>
              <a:gd name="T107" fmla="*/ 3418 h 13638"/>
              <a:gd name="T108" fmla="*/ 37 w 16550"/>
              <a:gd name="T109" fmla="*/ 3988 h 13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50" h="13638">
                <a:moveTo>
                  <a:pt x="37" y="3988"/>
                </a:moveTo>
                <a:lnTo>
                  <a:pt x="330" y="3763"/>
                </a:lnTo>
                <a:lnTo>
                  <a:pt x="622" y="3535"/>
                </a:lnTo>
                <a:lnTo>
                  <a:pt x="914" y="3304"/>
                </a:lnTo>
                <a:lnTo>
                  <a:pt x="1207" y="3074"/>
                </a:lnTo>
                <a:lnTo>
                  <a:pt x="1500" y="2848"/>
                </a:lnTo>
                <a:lnTo>
                  <a:pt x="1793" y="2627"/>
                </a:lnTo>
                <a:lnTo>
                  <a:pt x="2087" y="2415"/>
                </a:lnTo>
                <a:lnTo>
                  <a:pt x="2234" y="2313"/>
                </a:lnTo>
                <a:lnTo>
                  <a:pt x="2382" y="2214"/>
                </a:lnTo>
                <a:lnTo>
                  <a:pt x="2675" y="2024"/>
                </a:lnTo>
                <a:lnTo>
                  <a:pt x="2969" y="1841"/>
                </a:lnTo>
                <a:lnTo>
                  <a:pt x="3262" y="1664"/>
                </a:lnTo>
                <a:lnTo>
                  <a:pt x="3557" y="1496"/>
                </a:lnTo>
                <a:lnTo>
                  <a:pt x="3850" y="1333"/>
                </a:lnTo>
                <a:lnTo>
                  <a:pt x="4144" y="1179"/>
                </a:lnTo>
                <a:lnTo>
                  <a:pt x="4438" y="1033"/>
                </a:lnTo>
                <a:lnTo>
                  <a:pt x="4732" y="893"/>
                </a:lnTo>
                <a:lnTo>
                  <a:pt x="4878" y="823"/>
                </a:lnTo>
                <a:lnTo>
                  <a:pt x="5021" y="746"/>
                </a:lnTo>
                <a:lnTo>
                  <a:pt x="5166" y="664"/>
                </a:lnTo>
                <a:lnTo>
                  <a:pt x="5312" y="579"/>
                </a:lnTo>
                <a:lnTo>
                  <a:pt x="5457" y="493"/>
                </a:lnTo>
                <a:lnTo>
                  <a:pt x="5604" y="408"/>
                </a:lnTo>
                <a:lnTo>
                  <a:pt x="5752" y="326"/>
                </a:lnTo>
                <a:lnTo>
                  <a:pt x="5900" y="248"/>
                </a:lnTo>
                <a:lnTo>
                  <a:pt x="6049" y="177"/>
                </a:lnTo>
                <a:lnTo>
                  <a:pt x="6199" y="116"/>
                </a:lnTo>
                <a:lnTo>
                  <a:pt x="6275" y="89"/>
                </a:lnTo>
                <a:lnTo>
                  <a:pt x="6350" y="65"/>
                </a:lnTo>
                <a:lnTo>
                  <a:pt x="6427" y="44"/>
                </a:lnTo>
                <a:lnTo>
                  <a:pt x="6503" y="27"/>
                </a:lnTo>
                <a:lnTo>
                  <a:pt x="6579" y="14"/>
                </a:lnTo>
                <a:lnTo>
                  <a:pt x="6656" y="5"/>
                </a:lnTo>
                <a:lnTo>
                  <a:pt x="6734" y="0"/>
                </a:lnTo>
                <a:lnTo>
                  <a:pt x="6811" y="0"/>
                </a:lnTo>
                <a:lnTo>
                  <a:pt x="6889" y="6"/>
                </a:lnTo>
                <a:lnTo>
                  <a:pt x="6967" y="16"/>
                </a:lnTo>
                <a:lnTo>
                  <a:pt x="7045" y="33"/>
                </a:lnTo>
                <a:lnTo>
                  <a:pt x="7123" y="55"/>
                </a:lnTo>
                <a:lnTo>
                  <a:pt x="7201" y="82"/>
                </a:lnTo>
                <a:lnTo>
                  <a:pt x="7278" y="115"/>
                </a:lnTo>
                <a:lnTo>
                  <a:pt x="7354" y="151"/>
                </a:lnTo>
                <a:lnTo>
                  <a:pt x="7430" y="192"/>
                </a:lnTo>
                <a:lnTo>
                  <a:pt x="7506" y="237"/>
                </a:lnTo>
                <a:lnTo>
                  <a:pt x="7582" y="286"/>
                </a:lnTo>
                <a:lnTo>
                  <a:pt x="7657" y="339"/>
                </a:lnTo>
                <a:lnTo>
                  <a:pt x="7732" y="395"/>
                </a:lnTo>
                <a:lnTo>
                  <a:pt x="7807" y="455"/>
                </a:lnTo>
                <a:lnTo>
                  <a:pt x="7882" y="519"/>
                </a:lnTo>
                <a:lnTo>
                  <a:pt x="7956" y="585"/>
                </a:lnTo>
                <a:lnTo>
                  <a:pt x="8031" y="654"/>
                </a:lnTo>
                <a:lnTo>
                  <a:pt x="8178" y="801"/>
                </a:lnTo>
                <a:lnTo>
                  <a:pt x="8326" y="958"/>
                </a:lnTo>
                <a:lnTo>
                  <a:pt x="8474" y="1125"/>
                </a:lnTo>
                <a:lnTo>
                  <a:pt x="8621" y="1298"/>
                </a:lnTo>
                <a:lnTo>
                  <a:pt x="8769" y="1478"/>
                </a:lnTo>
                <a:lnTo>
                  <a:pt x="8915" y="1664"/>
                </a:lnTo>
                <a:lnTo>
                  <a:pt x="9062" y="1853"/>
                </a:lnTo>
                <a:lnTo>
                  <a:pt x="9209" y="2045"/>
                </a:lnTo>
                <a:lnTo>
                  <a:pt x="9502" y="2433"/>
                </a:lnTo>
                <a:lnTo>
                  <a:pt x="9575" y="2533"/>
                </a:lnTo>
                <a:lnTo>
                  <a:pt x="9650" y="2637"/>
                </a:lnTo>
                <a:lnTo>
                  <a:pt x="9723" y="2745"/>
                </a:lnTo>
                <a:lnTo>
                  <a:pt x="9797" y="2856"/>
                </a:lnTo>
                <a:lnTo>
                  <a:pt x="9871" y="2970"/>
                </a:lnTo>
                <a:lnTo>
                  <a:pt x="9944" y="3087"/>
                </a:lnTo>
                <a:lnTo>
                  <a:pt x="10091" y="3329"/>
                </a:lnTo>
                <a:lnTo>
                  <a:pt x="10238" y="3580"/>
                </a:lnTo>
                <a:lnTo>
                  <a:pt x="10385" y="3837"/>
                </a:lnTo>
                <a:lnTo>
                  <a:pt x="10531" y="4098"/>
                </a:lnTo>
                <a:lnTo>
                  <a:pt x="10678" y="4361"/>
                </a:lnTo>
                <a:lnTo>
                  <a:pt x="10824" y="4623"/>
                </a:lnTo>
                <a:lnTo>
                  <a:pt x="10970" y="4884"/>
                </a:lnTo>
                <a:lnTo>
                  <a:pt x="11116" y="5140"/>
                </a:lnTo>
                <a:lnTo>
                  <a:pt x="11262" y="5390"/>
                </a:lnTo>
                <a:lnTo>
                  <a:pt x="11408" y="5631"/>
                </a:lnTo>
                <a:lnTo>
                  <a:pt x="11481" y="5747"/>
                </a:lnTo>
                <a:lnTo>
                  <a:pt x="11553" y="5860"/>
                </a:lnTo>
                <a:lnTo>
                  <a:pt x="11626" y="5971"/>
                </a:lnTo>
                <a:lnTo>
                  <a:pt x="11699" y="6078"/>
                </a:lnTo>
                <a:lnTo>
                  <a:pt x="11771" y="6180"/>
                </a:lnTo>
                <a:lnTo>
                  <a:pt x="11844" y="6279"/>
                </a:lnTo>
                <a:lnTo>
                  <a:pt x="11916" y="6373"/>
                </a:lnTo>
                <a:lnTo>
                  <a:pt x="11988" y="6462"/>
                </a:lnTo>
                <a:lnTo>
                  <a:pt x="12060" y="6546"/>
                </a:lnTo>
                <a:lnTo>
                  <a:pt x="12132" y="6626"/>
                </a:lnTo>
                <a:lnTo>
                  <a:pt x="12204" y="6703"/>
                </a:lnTo>
                <a:lnTo>
                  <a:pt x="12276" y="6776"/>
                </a:lnTo>
                <a:lnTo>
                  <a:pt x="12348" y="6847"/>
                </a:lnTo>
                <a:lnTo>
                  <a:pt x="12420" y="6914"/>
                </a:lnTo>
                <a:lnTo>
                  <a:pt x="12565" y="7043"/>
                </a:lnTo>
                <a:lnTo>
                  <a:pt x="12710" y="7167"/>
                </a:lnTo>
                <a:lnTo>
                  <a:pt x="12855" y="7286"/>
                </a:lnTo>
                <a:lnTo>
                  <a:pt x="13001" y="7405"/>
                </a:lnTo>
                <a:lnTo>
                  <a:pt x="13148" y="7527"/>
                </a:lnTo>
                <a:lnTo>
                  <a:pt x="13296" y="7654"/>
                </a:lnTo>
                <a:lnTo>
                  <a:pt x="13444" y="7789"/>
                </a:lnTo>
                <a:lnTo>
                  <a:pt x="13518" y="7861"/>
                </a:lnTo>
                <a:lnTo>
                  <a:pt x="13592" y="7936"/>
                </a:lnTo>
                <a:lnTo>
                  <a:pt x="13667" y="8014"/>
                </a:lnTo>
                <a:lnTo>
                  <a:pt x="13741" y="8096"/>
                </a:lnTo>
                <a:lnTo>
                  <a:pt x="13815" y="8181"/>
                </a:lnTo>
                <a:lnTo>
                  <a:pt x="13889" y="8272"/>
                </a:lnTo>
                <a:lnTo>
                  <a:pt x="13964" y="8367"/>
                </a:lnTo>
                <a:lnTo>
                  <a:pt x="14038" y="8467"/>
                </a:lnTo>
                <a:lnTo>
                  <a:pt x="14112" y="8573"/>
                </a:lnTo>
                <a:lnTo>
                  <a:pt x="14186" y="8685"/>
                </a:lnTo>
                <a:lnTo>
                  <a:pt x="14261" y="8804"/>
                </a:lnTo>
                <a:lnTo>
                  <a:pt x="14339" y="8931"/>
                </a:lnTo>
                <a:lnTo>
                  <a:pt x="14417" y="9067"/>
                </a:lnTo>
                <a:lnTo>
                  <a:pt x="14498" y="9210"/>
                </a:lnTo>
                <a:lnTo>
                  <a:pt x="14580" y="9359"/>
                </a:lnTo>
                <a:lnTo>
                  <a:pt x="14662" y="9515"/>
                </a:lnTo>
                <a:lnTo>
                  <a:pt x="14746" y="9676"/>
                </a:lnTo>
                <a:lnTo>
                  <a:pt x="14831" y="9842"/>
                </a:lnTo>
                <a:lnTo>
                  <a:pt x="14915" y="10012"/>
                </a:lnTo>
                <a:lnTo>
                  <a:pt x="15001" y="10185"/>
                </a:lnTo>
                <a:lnTo>
                  <a:pt x="15172" y="10539"/>
                </a:lnTo>
                <a:lnTo>
                  <a:pt x="15342" y="10899"/>
                </a:lnTo>
                <a:lnTo>
                  <a:pt x="15508" y="11260"/>
                </a:lnTo>
                <a:lnTo>
                  <a:pt x="15670" y="11616"/>
                </a:lnTo>
                <a:lnTo>
                  <a:pt x="15750" y="11790"/>
                </a:lnTo>
                <a:lnTo>
                  <a:pt x="15827" y="11961"/>
                </a:lnTo>
                <a:lnTo>
                  <a:pt x="15902" y="12129"/>
                </a:lnTo>
                <a:lnTo>
                  <a:pt x="15974" y="12292"/>
                </a:lnTo>
                <a:lnTo>
                  <a:pt x="16045" y="12450"/>
                </a:lnTo>
                <a:lnTo>
                  <a:pt x="16112" y="12602"/>
                </a:lnTo>
                <a:lnTo>
                  <a:pt x="16177" y="12747"/>
                </a:lnTo>
                <a:lnTo>
                  <a:pt x="16239" y="12885"/>
                </a:lnTo>
                <a:lnTo>
                  <a:pt x="16297" y="13015"/>
                </a:lnTo>
                <a:lnTo>
                  <a:pt x="16352" y="13137"/>
                </a:lnTo>
                <a:lnTo>
                  <a:pt x="16403" y="13250"/>
                </a:lnTo>
                <a:lnTo>
                  <a:pt x="16451" y="13352"/>
                </a:lnTo>
                <a:lnTo>
                  <a:pt x="16494" y="13444"/>
                </a:lnTo>
                <a:lnTo>
                  <a:pt x="16532" y="13525"/>
                </a:lnTo>
                <a:cubicBezTo>
                  <a:pt x="16550" y="13561"/>
                  <a:pt x="16534" y="13604"/>
                  <a:pt x="16499" y="13621"/>
                </a:cubicBezTo>
                <a:cubicBezTo>
                  <a:pt x="16463" y="13638"/>
                  <a:pt x="16420" y="13623"/>
                  <a:pt x="16403" y="13587"/>
                </a:cubicBezTo>
                <a:lnTo>
                  <a:pt x="16363" y="13505"/>
                </a:lnTo>
                <a:lnTo>
                  <a:pt x="16320" y="13412"/>
                </a:lnTo>
                <a:lnTo>
                  <a:pt x="16272" y="13309"/>
                </a:lnTo>
                <a:lnTo>
                  <a:pt x="16221" y="13196"/>
                </a:lnTo>
                <a:lnTo>
                  <a:pt x="16166" y="13074"/>
                </a:lnTo>
                <a:lnTo>
                  <a:pt x="16107" y="12944"/>
                </a:lnTo>
                <a:lnTo>
                  <a:pt x="16046" y="12805"/>
                </a:lnTo>
                <a:lnTo>
                  <a:pt x="15981" y="12660"/>
                </a:lnTo>
                <a:lnTo>
                  <a:pt x="15913" y="12508"/>
                </a:lnTo>
                <a:lnTo>
                  <a:pt x="15843" y="12351"/>
                </a:lnTo>
                <a:lnTo>
                  <a:pt x="15770" y="12188"/>
                </a:lnTo>
                <a:lnTo>
                  <a:pt x="15695" y="12021"/>
                </a:lnTo>
                <a:lnTo>
                  <a:pt x="15618" y="11850"/>
                </a:lnTo>
                <a:lnTo>
                  <a:pt x="15539" y="11675"/>
                </a:lnTo>
                <a:lnTo>
                  <a:pt x="15378" y="11320"/>
                </a:lnTo>
                <a:lnTo>
                  <a:pt x="15211" y="10961"/>
                </a:lnTo>
                <a:lnTo>
                  <a:pt x="15042" y="10602"/>
                </a:lnTo>
                <a:lnTo>
                  <a:pt x="14872" y="10249"/>
                </a:lnTo>
                <a:lnTo>
                  <a:pt x="14787" y="10076"/>
                </a:lnTo>
                <a:lnTo>
                  <a:pt x="14702" y="9907"/>
                </a:lnTo>
                <a:lnTo>
                  <a:pt x="14618" y="9743"/>
                </a:lnTo>
                <a:lnTo>
                  <a:pt x="14535" y="9583"/>
                </a:lnTo>
                <a:lnTo>
                  <a:pt x="14453" y="9429"/>
                </a:lnTo>
                <a:lnTo>
                  <a:pt x="14372" y="9280"/>
                </a:lnTo>
                <a:lnTo>
                  <a:pt x="14293" y="9139"/>
                </a:lnTo>
                <a:lnTo>
                  <a:pt x="14215" y="9006"/>
                </a:lnTo>
                <a:lnTo>
                  <a:pt x="14140" y="8880"/>
                </a:lnTo>
                <a:lnTo>
                  <a:pt x="14066" y="8764"/>
                </a:lnTo>
                <a:lnTo>
                  <a:pt x="13995" y="8656"/>
                </a:lnTo>
                <a:lnTo>
                  <a:pt x="13922" y="8553"/>
                </a:lnTo>
                <a:lnTo>
                  <a:pt x="13850" y="8456"/>
                </a:lnTo>
                <a:lnTo>
                  <a:pt x="13778" y="8363"/>
                </a:lnTo>
                <a:lnTo>
                  <a:pt x="13706" y="8276"/>
                </a:lnTo>
                <a:lnTo>
                  <a:pt x="13634" y="8192"/>
                </a:lnTo>
                <a:lnTo>
                  <a:pt x="13562" y="8113"/>
                </a:lnTo>
                <a:lnTo>
                  <a:pt x="13490" y="8037"/>
                </a:lnTo>
                <a:lnTo>
                  <a:pt x="13418" y="7965"/>
                </a:lnTo>
                <a:lnTo>
                  <a:pt x="13346" y="7896"/>
                </a:lnTo>
                <a:lnTo>
                  <a:pt x="13201" y="7763"/>
                </a:lnTo>
                <a:lnTo>
                  <a:pt x="13057" y="7638"/>
                </a:lnTo>
                <a:lnTo>
                  <a:pt x="12910" y="7517"/>
                </a:lnTo>
                <a:lnTo>
                  <a:pt x="12764" y="7397"/>
                </a:lnTo>
                <a:lnTo>
                  <a:pt x="12617" y="7276"/>
                </a:lnTo>
                <a:lnTo>
                  <a:pt x="12469" y="7151"/>
                </a:lnTo>
                <a:lnTo>
                  <a:pt x="12322" y="7019"/>
                </a:lnTo>
                <a:lnTo>
                  <a:pt x="12247" y="6949"/>
                </a:lnTo>
                <a:lnTo>
                  <a:pt x="12173" y="6877"/>
                </a:lnTo>
                <a:lnTo>
                  <a:pt x="12099" y="6801"/>
                </a:lnTo>
                <a:lnTo>
                  <a:pt x="12024" y="6722"/>
                </a:lnTo>
                <a:lnTo>
                  <a:pt x="11950" y="6639"/>
                </a:lnTo>
                <a:lnTo>
                  <a:pt x="11876" y="6552"/>
                </a:lnTo>
                <a:lnTo>
                  <a:pt x="11801" y="6460"/>
                </a:lnTo>
                <a:lnTo>
                  <a:pt x="11727" y="6364"/>
                </a:lnTo>
                <a:lnTo>
                  <a:pt x="11654" y="6263"/>
                </a:lnTo>
                <a:lnTo>
                  <a:pt x="11579" y="6158"/>
                </a:lnTo>
                <a:lnTo>
                  <a:pt x="11506" y="6050"/>
                </a:lnTo>
                <a:lnTo>
                  <a:pt x="11432" y="5938"/>
                </a:lnTo>
                <a:lnTo>
                  <a:pt x="11358" y="5824"/>
                </a:lnTo>
                <a:lnTo>
                  <a:pt x="11285" y="5706"/>
                </a:lnTo>
                <a:lnTo>
                  <a:pt x="11138" y="5463"/>
                </a:lnTo>
                <a:lnTo>
                  <a:pt x="10991" y="5212"/>
                </a:lnTo>
                <a:lnTo>
                  <a:pt x="10845" y="4955"/>
                </a:lnTo>
                <a:lnTo>
                  <a:pt x="10699" y="4694"/>
                </a:lnTo>
                <a:lnTo>
                  <a:pt x="10552" y="4431"/>
                </a:lnTo>
                <a:lnTo>
                  <a:pt x="10406" y="4168"/>
                </a:lnTo>
                <a:lnTo>
                  <a:pt x="10260" y="3908"/>
                </a:lnTo>
                <a:lnTo>
                  <a:pt x="10114" y="3652"/>
                </a:lnTo>
                <a:lnTo>
                  <a:pt x="9968" y="3404"/>
                </a:lnTo>
                <a:lnTo>
                  <a:pt x="9822" y="3164"/>
                </a:lnTo>
                <a:lnTo>
                  <a:pt x="9750" y="3048"/>
                </a:lnTo>
                <a:lnTo>
                  <a:pt x="9677" y="2935"/>
                </a:lnTo>
                <a:lnTo>
                  <a:pt x="9604" y="2826"/>
                </a:lnTo>
                <a:lnTo>
                  <a:pt x="9532" y="2720"/>
                </a:lnTo>
                <a:lnTo>
                  <a:pt x="9460" y="2618"/>
                </a:lnTo>
                <a:lnTo>
                  <a:pt x="9387" y="2520"/>
                </a:lnTo>
                <a:lnTo>
                  <a:pt x="9095" y="2133"/>
                </a:lnTo>
                <a:lnTo>
                  <a:pt x="8949" y="1942"/>
                </a:lnTo>
                <a:lnTo>
                  <a:pt x="8803" y="1753"/>
                </a:lnTo>
                <a:lnTo>
                  <a:pt x="8657" y="1570"/>
                </a:lnTo>
                <a:lnTo>
                  <a:pt x="8512" y="1391"/>
                </a:lnTo>
                <a:lnTo>
                  <a:pt x="8367" y="1220"/>
                </a:lnTo>
                <a:lnTo>
                  <a:pt x="8222" y="1057"/>
                </a:lnTo>
                <a:lnTo>
                  <a:pt x="8077" y="903"/>
                </a:lnTo>
                <a:lnTo>
                  <a:pt x="7932" y="760"/>
                </a:lnTo>
                <a:lnTo>
                  <a:pt x="7861" y="693"/>
                </a:lnTo>
                <a:lnTo>
                  <a:pt x="7788" y="628"/>
                </a:lnTo>
                <a:lnTo>
                  <a:pt x="7717" y="568"/>
                </a:lnTo>
                <a:lnTo>
                  <a:pt x="7646" y="511"/>
                </a:lnTo>
                <a:lnTo>
                  <a:pt x="7574" y="457"/>
                </a:lnTo>
                <a:lnTo>
                  <a:pt x="7503" y="407"/>
                </a:lnTo>
                <a:lnTo>
                  <a:pt x="7433" y="361"/>
                </a:lnTo>
                <a:lnTo>
                  <a:pt x="7362" y="319"/>
                </a:lnTo>
                <a:lnTo>
                  <a:pt x="7292" y="281"/>
                </a:lnTo>
                <a:lnTo>
                  <a:pt x="7222" y="247"/>
                </a:lnTo>
                <a:lnTo>
                  <a:pt x="7152" y="218"/>
                </a:lnTo>
                <a:lnTo>
                  <a:pt x="7084" y="193"/>
                </a:lnTo>
                <a:lnTo>
                  <a:pt x="7016" y="173"/>
                </a:lnTo>
                <a:lnTo>
                  <a:pt x="6947" y="159"/>
                </a:lnTo>
                <a:lnTo>
                  <a:pt x="6879" y="149"/>
                </a:lnTo>
                <a:lnTo>
                  <a:pt x="6810" y="144"/>
                </a:lnTo>
                <a:lnTo>
                  <a:pt x="6742" y="144"/>
                </a:lnTo>
                <a:lnTo>
                  <a:pt x="6673" y="148"/>
                </a:lnTo>
                <a:lnTo>
                  <a:pt x="6604" y="156"/>
                </a:lnTo>
                <a:lnTo>
                  <a:pt x="6534" y="168"/>
                </a:lnTo>
                <a:lnTo>
                  <a:pt x="6464" y="183"/>
                </a:lnTo>
                <a:lnTo>
                  <a:pt x="6394" y="202"/>
                </a:lnTo>
                <a:lnTo>
                  <a:pt x="6323" y="224"/>
                </a:lnTo>
                <a:lnTo>
                  <a:pt x="6253" y="249"/>
                </a:lnTo>
                <a:lnTo>
                  <a:pt x="6110" y="308"/>
                </a:lnTo>
                <a:lnTo>
                  <a:pt x="5966" y="376"/>
                </a:lnTo>
                <a:lnTo>
                  <a:pt x="5822" y="451"/>
                </a:lnTo>
                <a:lnTo>
                  <a:pt x="5677" y="533"/>
                </a:lnTo>
                <a:lnTo>
                  <a:pt x="5531" y="618"/>
                </a:lnTo>
                <a:lnTo>
                  <a:pt x="5384" y="704"/>
                </a:lnTo>
                <a:lnTo>
                  <a:pt x="5237" y="790"/>
                </a:lnTo>
                <a:lnTo>
                  <a:pt x="5089" y="873"/>
                </a:lnTo>
                <a:lnTo>
                  <a:pt x="4940" y="952"/>
                </a:lnTo>
                <a:lnTo>
                  <a:pt x="4793" y="1024"/>
                </a:lnTo>
                <a:lnTo>
                  <a:pt x="4502" y="1161"/>
                </a:lnTo>
                <a:lnTo>
                  <a:pt x="4211" y="1307"/>
                </a:lnTo>
                <a:lnTo>
                  <a:pt x="3920" y="1459"/>
                </a:lnTo>
                <a:lnTo>
                  <a:pt x="3628" y="1620"/>
                </a:lnTo>
                <a:lnTo>
                  <a:pt x="3337" y="1788"/>
                </a:lnTo>
                <a:lnTo>
                  <a:pt x="3045" y="1963"/>
                </a:lnTo>
                <a:lnTo>
                  <a:pt x="2754" y="2145"/>
                </a:lnTo>
                <a:lnTo>
                  <a:pt x="2462" y="2334"/>
                </a:lnTo>
                <a:lnTo>
                  <a:pt x="2317" y="2431"/>
                </a:lnTo>
                <a:lnTo>
                  <a:pt x="2172" y="2532"/>
                </a:lnTo>
                <a:lnTo>
                  <a:pt x="1880" y="2742"/>
                </a:lnTo>
                <a:lnTo>
                  <a:pt x="1588" y="2962"/>
                </a:lnTo>
                <a:lnTo>
                  <a:pt x="1296" y="3188"/>
                </a:lnTo>
                <a:lnTo>
                  <a:pt x="1003" y="3418"/>
                </a:lnTo>
                <a:lnTo>
                  <a:pt x="710" y="3648"/>
                </a:lnTo>
                <a:lnTo>
                  <a:pt x="417" y="3878"/>
                </a:lnTo>
                <a:lnTo>
                  <a:pt x="125" y="4102"/>
                </a:lnTo>
                <a:cubicBezTo>
                  <a:pt x="93" y="4126"/>
                  <a:pt x="48" y="4120"/>
                  <a:pt x="24" y="4089"/>
                </a:cubicBezTo>
                <a:cubicBezTo>
                  <a:pt x="0" y="4057"/>
                  <a:pt x="6" y="4012"/>
                  <a:pt x="37" y="3988"/>
                </a:cubicBezTo>
                <a:close/>
              </a:path>
            </a:pathLst>
          </a:custGeom>
          <a:solidFill>
            <a:srgbClr val="FF0000"/>
          </a:solidFill>
          <a:ln w="1" cap="flat">
            <a:solidFill>
              <a:srgbClr val="FF0000"/>
            </a:solidFill>
            <a:prstDash val="solid"/>
            <a:bevel/>
            <a:headEnd/>
            <a:tailEnd/>
          </a:ln>
        </p:spPr>
        <p:txBody>
          <a:bodyPr/>
          <a:lstStyle/>
          <a:p>
            <a:pPr>
              <a:defRPr/>
            </a:pPr>
            <a:endParaRPr lang="en-US">
              <a:latin typeface="+mj-lt"/>
            </a:endParaRPr>
          </a:p>
        </p:txBody>
      </p:sp>
      <p:sp>
        <p:nvSpPr>
          <p:cNvPr id="90" name="Freeform 136"/>
          <p:cNvSpPr>
            <a:spLocks noEditPoints="1"/>
          </p:cNvSpPr>
          <p:nvPr/>
        </p:nvSpPr>
        <p:spPr bwMode="auto">
          <a:xfrm>
            <a:off x="719138" y="2878138"/>
            <a:ext cx="3071812" cy="657225"/>
          </a:xfrm>
          <a:custGeom>
            <a:avLst/>
            <a:gdLst>
              <a:gd name="T0" fmla="*/ 476 w 23025"/>
              <a:gd name="T1" fmla="*/ 4117 h 4933"/>
              <a:gd name="T2" fmla="*/ 24 w 23025"/>
              <a:gd name="T3" fmla="*/ 4473 h 4933"/>
              <a:gd name="T4" fmla="*/ 1255 w 23025"/>
              <a:gd name="T5" fmla="*/ 3477 h 4933"/>
              <a:gd name="T6" fmla="*/ 820 w 23025"/>
              <a:gd name="T7" fmla="*/ 3741 h 4933"/>
              <a:gd name="T8" fmla="*/ 1963 w 23025"/>
              <a:gd name="T9" fmla="*/ 2854 h 4933"/>
              <a:gd name="T10" fmla="*/ 1734 w 23025"/>
              <a:gd name="T11" fmla="*/ 3194 h 4933"/>
              <a:gd name="T12" fmla="*/ 2535 w 23025"/>
              <a:gd name="T13" fmla="*/ 2518 h 4933"/>
              <a:gd name="T14" fmla="*/ 2916 w 23025"/>
              <a:gd name="T15" fmla="*/ 2508 h 4933"/>
              <a:gd name="T16" fmla="*/ 2433 w 23025"/>
              <a:gd name="T17" fmla="*/ 2652 h 4933"/>
              <a:gd name="T18" fmla="*/ 3834 w 23025"/>
              <a:gd name="T19" fmla="*/ 2072 h 4933"/>
              <a:gd name="T20" fmla="*/ 3456 w 23025"/>
              <a:gd name="T21" fmla="*/ 2324 h 4933"/>
              <a:gd name="T22" fmla="*/ 4597 w 23025"/>
              <a:gd name="T23" fmla="*/ 1873 h 4933"/>
              <a:gd name="T24" fmla="*/ 4783 w 23025"/>
              <a:gd name="T25" fmla="*/ 1968 h 4933"/>
              <a:gd name="T26" fmla="*/ 4392 w 23025"/>
              <a:gd name="T27" fmla="*/ 1929 h 4933"/>
              <a:gd name="T28" fmla="*/ 5798 w 23025"/>
              <a:gd name="T29" fmla="*/ 1605 h 4933"/>
              <a:gd name="T30" fmla="*/ 6300 w 23025"/>
              <a:gd name="T31" fmla="*/ 1286 h 4933"/>
              <a:gd name="T32" fmla="*/ 6811 w 23025"/>
              <a:gd name="T33" fmla="*/ 1244 h 4933"/>
              <a:gd name="T34" fmla="*/ 6340 w 23025"/>
              <a:gd name="T35" fmla="*/ 1424 h 4933"/>
              <a:gd name="T36" fmla="*/ 7553 w 23025"/>
              <a:gd name="T37" fmla="*/ 1179 h 4933"/>
              <a:gd name="T38" fmla="*/ 7675 w 23025"/>
              <a:gd name="T39" fmla="*/ 1350 h 4933"/>
              <a:gd name="T40" fmla="*/ 7319 w 23025"/>
              <a:gd name="T41" fmla="*/ 1150 h 4933"/>
              <a:gd name="T42" fmla="*/ 8682 w 23025"/>
              <a:gd name="T43" fmla="*/ 1655 h 4933"/>
              <a:gd name="T44" fmla="*/ 9275 w 23025"/>
              <a:gd name="T45" fmla="*/ 1637 h 4933"/>
              <a:gd name="T46" fmla="*/ 9768 w 23025"/>
              <a:gd name="T47" fmla="*/ 1723 h 4933"/>
              <a:gd name="T48" fmla="*/ 9255 w 23025"/>
              <a:gd name="T49" fmla="*/ 1779 h 4933"/>
              <a:gd name="T50" fmla="*/ 10459 w 23025"/>
              <a:gd name="T51" fmla="*/ 1594 h 4933"/>
              <a:gd name="T52" fmla="*/ 10626 w 23025"/>
              <a:gd name="T53" fmla="*/ 1714 h 4933"/>
              <a:gd name="T54" fmla="*/ 10264 w 23025"/>
              <a:gd name="T55" fmla="*/ 1617 h 4933"/>
              <a:gd name="T56" fmla="*/ 11652 w 23025"/>
              <a:gd name="T57" fmla="*/ 1312 h 4933"/>
              <a:gd name="T58" fmla="*/ 11365 w 23025"/>
              <a:gd name="T59" fmla="*/ 1551 h 4933"/>
              <a:gd name="T60" fmla="*/ 12186 w 23025"/>
              <a:gd name="T61" fmla="*/ 1055 h 4933"/>
              <a:gd name="T62" fmla="*/ 12590 w 23025"/>
              <a:gd name="T63" fmla="*/ 944 h 4933"/>
              <a:gd name="T64" fmla="*/ 12133 w 23025"/>
              <a:gd name="T65" fmla="*/ 1174 h 4933"/>
              <a:gd name="T66" fmla="*/ 13283 w 23025"/>
              <a:gd name="T67" fmla="*/ 258 h 4933"/>
              <a:gd name="T68" fmla="*/ 13289 w 23025"/>
              <a:gd name="T69" fmla="*/ 424 h 4933"/>
              <a:gd name="T70" fmla="*/ 13881 w 23025"/>
              <a:gd name="T71" fmla="*/ 13 h 4933"/>
              <a:gd name="T72" fmla="*/ 14211 w 23025"/>
              <a:gd name="T73" fmla="*/ 19 h 4933"/>
              <a:gd name="T74" fmla="*/ 14256 w 23025"/>
              <a:gd name="T75" fmla="*/ 178 h 4933"/>
              <a:gd name="T76" fmla="*/ 13920 w 23025"/>
              <a:gd name="T77" fmla="*/ 152 h 4933"/>
              <a:gd name="T78" fmla="*/ 14901 w 23025"/>
              <a:gd name="T79" fmla="*/ 372 h 4933"/>
              <a:gd name="T80" fmla="*/ 15205 w 23025"/>
              <a:gd name="T81" fmla="*/ 728 h 4933"/>
              <a:gd name="T82" fmla="*/ 14815 w 23025"/>
              <a:gd name="T83" fmla="*/ 487 h 4933"/>
              <a:gd name="T84" fmla="*/ 15640 w 23025"/>
              <a:gd name="T85" fmla="*/ 1051 h 4933"/>
              <a:gd name="T86" fmla="*/ 15685 w 23025"/>
              <a:gd name="T87" fmla="*/ 1299 h 4933"/>
              <a:gd name="T88" fmla="*/ 16346 w 23025"/>
              <a:gd name="T89" fmla="*/ 1715 h 4933"/>
              <a:gd name="T90" fmla="*/ 16706 w 23025"/>
              <a:gd name="T91" fmla="*/ 2067 h 4933"/>
              <a:gd name="T92" fmla="*/ 16253 w 23025"/>
              <a:gd name="T93" fmla="*/ 1825 h 4933"/>
              <a:gd name="T94" fmla="*/ 17522 w 23025"/>
              <a:gd name="T95" fmla="*/ 2531 h 4933"/>
              <a:gd name="T96" fmla="*/ 17062 w 23025"/>
              <a:gd name="T97" fmla="*/ 2312 h 4933"/>
              <a:gd name="T98" fmla="*/ 18395 w 23025"/>
              <a:gd name="T99" fmla="*/ 3168 h 4933"/>
              <a:gd name="T100" fmla="*/ 18005 w 23025"/>
              <a:gd name="T101" fmla="*/ 2841 h 4933"/>
              <a:gd name="T102" fmla="*/ 19158 w 23025"/>
              <a:gd name="T103" fmla="*/ 3714 h 4933"/>
              <a:gd name="T104" fmla="*/ 19723 w 23025"/>
              <a:gd name="T105" fmla="*/ 3895 h 4933"/>
              <a:gd name="T106" fmla="*/ 20021 w 23025"/>
              <a:gd name="T107" fmla="*/ 4239 h 4933"/>
              <a:gd name="T108" fmla="*/ 19723 w 23025"/>
              <a:gd name="T109" fmla="*/ 3895 h 4933"/>
              <a:gd name="T110" fmla="*/ 21030 w 23025"/>
              <a:gd name="T111" fmla="*/ 4642 h 4933"/>
              <a:gd name="T112" fmla="*/ 20500 w 23025"/>
              <a:gd name="T113" fmla="*/ 4416 h 4933"/>
              <a:gd name="T114" fmla="*/ 21888 w 23025"/>
              <a:gd name="T115" fmla="*/ 4751 h 4933"/>
              <a:gd name="T116" fmla="*/ 21724 w 23025"/>
              <a:gd name="T117" fmla="*/ 4878 h 4933"/>
              <a:gd name="T118" fmla="*/ 22521 w 23025"/>
              <a:gd name="T119" fmla="*/ 4781 h 4933"/>
              <a:gd name="T120" fmla="*/ 22950 w 23025"/>
              <a:gd name="T121" fmla="*/ 4932 h 4933"/>
              <a:gd name="T122" fmla="*/ 22521 w 23025"/>
              <a:gd name="T123" fmla="*/ 4781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25" h="4933">
                <a:moveTo>
                  <a:pt x="37" y="4372"/>
                </a:moveTo>
                <a:lnTo>
                  <a:pt x="184" y="4259"/>
                </a:lnTo>
                <a:lnTo>
                  <a:pt x="329" y="4144"/>
                </a:lnTo>
                <a:lnTo>
                  <a:pt x="375" y="4106"/>
                </a:lnTo>
                <a:cubicBezTo>
                  <a:pt x="406" y="4081"/>
                  <a:pt x="451" y="4086"/>
                  <a:pt x="476" y="4117"/>
                </a:cubicBezTo>
                <a:cubicBezTo>
                  <a:pt x="502" y="4147"/>
                  <a:pt x="497" y="4193"/>
                  <a:pt x="466" y="4218"/>
                </a:cubicBezTo>
                <a:lnTo>
                  <a:pt x="418" y="4257"/>
                </a:lnTo>
                <a:lnTo>
                  <a:pt x="271" y="4374"/>
                </a:lnTo>
                <a:lnTo>
                  <a:pt x="125" y="4486"/>
                </a:lnTo>
                <a:cubicBezTo>
                  <a:pt x="93" y="4510"/>
                  <a:pt x="48" y="4504"/>
                  <a:pt x="24" y="4473"/>
                </a:cubicBezTo>
                <a:cubicBezTo>
                  <a:pt x="0" y="4441"/>
                  <a:pt x="6" y="4396"/>
                  <a:pt x="37" y="4372"/>
                </a:cubicBezTo>
                <a:close/>
                <a:moveTo>
                  <a:pt x="820" y="3741"/>
                </a:moveTo>
                <a:lnTo>
                  <a:pt x="913" y="3665"/>
                </a:lnTo>
                <a:lnTo>
                  <a:pt x="1154" y="3467"/>
                </a:lnTo>
                <a:cubicBezTo>
                  <a:pt x="1185" y="3442"/>
                  <a:pt x="1230" y="3446"/>
                  <a:pt x="1255" y="3477"/>
                </a:cubicBezTo>
                <a:cubicBezTo>
                  <a:pt x="1281" y="3508"/>
                  <a:pt x="1276" y="3553"/>
                  <a:pt x="1245" y="3578"/>
                </a:cubicBezTo>
                <a:lnTo>
                  <a:pt x="1004" y="3776"/>
                </a:lnTo>
                <a:lnTo>
                  <a:pt x="912" y="3852"/>
                </a:lnTo>
                <a:cubicBezTo>
                  <a:pt x="881" y="3878"/>
                  <a:pt x="836" y="3873"/>
                  <a:pt x="811" y="3843"/>
                </a:cubicBezTo>
                <a:cubicBezTo>
                  <a:pt x="785" y="3812"/>
                  <a:pt x="790" y="3767"/>
                  <a:pt x="820" y="3741"/>
                </a:cubicBezTo>
                <a:close/>
                <a:moveTo>
                  <a:pt x="1608" y="3109"/>
                </a:moveTo>
                <a:lnTo>
                  <a:pt x="1647" y="3079"/>
                </a:lnTo>
                <a:lnTo>
                  <a:pt x="1794" y="2971"/>
                </a:lnTo>
                <a:lnTo>
                  <a:pt x="1942" y="2868"/>
                </a:lnTo>
                <a:lnTo>
                  <a:pt x="1963" y="2854"/>
                </a:lnTo>
                <a:cubicBezTo>
                  <a:pt x="1997" y="2832"/>
                  <a:pt x="2041" y="2841"/>
                  <a:pt x="2063" y="2875"/>
                </a:cubicBezTo>
                <a:cubicBezTo>
                  <a:pt x="2085" y="2908"/>
                  <a:pt x="2076" y="2952"/>
                  <a:pt x="2043" y="2974"/>
                </a:cubicBezTo>
                <a:lnTo>
                  <a:pt x="2024" y="2987"/>
                </a:lnTo>
                <a:lnTo>
                  <a:pt x="1879" y="3088"/>
                </a:lnTo>
                <a:lnTo>
                  <a:pt x="1734" y="3194"/>
                </a:lnTo>
                <a:lnTo>
                  <a:pt x="1696" y="3223"/>
                </a:lnTo>
                <a:cubicBezTo>
                  <a:pt x="1664" y="3247"/>
                  <a:pt x="1619" y="3241"/>
                  <a:pt x="1595" y="3209"/>
                </a:cubicBezTo>
                <a:cubicBezTo>
                  <a:pt x="1571" y="3178"/>
                  <a:pt x="1577" y="3133"/>
                  <a:pt x="1608" y="3109"/>
                </a:cubicBezTo>
                <a:close/>
                <a:moveTo>
                  <a:pt x="2464" y="2555"/>
                </a:moveTo>
                <a:lnTo>
                  <a:pt x="2535" y="2518"/>
                </a:lnTo>
                <a:lnTo>
                  <a:pt x="2684" y="2449"/>
                </a:lnTo>
                <a:lnTo>
                  <a:pt x="2833" y="2386"/>
                </a:lnTo>
                <a:lnTo>
                  <a:pt x="2864" y="2373"/>
                </a:lnTo>
                <a:cubicBezTo>
                  <a:pt x="2902" y="2359"/>
                  <a:pt x="2943" y="2378"/>
                  <a:pt x="2958" y="2415"/>
                </a:cubicBezTo>
                <a:cubicBezTo>
                  <a:pt x="2972" y="2452"/>
                  <a:pt x="2953" y="2493"/>
                  <a:pt x="2916" y="2508"/>
                </a:cubicBezTo>
                <a:lnTo>
                  <a:pt x="2889" y="2518"/>
                </a:lnTo>
                <a:lnTo>
                  <a:pt x="2745" y="2579"/>
                </a:lnTo>
                <a:lnTo>
                  <a:pt x="2601" y="2646"/>
                </a:lnTo>
                <a:lnTo>
                  <a:pt x="2530" y="2683"/>
                </a:lnTo>
                <a:cubicBezTo>
                  <a:pt x="2495" y="2701"/>
                  <a:pt x="2452" y="2687"/>
                  <a:pt x="2433" y="2652"/>
                </a:cubicBezTo>
                <a:cubicBezTo>
                  <a:pt x="2415" y="2617"/>
                  <a:pt x="2429" y="2573"/>
                  <a:pt x="2464" y="2555"/>
                </a:cubicBezTo>
                <a:close/>
                <a:moveTo>
                  <a:pt x="3415" y="2186"/>
                </a:moveTo>
                <a:lnTo>
                  <a:pt x="3425" y="2183"/>
                </a:lnTo>
                <a:lnTo>
                  <a:pt x="3572" y="2141"/>
                </a:lnTo>
                <a:lnTo>
                  <a:pt x="3834" y="2072"/>
                </a:lnTo>
                <a:cubicBezTo>
                  <a:pt x="3873" y="2062"/>
                  <a:pt x="3912" y="2085"/>
                  <a:pt x="3922" y="2124"/>
                </a:cubicBezTo>
                <a:cubicBezTo>
                  <a:pt x="3932" y="2162"/>
                  <a:pt x="3909" y="2202"/>
                  <a:pt x="3871" y="2212"/>
                </a:cubicBezTo>
                <a:lnTo>
                  <a:pt x="3612" y="2280"/>
                </a:lnTo>
                <a:lnTo>
                  <a:pt x="3467" y="2321"/>
                </a:lnTo>
                <a:lnTo>
                  <a:pt x="3456" y="2324"/>
                </a:lnTo>
                <a:cubicBezTo>
                  <a:pt x="3418" y="2336"/>
                  <a:pt x="3378" y="2314"/>
                  <a:pt x="3367" y="2276"/>
                </a:cubicBezTo>
                <a:cubicBezTo>
                  <a:pt x="3355" y="2238"/>
                  <a:pt x="3377" y="2198"/>
                  <a:pt x="3415" y="2186"/>
                </a:cubicBezTo>
                <a:close/>
                <a:moveTo>
                  <a:pt x="4392" y="1929"/>
                </a:moveTo>
                <a:lnTo>
                  <a:pt x="4452" y="1914"/>
                </a:lnTo>
                <a:lnTo>
                  <a:pt x="4597" y="1873"/>
                </a:lnTo>
                <a:lnTo>
                  <a:pt x="4742" y="1830"/>
                </a:lnTo>
                <a:lnTo>
                  <a:pt x="4803" y="1810"/>
                </a:lnTo>
                <a:cubicBezTo>
                  <a:pt x="4841" y="1798"/>
                  <a:pt x="4882" y="1819"/>
                  <a:pt x="4894" y="1857"/>
                </a:cubicBezTo>
                <a:cubicBezTo>
                  <a:pt x="4906" y="1895"/>
                  <a:pt x="4885" y="1935"/>
                  <a:pt x="4847" y="1947"/>
                </a:cubicBezTo>
                <a:lnTo>
                  <a:pt x="4783" y="1968"/>
                </a:lnTo>
                <a:lnTo>
                  <a:pt x="4635" y="2012"/>
                </a:lnTo>
                <a:lnTo>
                  <a:pt x="4488" y="2053"/>
                </a:lnTo>
                <a:lnTo>
                  <a:pt x="4429" y="2069"/>
                </a:lnTo>
                <a:cubicBezTo>
                  <a:pt x="4390" y="2079"/>
                  <a:pt x="4351" y="2056"/>
                  <a:pt x="4341" y="2017"/>
                </a:cubicBezTo>
                <a:cubicBezTo>
                  <a:pt x="4331" y="1979"/>
                  <a:pt x="4354" y="1939"/>
                  <a:pt x="4392" y="1929"/>
                </a:cubicBezTo>
                <a:close/>
                <a:moveTo>
                  <a:pt x="5343" y="1620"/>
                </a:moveTo>
                <a:lnTo>
                  <a:pt x="5615" y="1518"/>
                </a:lnTo>
                <a:lnTo>
                  <a:pt x="5749" y="1469"/>
                </a:lnTo>
                <a:cubicBezTo>
                  <a:pt x="5786" y="1456"/>
                  <a:pt x="5827" y="1475"/>
                  <a:pt x="5841" y="1512"/>
                </a:cubicBezTo>
                <a:cubicBezTo>
                  <a:pt x="5855" y="1550"/>
                  <a:pt x="5835" y="1591"/>
                  <a:pt x="5798" y="1605"/>
                </a:cubicBezTo>
                <a:lnTo>
                  <a:pt x="5666" y="1653"/>
                </a:lnTo>
                <a:lnTo>
                  <a:pt x="5394" y="1755"/>
                </a:lnTo>
                <a:cubicBezTo>
                  <a:pt x="5357" y="1769"/>
                  <a:pt x="5315" y="1750"/>
                  <a:pt x="5301" y="1713"/>
                </a:cubicBezTo>
                <a:cubicBezTo>
                  <a:pt x="5287" y="1676"/>
                  <a:pt x="5306" y="1634"/>
                  <a:pt x="5343" y="1620"/>
                </a:cubicBezTo>
                <a:close/>
                <a:moveTo>
                  <a:pt x="6300" y="1286"/>
                </a:moveTo>
                <a:lnTo>
                  <a:pt x="6352" y="1270"/>
                </a:lnTo>
                <a:lnTo>
                  <a:pt x="6500" y="1232"/>
                </a:lnTo>
                <a:lnTo>
                  <a:pt x="6649" y="1199"/>
                </a:lnTo>
                <a:lnTo>
                  <a:pt x="6728" y="1185"/>
                </a:lnTo>
                <a:cubicBezTo>
                  <a:pt x="6767" y="1179"/>
                  <a:pt x="6804" y="1205"/>
                  <a:pt x="6811" y="1244"/>
                </a:cubicBezTo>
                <a:cubicBezTo>
                  <a:pt x="6818" y="1283"/>
                  <a:pt x="6792" y="1320"/>
                  <a:pt x="6752" y="1327"/>
                </a:cubicBezTo>
                <a:lnTo>
                  <a:pt x="6680" y="1340"/>
                </a:lnTo>
                <a:lnTo>
                  <a:pt x="6537" y="1371"/>
                </a:lnTo>
                <a:lnTo>
                  <a:pt x="6392" y="1409"/>
                </a:lnTo>
                <a:lnTo>
                  <a:pt x="6340" y="1424"/>
                </a:lnTo>
                <a:cubicBezTo>
                  <a:pt x="6302" y="1435"/>
                  <a:pt x="6262" y="1413"/>
                  <a:pt x="6251" y="1375"/>
                </a:cubicBezTo>
                <a:cubicBezTo>
                  <a:pt x="6239" y="1337"/>
                  <a:pt x="6261" y="1297"/>
                  <a:pt x="6300" y="1286"/>
                </a:cubicBezTo>
                <a:close/>
                <a:moveTo>
                  <a:pt x="7319" y="1150"/>
                </a:moveTo>
                <a:lnTo>
                  <a:pt x="7402" y="1157"/>
                </a:lnTo>
                <a:lnTo>
                  <a:pt x="7553" y="1179"/>
                </a:lnTo>
                <a:lnTo>
                  <a:pt x="7703" y="1209"/>
                </a:lnTo>
                <a:lnTo>
                  <a:pt x="7756" y="1222"/>
                </a:lnTo>
                <a:cubicBezTo>
                  <a:pt x="7795" y="1232"/>
                  <a:pt x="7818" y="1271"/>
                  <a:pt x="7809" y="1309"/>
                </a:cubicBezTo>
                <a:cubicBezTo>
                  <a:pt x="7799" y="1348"/>
                  <a:pt x="7760" y="1371"/>
                  <a:pt x="7721" y="1362"/>
                </a:cubicBezTo>
                <a:lnTo>
                  <a:pt x="7675" y="1350"/>
                </a:lnTo>
                <a:lnTo>
                  <a:pt x="7532" y="1321"/>
                </a:lnTo>
                <a:lnTo>
                  <a:pt x="7390" y="1300"/>
                </a:lnTo>
                <a:lnTo>
                  <a:pt x="7307" y="1293"/>
                </a:lnTo>
                <a:cubicBezTo>
                  <a:pt x="7268" y="1290"/>
                  <a:pt x="7238" y="1255"/>
                  <a:pt x="7242" y="1216"/>
                </a:cubicBezTo>
                <a:cubicBezTo>
                  <a:pt x="7245" y="1176"/>
                  <a:pt x="7280" y="1147"/>
                  <a:pt x="7319" y="1150"/>
                </a:cubicBezTo>
                <a:close/>
                <a:moveTo>
                  <a:pt x="8313" y="1387"/>
                </a:moveTo>
                <a:lnTo>
                  <a:pt x="8589" y="1476"/>
                </a:lnTo>
                <a:lnTo>
                  <a:pt x="8724" y="1517"/>
                </a:lnTo>
                <a:cubicBezTo>
                  <a:pt x="8762" y="1529"/>
                  <a:pt x="8783" y="1569"/>
                  <a:pt x="8772" y="1607"/>
                </a:cubicBezTo>
                <a:cubicBezTo>
                  <a:pt x="8760" y="1645"/>
                  <a:pt x="8720" y="1667"/>
                  <a:pt x="8682" y="1655"/>
                </a:cubicBezTo>
                <a:lnTo>
                  <a:pt x="8544" y="1613"/>
                </a:lnTo>
                <a:lnTo>
                  <a:pt x="8269" y="1524"/>
                </a:lnTo>
                <a:cubicBezTo>
                  <a:pt x="8231" y="1512"/>
                  <a:pt x="8210" y="1471"/>
                  <a:pt x="8223" y="1433"/>
                </a:cubicBezTo>
                <a:cubicBezTo>
                  <a:pt x="8235" y="1395"/>
                  <a:pt x="8275" y="1375"/>
                  <a:pt x="8313" y="1387"/>
                </a:cubicBezTo>
                <a:close/>
                <a:moveTo>
                  <a:pt x="9275" y="1637"/>
                </a:moveTo>
                <a:lnTo>
                  <a:pt x="9308" y="1641"/>
                </a:lnTo>
                <a:lnTo>
                  <a:pt x="9449" y="1650"/>
                </a:lnTo>
                <a:lnTo>
                  <a:pt x="9592" y="1652"/>
                </a:lnTo>
                <a:lnTo>
                  <a:pt x="9696" y="1651"/>
                </a:lnTo>
                <a:cubicBezTo>
                  <a:pt x="9736" y="1651"/>
                  <a:pt x="9768" y="1683"/>
                  <a:pt x="9768" y="1723"/>
                </a:cubicBezTo>
                <a:cubicBezTo>
                  <a:pt x="9769" y="1763"/>
                  <a:pt x="9737" y="1795"/>
                  <a:pt x="9697" y="1795"/>
                </a:cubicBezTo>
                <a:lnTo>
                  <a:pt x="9590" y="1796"/>
                </a:lnTo>
                <a:lnTo>
                  <a:pt x="9440" y="1794"/>
                </a:lnTo>
                <a:lnTo>
                  <a:pt x="9288" y="1784"/>
                </a:lnTo>
                <a:lnTo>
                  <a:pt x="9255" y="1779"/>
                </a:lnTo>
                <a:cubicBezTo>
                  <a:pt x="9216" y="1774"/>
                  <a:pt x="9188" y="1738"/>
                  <a:pt x="9194" y="1699"/>
                </a:cubicBezTo>
                <a:cubicBezTo>
                  <a:pt x="9199" y="1659"/>
                  <a:pt x="9235" y="1631"/>
                  <a:pt x="9275" y="1637"/>
                </a:cubicBezTo>
                <a:close/>
                <a:moveTo>
                  <a:pt x="10264" y="1617"/>
                </a:moveTo>
                <a:lnTo>
                  <a:pt x="10315" y="1612"/>
                </a:lnTo>
                <a:lnTo>
                  <a:pt x="10459" y="1594"/>
                </a:lnTo>
                <a:lnTo>
                  <a:pt x="10604" y="1572"/>
                </a:lnTo>
                <a:lnTo>
                  <a:pt x="10686" y="1557"/>
                </a:lnTo>
                <a:cubicBezTo>
                  <a:pt x="10726" y="1551"/>
                  <a:pt x="10763" y="1577"/>
                  <a:pt x="10770" y="1616"/>
                </a:cubicBezTo>
                <a:cubicBezTo>
                  <a:pt x="10777" y="1655"/>
                  <a:pt x="10750" y="1692"/>
                  <a:pt x="10711" y="1699"/>
                </a:cubicBezTo>
                <a:lnTo>
                  <a:pt x="10626" y="1714"/>
                </a:lnTo>
                <a:lnTo>
                  <a:pt x="10478" y="1736"/>
                </a:lnTo>
                <a:lnTo>
                  <a:pt x="10330" y="1755"/>
                </a:lnTo>
                <a:lnTo>
                  <a:pt x="10278" y="1760"/>
                </a:lnTo>
                <a:cubicBezTo>
                  <a:pt x="10239" y="1764"/>
                  <a:pt x="10204" y="1736"/>
                  <a:pt x="10199" y="1696"/>
                </a:cubicBezTo>
                <a:cubicBezTo>
                  <a:pt x="10195" y="1657"/>
                  <a:pt x="10224" y="1621"/>
                  <a:pt x="10264" y="1617"/>
                </a:cubicBezTo>
                <a:close/>
                <a:moveTo>
                  <a:pt x="11243" y="1435"/>
                </a:moveTo>
                <a:lnTo>
                  <a:pt x="11328" y="1412"/>
                </a:lnTo>
                <a:lnTo>
                  <a:pt x="11473" y="1369"/>
                </a:lnTo>
                <a:lnTo>
                  <a:pt x="11617" y="1323"/>
                </a:lnTo>
                <a:lnTo>
                  <a:pt x="11652" y="1312"/>
                </a:lnTo>
                <a:cubicBezTo>
                  <a:pt x="11689" y="1299"/>
                  <a:pt x="11730" y="1319"/>
                  <a:pt x="11743" y="1357"/>
                </a:cubicBezTo>
                <a:cubicBezTo>
                  <a:pt x="11756" y="1395"/>
                  <a:pt x="11735" y="1435"/>
                  <a:pt x="11698" y="1448"/>
                </a:cubicBezTo>
                <a:lnTo>
                  <a:pt x="11661" y="1461"/>
                </a:lnTo>
                <a:lnTo>
                  <a:pt x="11513" y="1508"/>
                </a:lnTo>
                <a:lnTo>
                  <a:pt x="11365" y="1551"/>
                </a:lnTo>
                <a:lnTo>
                  <a:pt x="11280" y="1574"/>
                </a:lnTo>
                <a:cubicBezTo>
                  <a:pt x="11241" y="1584"/>
                  <a:pt x="11202" y="1561"/>
                  <a:pt x="11191" y="1523"/>
                </a:cubicBezTo>
                <a:cubicBezTo>
                  <a:pt x="11181" y="1484"/>
                  <a:pt x="11204" y="1445"/>
                  <a:pt x="11243" y="1435"/>
                </a:cubicBezTo>
                <a:close/>
                <a:moveTo>
                  <a:pt x="12155" y="1075"/>
                </a:moveTo>
                <a:lnTo>
                  <a:pt x="12186" y="1055"/>
                </a:lnTo>
                <a:lnTo>
                  <a:pt x="12330" y="957"/>
                </a:lnTo>
                <a:lnTo>
                  <a:pt x="12474" y="851"/>
                </a:lnTo>
                <a:lnTo>
                  <a:pt x="12503" y="829"/>
                </a:lnTo>
                <a:cubicBezTo>
                  <a:pt x="12535" y="805"/>
                  <a:pt x="12580" y="811"/>
                  <a:pt x="12604" y="843"/>
                </a:cubicBezTo>
                <a:cubicBezTo>
                  <a:pt x="12628" y="874"/>
                  <a:pt x="12622" y="919"/>
                  <a:pt x="12590" y="944"/>
                </a:cubicBezTo>
                <a:lnTo>
                  <a:pt x="12560" y="967"/>
                </a:lnTo>
                <a:lnTo>
                  <a:pt x="12412" y="1075"/>
                </a:lnTo>
                <a:lnTo>
                  <a:pt x="12263" y="1177"/>
                </a:lnTo>
                <a:lnTo>
                  <a:pt x="12233" y="1196"/>
                </a:lnTo>
                <a:cubicBezTo>
                  <a:pt x="12199" y="1217"/>
                  <a:pt x="12155" y="1208"/>
                  <a:pt x="12133" y="1174"/>
                </a:cubicBezTo>
                <a:cubicBezTo>
                  <a:pt x="12112" y="1140"/>
                  <a:pt x="12122" y="1096"/>
                  <a:pt x="12155" y="1075"/>
                </a:cubicBezTo>
                <a:close/>
                <a:moveTo>
                  <a:pt x="12962" y="479"/>
                </a:moveTo>
                <a:lnTo>
                  <a:pt x="13060" y="407"/>
                </a:lnTo>
                <a:lnTo>
                  <a:pt x="13208" y="306"/>
                </a:lnTo>
                <a:lnTo>
                  <a:pt x="13283" y="258"/>
                </a:lnTo>
                <a:lnTo>
                  <a:pt x="13325" y="232"/>
                </a:lnTo>
                <a:cubicBezTo>
                  <a:pt x="13360" y="212"/>
                  <a:pt x="13404" y="224"/>
                  <a:pt x="13424" y="258"/>
                </a:cubicBezTo>
                <a:cubicBezTo>
                  <a:pt x="13444" y="292"/>
                  <a:pt x="13433" y="336"/>
                  <a:pt x="13399" y="356"/>
                </a:cubicBezTo>
                <a:lnTo>
                  <a:pt x="13360" y="379"/>
                </a:lnTo>
                <a:lnTo>
                  <a:pt x="13289" y="424"/>
                </a:lnTo>
                <a:lnTo>
                  <a:pt x="13145" y="523"/>
                </a:lnTo>
                <a:lnTo>
                  <a:pt x="13047" y="595"/>
                </a:lnTo>
                <a:cubicBezTo>
                  <a:pt x="13015" y="618"/>
                  <a:pt x="12970" y="611"/>
                  <a:pt x="12947" y="579"/>
                </a:cubicBezTo>
                <a:cubicBezTo>
                  <a:pt x="12923" y="547"/>
                  <a:pt x="12930" y="502"/>
                  <a:pt x="12962" y="479"/>
                </a:cubicBezTo>
                <a:close/>
                <a:moveTo>
                  <a:pt x="13881" y="13"/>
                </a:moveTo>
                <a:lnTo>
                  <a:pt x="13894" y="10"/>
                </a:lnTo>
                <a:lnTo>
                  <a:pt x="13973" y="2"/>
                </a:lnTo>
                <a:lnTo>
                  <a:pt x="14052" y="0"/>
                </a:lnTo>
                <a:lnTo>
                  <a:pt x="14132" y="6"/>
                </a:lnTo>
                <a:lnTo>
                  <a:pt x="14211" y="19"/>
                </a:lnTo>
                <a:lnTo>
                  <a:pt x="14290" y="37"/>
                </a:lnTo>
                <a:lnTo>
                  <a:pt x="14342" y="54"/>
                </a:lnTo>
                <a:cubicBezTo>
                  <a:pt x="14380" y="66"/>
                  <a:pt x="14401" y="107"/>
                  <a:pt x="14389" y="145"/>
                </a:cubicBezTo>
                <a:cubicBezTo>
                  <a:pt x="14376" y="183"/>
                  <a:pt x="14336" y="203"/>
                  <a:pt x="14298" y="191"/>
                </a:cubicBezTo>
                <a:lnTo>
                  <a:pt x="14256" y="178"/>
                </a:lnTo>
                <a:lnTo>
                  <a:pt x="14188" y="161"/>
                </a:lnTo>
                <a:lnTo>
                  <a:pt x="14121" y="150"/>
                </a:lnTo>
                <a:lnTo>
                  <a:pt x="14055" y="144"/>
                </a:lnTo>
                <a:lnTo>
                  <a:pt x="13987" y="146"/>
                </a:lnTo>
                <a:lnTo>
                  <a:pt x="13920" y="152"/>
                </a:lnTo>
                <a:lnTo>
                  <a:pt x="13907" y="154"/>
                </a:lnTo>
                <a:cubicBezTo>
                  <a:pt x="13868" y="161"/>
                  <a:pt x="13831" y="136"/>
                  <a:pt x="13823" y="96"/>
                </a:cubicBezTo>
                <a:cubicBezTo>
                  <a:pt x="13816" y="57"/>
                  <a:pt x="13842" y="20"/>
                  <a:pt x="13881" y="13"/>
                </a:cubicBezTo>
                <a:close/>
                <a:moveTo>
                  <a:pt x="14864" y="344"/>
                </a:moveTo>
                <a:lnTo>
                  <a:pt x="14901" y="372"/>
                </a:lnTo>
                <a:lnTo>
                  <a:pt x="14976" y="430"/>
                </a:lnTo>
                <a:lnTo>
                  <a:pt x="15050" y="493"/>
                </a:lnTo>
                <a:lnTo>
                  <a:pt x="15198" y="624"/>
                </a:lnTo>
                <a:lnTo>
                  <a:pt x="15201" y="626"/>
                </a:lnTo>
                <a:cubicBezTo>
                  <a:pt x="15230" y="654"/>
                  <a:pt x="15232" y="699"/>
                  <a:pt x="15205" y="728"/>
                </a:cubicBezTo>
                <a:cubicBezTo>
                  <a:pt x="15177" y="757"/>
                  <a:pt x="15132" y="759"/>
                  <a:pt x="15103" y="732"/>
                </a:cubicBezTo>
                <a:lnTo>
                  <a:pt x="15103" y="731"/>
                </a:lnTo>
                <a:lnTo>
                  <a:pt x="14958" y="603"/>
                </a:lnTo>
                <a:lnTo>
                  <a:pt x="14886" y="544"/>
                </a:lnTo>
                <a:lnTo>
                  <a:pt x="14815" y="487"/>
                </a:lnTo>
                <a:lnTo>
                  <a:pt x="14778" y="459"/>
                </a:lnTo>
                <a:cubicBezTo>
                  <a:pt x="14746" y="436"/>
                  <a:pt x="14739" y="390"/>
                  <a:pt x="14763" y="359"/>
                </a:cubicBezTo>
                <a:cubicBezTo>
                  <a:pt x="14787" y="327"/>
                  <a:pt x="14832" y="320"/>
                  <a:pt x="14864" y="344"/>
                </a:cubicBezTo>
                <a:close/>
                <a:moveTo>
                  <a:pt x="15617" y="1028"/>
                </a:moveTo>
                <a:lnTo>
                  <a:pt x="15640" y="1051"/>
                </a:lnTo>
                <a:lnTo>
                  <a:pt x="15786" y="1198"/>
                </a:lnTo>
                <a:lnTo>
                  <a:pt x="15923" y="1332"/>
                </a:lnTo>
                <a:cubicBezTo>
                  <a:pt x="15952" y="1360"/>
                  <a:pt x="15952" y="1406"/>
                  <a:pt x="15924" y="1434"/>
                </a:cubicBezTo>
                <a:cubicBezTo>
                  <a:pt x="15896" y="1462"/>
                  <a:pt x="15851" y="1463"/>
                  <a:pt x="15822" y="1435"/>
                </a:cubicBezTo>
                <a:lnTo>
                  <a:pt x="15685" y="1299"/>
                </a:lnTo>
                <a:lnTo>
                  <a:pt x="15539" y="1154"/>
                </a:lnTo>
                <a:lnTo>
                  <a:pt x="15515" y="1130"/>
                </a:lnTo>
                <a:cubicBezTo>
                  <a:pt x="15487" y="1102"/>
                  <a:pt x="15487" y="1057"/>
                  <a:pt x="15515" y="1029"/>
                </a:cubicBezTo>
                <a:cubicBezTo>
                  <a:pt x="15543" y="1000"/>
                  <a:pt x="15589" y="1000"/>
                  <a:pt x="15617" y="1028"/>
                </a:cubicBezTo>
                <a:close/>
                <a:moveTo>
                  <a:pt x="16346" y="1715"/>
                </a:moveTo>
                <a:lnTo>
                  <a:pt x="16367" y="1733"/>
                </a:lnTo>
                <a:lnTo>
                  <a:pt x="16438" y="1788"/>
                </a:lnTo>
                <a:lnTo>
                  <a:pt x="16510" y="1841"/>
                </a:lnTo>
                <a:lnTo>
                  <a:pt x="16689" y="1967"/>
                </a:lnTo>
                <a:cubicBezTo>
                  <a:pt x="16722" y="1990"/>
                  <a:pt x="16729" y="2035"/>
                  <a:pt x="16706" y="2067"/>
                </a:cubicBezTo>
                <a:cubicBezTo>
                  <a:pt x="16684" y="2100"/>
                  <a:pt x="16639" y="2108"/>
                  <a:pt x="16606" y="2085"/>
                </a:cubicBezTo>
                <a:lnTo>
                  <a:pt x="16425" y="1957"/>
                </a:lnTo>
                <a:lnTo>
                  <a:pt x="16350" y="1902"/>
                </a:lnTo>
                <a:lnTo>
                  <a:pt x="16275" y="1843"/>
                </a:lnTo>
                <a:lnTo>
                  <a:pt x="16253" y="1825"/>
                </a:lnTo>
                <a:cubicBezTo>
                  <a:pt x="16223" y="1800"/>
                  <a:pt x="16219" y="1754"/>
                  <a:pt x="16244" y="1724"/>
                </a:cubicBezTo>
                <a:cubicBezTo>
                  <a:pt x="16270" y="1693"/>
                  <a:pt x="16315" y="1689"/>
                  <a:pt x="16346" y="1715"/>
                </a:cubicBezTo>
                <a:close/>
                <a:moveTo>
                  <a:pt x="17162" y="2292"/>
                </a:moveTo>
                <a:lnTo>
                  <a:pt x="17385" y="2442"/>
                </a:lnTo>
                <a:lnTo>
                  <a:pt x="17522" y="2531"/>
                </a:lnTo>
                <a:cubicBezTo>
                  <a:pt x="17555" y="2552"/>
                  <a:pt x="17564" y="2597"/>
                  <a:pt x="17543" y="2630"/>
                </a:cubicBezTo>
                <a:cubicBezTo>
                  <a:pt x="17521" y="2664"/>
                  <a:pt x="17476" y="2673"/>
                  <a:pt x="17443" y="2651"/>
                </a:cubicBezTo>
                <a:lnTo>
                  <a:pt x="17305" y="2561"/>
                </a:lnTo>
                <a:lnTo>
                  <a:pt x="17082" y="2412"/>
                </a:lnTo>
                <a:cubicBezTo>
                  <a:pt x="17049" y="2390"/>
                  <a:pt x="17040" y="2345"/>
                  <a:pt x="17062" y="2312"/>
                </a:cubicBezTo>
                <a:cubicBezTo>
                  <a:pt x="17085" y="2279"/>
                  <a:pt x="17129" y="2270"/>
                  <a:pt x="17162" y="2292"/>
                </a:cubicBezTo>
                <a:close/>
                <a:moveTo>
                  <a:pt x="18005" y="2841"/>
                </a:moveTo>
                <a:lnTo>
                  <a:pt x="18261" y="3001"/>
                </a:lnTo>
                <a:lnTo>
                  <a:pt x="18371" y="3069"/>
                </a:lnTo>
                <a:cubicBezTo>
                  <a:pt x="18405" y="3090"/>
                  <a:pt x="18416" y="3134"/>
                  <a:pt x="18395" y="3168"/>
                </a:cubicBezTo>
                <a:cubicBezTo>
                  <a:pt x="18374" y="3202"/>
                  <a:pt x="18330" y="3212"/>
                  <a:pt x="18296" y="3192"/>
                </a:cubicBezTo>
                <a:lnTo>
                  <a:pt x="18185" y="3124"/>
                </a:lnTo>
                <a:lnTo>
                  <a:pt x="17929" y="2963"/>
                </a:lnTo>
                <a:cubicBezTo>
                  <a:pt x="17895" y="2942"/>
                  <a:pt x="17885" y="2898"/>
                  <a:pt x="17906" y="2864"/>
                </a:cubicBezTo>
                <a:cubicBezTo>
                  <a:pt x="17927" y="2830"/>
                  <a:pt x="17971" y="2820"/>
                  <a:pt x="18005" y="2841"/>
                </a:cubicBezTo>
                <a:close/>
                <a:moveTo>
                  <a:pt x="18864" y="3367"/>
                </a:moveTo>
                <a:lnTo>
                  <a:pt x="19138" y="3533"/>
                </a:lnTo>
                <a:lnTo>
                  <a:pt x="19233" y="3592"/>
                </a:lnTo>
                <a:cubicBezTo>
                  <a:pt x="19267" y="3613"/>
                  <a:pt x="19278" y="3657"/>
                  <a:pt x="19257" y="3691"/>
                </a:cubicBezTo>
                <a:cubicBezTo>
                  <a:pt x="19236" y="3725"/>
                  <a:pt x="19191" y="3735"/>
                  <a:pt x="19158" y="3714"/>
                </a:cubicBezTo>
                <a:lnTo>
                  <a:pt x="19063" y="3656"/>
                </a:lnTo>
                <a:lnTo>
                  <a:pt x="18789" y="3490"/>
                </a:lnTo>
                <a:cubicBezTo>
                  <a:pt x="18755" y="3469"/>
                  <a:pt x="18744" y="3425"/>
                  <a:pt x="18765" y="3391"/>
                </a:cubicBezTo>
                <a:cubicBezTo>
                  <a:pt x="18786" y="3357"/>
                  <a:pt x="18830" y="3346"/>
                  <a:pt x="18864" y="3367"/>
                </a:cubicBezTo>
                <a:close/>
                <a:moveTo>
                  <a:pt x="19723" y="3895"/>
                </a:moveTo>
                <a:lnTo>
                  <a:pt x="19724" y="3895"/>
                </a:lnTo>
                <a:lnTo>
                  <a:pt x="20015" y="4070"/>
                </a:lnTo>
                <a:lnTo>
                  <a:pt x="20093" y="4114"/>
                </a:lnTo>
                <a:cubicBezTo>
                  <a:pt x="20127" y="4134"/>
                  <a:pt x="20139" y="4178"/>
                  <a:pt x="20119" y="4212"/>
                </a:cubicBezTo>
                <a:cubicBezTo>
                  <a:pt x="20100" y="4247"/>
                  <a:pt x="20056" y="4259"/>
                  <a:pt x="20021" y="4239"/>
                </a:cubicBezTo>
                <a:lnTo>
                  <a:pt x="19942" y="4193"/>
                </a:lnTo>
                <a:lnTo>
                  <a:pt x="19648" y="4018"/>
                </a:lnTo>
                <a:lnTo>
                  <a:pt x="19648" y="4017"/>
                </a:lnTo>
                <a:cubicBezTo>
                  <a:pt x="19614" y="3996"/>
                  <a:pt x="19603" y="3952"/>
                  <a:pt x="19624" y="3918"/>
                </a:cubicBezTo>
                <a:cubicBezTo>
                  <a:pt x="19645" y="3884"/>
                  <a:pt x="19689" y="3874"/>
                  <a:pt x="19723" y="3895"/>
                </a:cubicBezTo>
                <a:close/>
                <a:moveTo>
                  <a:pt x="20596" y="4381"/>
                </a:moveTo>
                <a:lnTo>
                  <a:pt x="20740" y="4448"/>
                </a:lnTo>
                <a:lnTo>
                  <a:pt x="20885" y="4510"/>
                </a:lnTo>
                <a:lnTo>
                  <a:pt x="20988" y="4549"/>
                </a:lnTo>
                <a:cubicBezTo>
                  <a:pt x="21025" y="4564"/>
                  <a:pt x="21044" y="4605"/>
                  <a:pt x="21030" y="4642"/>
                </a:cubicBezTo>
                <a:cubicBezTo>
                  <a:pt x="21015" y="4680"/>
                  <a:pt x="20974" y="4698"/>
                  <a:pt x="20937" y="4684"/>
                </a:cubicBezTo>
                <a:lnTo>
                  <a:pt x="20828" y="4642"/>
                </a:lnTo>
                <a:lnTo>
                  <a:pt x="20680" y="4579"/>
                </a:lnTo>
                <a:lnTo>
                  <a:pt x="20535" y="4512"/>
                </a:lnTo>
                <a:cubicBezTo>
                  <a:pt x="20499" y="4495"/>
                  <a:pt x="20483" y="4453"/>
                  <a:pt x="20500" y="4416"/>
                </a:cubicBezTo>
                <a:cubicBezTo>
                  <a:pt x="20517" y="4380"/>
                  <a:pt x="20560" y="4365"/>
                  <a:pt x="20596" y="4381"/>
                </a:cubicBezTo>
                <a:close/>
                <a:moveTo>
                  <a:pt x="21530" y="4701"/>
                </a:moveTo>
                <a:lnTo>
                  <a:pt x="21601" y="4714"/>
                </a:lnTo>
                <a:lnTo>
                  <a:pt x="21745" y="4736"/>
                </a:lnTo>
                <a:lnTo>
                  <a:pt x="21888" y="4751"/>
                </a:lnTo>
                <a:lnTo>
                  <a:pt x="21950" y="4756"/>
                </a:lnTo>
                <a:cubicBezTo>
                  <a:pt x="21990" y="4760"/>
                  <a:pt x="22019" y="4794"/>
                  <a:pt x="22016" y="4834"/>
                </a:cubicBezTo>
                <a:cubicBezTo>
                  <a:pt x="22013" y="4874"/>
                  <a:pt x="21978" y="4903"/>
                  <a:pt x="21939" y="4900"/>
                </a:cubicBezTo>
                <a:lnTo>
                  <a:pt x="21873" y="4895"/>
                </a:lnTo>
                <a:lnTo>
                  <a:pt x="21724" y="4878"/>
                </a:lnTo>
                <a:lnTo>
                  <a:pt x="21575" y="4856"/>
                </a:lnTo>
                <a:lnTo>
                  <a:pt x="21503" y="4842"/>
                </a:lnTo>
                <a:cubicBezTo>
                  <a:pt x="21464" y="4835"/>
                  <a:pt x="21438" y="4797"/>
                  <a:pt x="21446" y="4758"/>
                </a:cubicBezTo>
                <a:cubicBezTo>
                  <a:pt x="21453" y="4719"/>
                  <a:pt x="21491" y="4693"/>
                  <a:pt x="21530" y="4701"/>
                </a:cubicBezTo>
                <a:close/>
                <a:moveTo>
                  <a:pt x="22521" y="4781"/>
                </a:moveTo>
                <a:lnTo>
                  <a:pt x="22614" y="4782"/>
                </a:lnTo>
                <a:lnTo>
                  <a:pt x="22906" y="4786"/>
                </a:lnTo>
                <a:lnTo>
                  <a:pt x="22954" y="4788"/>
                </a:lnTo>
                <a:cubicBezTo>
                  <a:pt x="22993" y="4789"/>
                  <a:pt x="23025" y="4822"/>
                  <a:pt x="23024" y="4862"/>
                </a:cubicBezTo>
                <a:cubicBezTo>
                  <a:pt x="23023" y="4901"/>
                  <a:pt x="22990" y="4933"/>
                  <a:pt x="22950" y="4932"/>
                </a:cubicBezTo>
                <a:lnTo>
                  <a:pt x="22904" y="4930"/>
                </a:lnTo>
                <a:lnTo>
                  <a:pt x="22611" y="4926"/>
                </a:lnTo>
                <a:lnTo>
                  <a:pt x="22518" y="4925"/>
                </a:lnTo>
                <a:cubicBezTo>
                  <a:pt x="22479" y="4924"/>
                  <a:pt x="22447" y="4891"/>
                  <a:pt x="22448" y="4851"/>
                </a:cubicBezTo>
                <a:cubicBezTo>
                  <a:pt x="22449" y="4812"/>
                  <a:pt x="22481" y="4780"/>
                  <a:pt x="22521" y="4781"/>
                </a:cubicBezTo>
                <a:close/>
              </a:path>
            </a:pathLst>
          </a:custGeom>
          <a:solidFill>
            <a:srgbClr val="C00000"/>
          </a:solidFill>
          <a:ln w="1" cap="flat">
            <a:solidFill>
              <a:schemeClr val="accent1"/>
            </a:solidFill>
            <a:prstDash val="solid"/>
            <a:bevel/>
            <a:headEnd/>
            <a:tailEnd/>
          </a:ln>
        </p:spPr>
        <p:txBody>
          <a:bodyPr/>
          <a:lstStyle/>
          <a:p>
            <a:pPr>
              <a:defRPr/>
            </a:pPr>
            <a:endParaRPr lang="en-US">
              <a:latin typeface="+mj-lt"/>
            </a:endParaRPr>
          </a:p>
        </p:txBody>
      </p:sp>
      <p:grpSp>
        <p:nvGrpSpPr>
          <p:cNvPr id="959509" name="Group 959508"/>
          <p:cNvGrpSpPr>
            <a:grpSpLocks/>
          </p:cNvGrpSpPr>
          <p:nvPr/>
        </p:nvGrpSpPr>
        <p:grpSpPr bwMode="auto">
          <a:xfrm>
            <a:off x="569913" y="4732338"/>
            <a:ext cx="3441700" cy="195262"/>
            <a:chOff x="569913" y="4445000"/>
            <a:chExt cx="3441700" cy="194549"/>
          </a:xfrm>
        </p:grpSpPr>
        <p:sp>
          <p:nvSpPr>
            <p:cNvPr id="85" name="Rectangle 131"/>
            <p:cNvSpPr>
              <a:spLocks noChangeArrowheads="1"/>
            </p:cNvSpPr>
            <p:nvPr/>
          </p:nvSpPr>
          <p:spPr bwMode="auto">
            <a:xfrm>
              <a:off x="573088" y="4445000"/>
              <a:ext cx="3435350" cy="6327"/>
            </a:xfrm>
            <a:prstGeom prst="rect">
              <a:avLst/>
            </a:prstGeom>
            <a:solidFill>
              <a:srgbClr val="868686"/>
            </a:solidFill>
            <a:ln w="1" cap="flat">
              <a:solidFill>
                <a:srgbClr val="868686"/>
              </a:solidFill>
              <a:prstDash val="solid"/>
              <a:bevel/>
              <a:headEnd/>
              <a:tailEnd/>
            </a:ln>
          </p:spPr>
          <p:txBody>
            <a:bodyPr/>
            <a:lstStyle/>
            <a:p>
              <a:pPr>
                <a:defRPr/>
              </a:pPr>
              <a:endParaRPr lang="en-US">
                <a:latin typeface="+mj-lt"/>
              </a:endParaRPr>
            </a:p>
          </p:txBody>
        </p:sp>
        <p:sp>
          <p:nvSpPr>
            <p:cNvPr id="86" name="Freeform 132"/>
            <p:cNvSpPr>
              <a:spLocks noEditPoints="1"/>
            </p:cNvSpPr>
            <p:nvPr/>
          </p:nvSpPr>
          <p:spPr bwMode="auto">
            <a:xfrm>
              <a:off x="569913" y="4448163"/>
              <a:ext cx="3441700" cy="33215"/>
            </a:xfrm>
            <a:custGeom>
              <a:avLst/>
              <a:gdLst>
                <a:gd name="T0" fmla="*/ 4 w 2168"/>
                <a:gd name="T1" fmla="*/ 0 h 21"/>
                <a:gd name="T2" fmla="*/ 4 w 2168"/>
                <a:gd name="T3" fmla="*/ 21 h 21"/>
                <a:gd name="T4" fmla="*/ 0 w 2168"/>
                <a:gd name="T5" fmla="*/ 21 h 21"/>
                <a:gd name="T6" fmla="*/ 0 w 2168"/>
                <a:gd name="T7" fmla="*/ 0 h 21"/>
                <a:gd name="T8" fmla="*/ 4 w 2168"/>
                <a:gd name="T9" fmla="*/ 0 h 21"/>
                <a:gd name="T10" fmla="*/ 201 w 2168"/>
                <a:gd name="T11" fmla="*/ 0 h 21"/>
                <a:gd name="T12" fmla="*/ 201 w 2168"/>
                <a:gd name="T13" fmla="*/ 21 h 21"/>
                <a:gd name="T14" fmla="*/ 196 w 2168"/>
                <a:gd name="T15" fmla="*/ 21 h 21"/>
                <a:gd name="T16" fmla="*/ 196 w 2168"/>
                <a:gd name="T17" fmla="*/ 0 h 21"/>
                <a:gd name="T18" fmla="*/ 201 w 2168"/>
                <a:gd name="T19" fmla="*/ 0 h 21"/>
                <a:gd name="T20" fmla="*/ 398 w 2168"/>
                <a:gd name="T21" fmla="*/ 0 h 21"/>
                <a:gd name="T22" fmla="*/ 398 w 2168"/>
                <a:gd name="T23" fmla="*/ 21 h 21"/>
                <a:gd name="T24" fmla="*/ 394 w 2168"/>
                <a:gd name="T25" fmla="*/ 21 h 21"/>
                <a:gd name="T26" fmla="*/ 394 w 2168"/>
                <a:gd name="T27" fmla="*/ 0 h 21"/>
                <a:gd name="T28" fmla="*/ 398 w 2168"/>
                <a:gd name="T29" fmla="*/ 0 h 21"/>
                <a:gd name="T30" fmla="*/ 595 w 2168"/>
                <a:gd name="T31" fmla="*/ 0 h 21"/>
                <a:gd name="T32" fmla="*/ 595 w 2168"/>
                <a:gd name="T33" fmla="*/ 21 h 21"/>
                <a:gd name="T34" fmla="*/ 591 w 2168"/>
                <a:gd name="T35" fmla="*/ 21 h 21"/>
                <a:gd name="T36" fmla="*/ 591 w 2168"/>
                <a:gd name="T37" fmla="*/ 0 h 21"/>
                <a:gd name="T38" fmla="*/ 595 w 2168"/>
                <a:gd name="T39" fmla="*/ 0 h 21"/>
                <a:gd name="T40" fmla="*/ 791 w 2168"/>
                <a:gd name="T41" fmla="*/ 0 h 21"/>
                <a:gd name="T42" fmla="*/ 791 w 2168"/>
                <a:gd name="T43" fmla="*/ 21 h 21"/>
                <a:gd name="T44" fmla="*/ 787 w 2168"/>
                <a:gd name="T45" fmla="*/ 21 h 21"/>
                <a:gd name="T46" fmla="*/ 787 w 2168"/>
                <a:gd name="T47" fmla="*/ 0 h 21"/>
                <a:gd name="T48" fmla="*/ 791 w 2168"/>
                <a:gd name="T49" fmla="*/ 0 h 21"/>
                <a:gd name="T50" fmla="*/ 988 w 2168"/>
                <a:gd name="T51" fmla="*/ 0 h 21"/>
                <a:gd name="T52" fmla="*/ 988 w 2168"/>
                <a:gd name="T53" fmla="*/ 21 h 21"/>
                <a:gd name="T54" fmla="*/ 984 w 2168"/>
                <a:gd name="T55" fmla="*/ 21 h 21"/>
                <a:gd name="T56" fmla="*/ 984 w 2168"/>
                <a:gd name="T57" fmla="*/ 0 h 21"/>
                <a:gd name="T58" fmla="*/ 988 w 2168"/>
                <a:gd name="T59" fmla="*/ 0 h 21"/>
                <a:gd name="T60" fmla="*/ 1184 w 2168"/>
                <a:gd name="T61" fmla="*/ 0 h 21"/>
                <a:gd name="T62" fmla="*/ 1184 w 2168"/>
                <a:gd name="T63" fmla="*/ 21 h 21"/>
                <a:gd name="T64" fmla="*/ 1180 w 2168"/>
                <a:gd name="T65" fmla="*/ 21 h 21"/>
                <a:gd name="T66" fmla="*/ 1180 w 2168"/>
                <a:gd name="T67" fmla="*/ 0 h 21"/>
                <a:gd name="T68" fmla="*/ 1184 w 2168"/>
                <a:gd name="T69" fmla="*/ 0 h 21"/>
                <a:gd name="T70" fmla="*/ 1381 w 2168"/>
                <a:gd name="T71" fmla="*/ 0 h 21"/>
                <a:gd name="T72" fmla="*/ 1381 w 2168"/>
                <a:gd name="T73" fmla="*/ 21 h 21"/>
                <a:gd name="T74" fmla="*/ 1377 w 2168"/>
                <a:gd name="T75" fmla="*/ 21 h 21"/>
                <a:gd name="T76" fmla="*/ 1377 w 2168"/>
                <a:gd name="T77" fmla="*/ 0 h 21"/>
                <a:gd name="T78" fmla="*/ 1381 w 2168"/>
                <a:gd name="T79" fmla="*/ 0 h 21"/>
                <a:gd name="T80" fmla="*/ 1579 w 2168"/>
                <a:gd name="T81" fmla="*/ 0 h 21"/>
                <a:gd name="T82" fmla="*/ 1579 w 2168"/>
                <a:gd name="T83" fmla="*/ 21 h 21"/>
                <a:gd name="T84" fmla="*/ 1574 w 2168"/>
                <a:gd name="T85" fmla="*/ 21 h 21"/>
                <a:gd name="T86" fmla="*/ 1574 w 2168"/>
                <a:gd name="T87" fmla="*/ 0 h 21"/>
                <a:gd name="T88" fmla="*/ 1579 w 2168"/>
                <a:gd name="T89" fmla="*/ 0 h 21"/>
                <a:gd name="T90" fmla="*/ 1775 w 2168"/>
                <a:gd name="T91" fmla="*/ 0 h 21"/>
                <a:gd name="T92" fmla="*/ 1775 w 2168"/>
                <a:gd name="T93" fmla="*/ 21 h 21"/>
                <a:gd name="T94" fmla="*/ 1771 w 2168"/>
                <a:gd name="T95" fmla="*/ 21 h 21"/>
                <a:gd name="T96" fmla="*/ 1771 w 2168"/>
                <a:gd name="T97" fmla="*/ 0 h 21"/>
                <a:gd name="T98" fmla="*/ 1775 w 2168"/>
                <a:gd name="T99" fmla="*/ 0 h 21"/>
                <a:gd name="T100" fmla="*/ 1972 w 2168"/>
                <a:gd name="T101" fmla="*/ 0 h 21"/>
                <a:gd name="T102" fmla="*/ 1972 w 2168"/>
                <a:gd name="T103" fmla="*/ 21 h 21"/>
                <a:gd name="T104" fmla="*/ 1968 w 2168"/>
                <a:gd name="T105" fmla="*/ 21 h 21"/>
                <a:gd name="T106" fmla="*/ 1968 w 2168"/>
                <a:gd name="T107" fmla="*/ 0 h 21"/>
                <a:gd name="T108" fmla="*/ 1972 w 2168"/>
                <a:gd name="T109" fmla="*/ 0 h 21"/>
                <a:gd name="T110" fmla="*/ 2168 w 2168"/>
                <a:gd name="T111" fmla="*/ 0 h 21"/>
                <a:gd name="T112" fmla="*/ 2168 w 2168"/>
                <a:gd name="T113" fmla="*/ 21 h 21"/>
                <a:gd name="T114" fmla="*/ 2164 w 2168"/>
                <a:gd name="T115" fmla="*/ 21 h 21"/>
                <a:gd name="T116" fmla="*/ 2164 w 2168"/>
                <a:gd name="T117" fmla="*/ 0 h 21"/>
                <a:gd name="T118" fmla="*/ 2168 w 2168"/>
                <a:gd name="T1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8" h="21">
                  <a:moveTo>
                    <a:pt x="4" y="0"/>
                  </a:moveTo>
                  <a:lnTo>
                    <a:pt x="4" y="21"/>
                  </a:lnTo>
                  <a:lnTo>
                    <a:pt x="0" y="21"/>
                  </a:lnTo>
                  <a:lnTo>
                    <a:pt x="0" y="0"/>
                  </a:lnTo>
                  <a:lnTo>
                    <a:pt x="4" y="0"/>
                  </a:lnTo>
                  <a:close/>
                  <a:moveTo>
                    <a:pt x="201" y="0"/>
                  </a:moveTo>
                  <a:lnTo>
                    <a:pt x="201" y="21"/>
                  </a:lnTo>
                  <a:lnTo>
                    <a:pt x="196" y="21"/>
                  </a:lnTo>
                  <a:lnTo>
                    <a:pt x="196" y="0"/>
                  </a:lnTo>
                  <a:lnTo>
                    <a:pt x="201" y="0"/>
                  </a:lnTo>
                  <a:close/>
                  <a:moveTo>
                    <a:pt x="398" y="0"/>
                  </a:moveTo>
                  <a:lnTo>
                    <a:pt x="398" y="21"/>
                  </a:lnTo>
                  <a:lnTo>
                    <a:pt x="394" y="21"/>
                  </a:lnTo>
                  <a:lnTo>
                    <a:pt x="394" y="0"/>
                  </a:lnTo>
                  <a:lnTo>
                    <a:pt x="398" y="0"/>
                  </a:lnTo>
                  <a:close/>
                  <a:moveTo>
                    <a:pt x="595" y="0"/>
                  </a:moveTo>
                  <a:lnTo>
                    <a:pt x="595" y="21"/>
                  </a:lnTo>
                  <a:lnTo>
                    <a:pt x="591" y="21"/>
                  </a:lnTo>
                  <a:lnTo>
                    <a:pt x="591" y="0"/>
                  </a:lnTo>
                  <a:lnTo>
                    <a:pt x="595" y="0"/>
                  </a:lnTo>
                  <a:close/>
                  <a:moveTo>
                    <a:pt x="791" y="0"/>
                  </a:moveTo>
                  <a:lnTo>
                    <a:pt x="791" y="21"/>
                  </a:lnTo>
                  <a:lnTo>
                    <a:pt x="787" y="21"/>
                  </a:lnTo>
                  <a:lnTo>
                    <a:pt x="787" y="0"/>
                  </a:lnTo>
                  <a:lnTo>
                    <a:pt x="791" y="0"/>
                  </a:lnTo>
                  <a:close/>
                  <a:moveTo>
                    <a:pt x="988" y="0"/>
                  </a:moveTo>
                  <a:lnTo>
                    <a:pt x="988" y="21"/>
                  </a:lnTo>
                  <a:lnTo>
                    <a:pt x="984" y="21"/>
                  </a:lnTo>
                  <a:lnTo>
                    <a:pt x="984" y="0"/>
                  </a:lnTo>
                  <a:lnTo>
                    <a:pt x="988" y="0"/>
                  </a:lnTo>
                  <a:close/>
                  <a:moveTo>
                    <a:pt x="1184" y="0"/>
                  </a:moveTo>
                  <a:lnTo>
                    <a:pt x="1184" y="21"/>
                  </a:lnTo>
                  <a:lnTo>
                    <a:pt x="1180" y="21"/>
                  </a:lnTo>
                  <a:lnTo>
                    <a:pt x="1180" y="0"/>
                  </a:lnTo>
                  <a:lnTo>
                    <a:pt x="1184" y="0"/>
                  </a:lnTo>
                  <a:close/>
                  <a:moveTo>
                    <a:pt x="1381" y="0"/>
                  </a:moveTo>
                  <a:lnTo>
                    <a:pt x="1381" y="21"/>
                  </a:lnTo>
                  <a:lnTo>
                    <a:pt x="1377" y="21"/>
                  </a:lnTo>
                  <a:lnTo>
                    <a:pt x="1377" y="0"/>
                  </a:lnTo>
                  <a:lnTo>
                    <a:pt x="1381" y="0"/>
                  </a:lnTo>
                  <a:close/>
                  <a:moveTo>
                    <a:pt x="1579" y="0"/>
                  </a:moveTo>
                  <a:lnTo>
                    <a:pt x="1579" y="21"/>
                  </a:lnTo>
                  <a:lnTo>
                    <a:pt x="1574" y="21"/>
                  </a:lnTo>
                  <a:lnTo>
                    <a:pt x="1574" y="0"/>
                  </a:lnTo>
                  <a:lnTo>
                    <a:pt x="1579" y="0"/>
                  </a:lnTo>
                  <a:close/>
                  <a:moveTo>
                    <a:pt x="1775" y="0"/>
                  </a:moveTo>
                  <a:lnTo>
                    <a:pt x="1775" y="21"/>
                  </a:lnTo>
                  <a:lnTo>
                    <a:pt x="1771" y="21"/>
                  </a:lnTo>
                  <a:lnTo>
                    <a:pt x="1771" y="0"/>
                  </a:lnTo>
                  <a:lnTo>
                    <a:pt x="1775" y="0"/>
                  </a:lnTo>
                  <a:close/>
                  <a:moveTo>
                    <a:pt x="1972" y="0"/>
                  </a:moveTo>
                  <a:lnTo>
                    <a:pt x="1972" y="21"/>
                  </a:lnTo>
                  <a:lnTo>
                    <a:pt x="1968" y="21"/>
                  </a:lnTo>
                  <a:lnTo>
                    <a:pt x="1968" y="0"/>
                  </a:lnTo>
                  <a:lnTo>
                    <a:pt x="1972" y="0"/>
                  </a:lnTo>
                  <a:close/>
                  <a:moveTo>
                    <a:pt x="2168" y="0"/>
                  </a:moveTo>
                  <a:lnTo>
                    <a:pt x="2168" y="21"/>
                  </a:lnTo>
                  <a:lnTo>
                    <a:pt x="2164" y="21"/>
                  </a:lnTo>
                  <a:lnTo>
                    <a:pt x="2164" y="0"/>
                  </a:lnTo>
                  <a:lnTo>
                    <a:pt x="2168" y="0"/>
                  </a:lnTo>
                  <a:close/>
                </a:path>
              </a:pathLst>
            </a:custGeom>
            <a:solidFill>
              <a:srgbClr val="868686"/>
            </a:solidFill>
            <a:ln w="1" cap="flat">
              <a:solidFill>
                <a:srgbClr val="868686"/>
              </a:solidFill>
              <a:prstDash val="solid"/>
              <a:bevel/>
              <a:headEnd/>
              <a:tailEnd/>
            </a:ln>
          </p:spPr>
          <p:txBody>
            <a:bodyPr/>
            <a:lstStyle/>
            <a:p>
              <a:pPr>
                <a:defRPr/>
              </a:pPr>
              <a:endParaRPr lang="en-US">
                <a:latin typeface="+mj-lt"/>
              </a:endParaRPr>
            </a:p>
          </p:txBody>
        </p:sp>
        <p:sp>
          <p:nvSpPr>
            <p:cNvPr id="91" name="Rectangle 137"/>
            <p:cNvSpPr>
              <a:spLocks noChangeArrowheads="1"/>
            </p:cNvSpPr>
            <p:nvPr/>
          </p:nvSpPr>
          <p:spPr bwMode="auto">
            <a:xfrm>
              <a:off x="620713" y="4516176"/>
              <a:ext cx="230187" cy="123373"/>
            </a:xfrm>
            <a:prstGeom prst="rect">
              <a:avLst/>
            </a:prstGeom>
            <a:noFill/>
            <a:ln>
              <a:noFill/>
            </a:ln>
            <a:extLst/>
          </p:spPr>
          <p:txBody>
            <a:bodyPr wrap="none" lIns="0" tIns="0" rIns="0" bIns="0">
              <a:spAutoFit/>
            </a:bodyPr>
            <a:lstStyle/>
            <a:p>
              <a:pPr>
                <a:defRPr/>
              </a:pPr>
              <a:r>
                <a:rPr lang="en-US" sz="800" b="0" dirty="0">
                  <a:solidFill>
                    <a:srgbClr val="000000"/>
                  </a:solidFill>
                  <a:latin typeface="+mj-lt"/>
                  <a:cs typeface="Arial" pitchFamily="34" charset="0"/>
                </a:rPr>
                <a:t>2010</a:t>
              </a:r>
              <a:endParaRPr lang="en-US" sz="1800" b="0" dirty="0">
                <a:latin typeface="+mj-lt"/>
                <a:cs typeface="Arial" pitchFamily="34" charset="0"/>
              </a:endParaRPr>
            </a:p>
          </p:txBody>
        </p:sp>
        <p:sp>
          <p:nvSpPr>
            <p:cNvPr id="92" name="Rectangle 138"/>
            <p:cNvSpPr>
              <a:spLocks noChangeArrowheads="1"/>
            </p:cNvSpPr>
            <p:nvPr/>
          </p:nvSpPr>
          <p:spPr bwMode="auto">
            <a:xfrm>
              <a:off x="933450" y="4516176"/>
              <a:ext cx="230188"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2011</a:t>
              </a:r>
              <a:endParaRPr lang="en-US" sz="1800" b="0">
                <a:latin typeface="+mj-lt"/>
                <a:cs typeface="Arial" pitchFamily="34" charset="0"/>
              </a:endParaRPr>
            </a:p>
          </p:txBody>
        </p:sp>
        <p:sp>
          <p:nvSpPr>
            <p:cNvPr id="93" name="Rectangle 139"/>
            <p:cNvSpPr>
              <a:spLocks noChangeArrowheads="1"/>
            </p:cNvSpPr>
            <p:nvPr/>
          </p:nvSpPr>
          <p:spPr bwMode="auto">
            <a:xfrm>
              <a:off x="1246188" y="4516176"/>
              <a:ext cx="230187"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2012</a:t>
              </a:r>
              <a:endParaRPr lang="en-US" sz="1800" b="0">
                <a:latin typeface="+mj-lt"/>
                <a:cs typeface="Arial" pitchFamily="34" charset="0"/>
              </a:endParaRPr>
            </a:p>
          </p:txBody>
        </p:sp>
        <p:sp>
          <p:nvSpPr>
            <p:cNvPr id="94" name="Rectangle 140"/>
            <p:cNvSpPr>
              <a:spLocks noChangeArrowheads="1"/>
            </p:cNvSpPr>
            <p:nvPr/>
          </p:nvSpPr>
          <p:spPr bwMode="auto">
            <a:xfrm>
              <a:off x="1558925" y="4516176"/>
              <a:ext cx="230188"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2013</a:t>
              </a:r>
              <a:endParaRPr lang="en-US" sz="1800" b="0">
                <a:latin typeface="+mj-lt"/>
                <a:cs typeface="Arial" pitchFamily="34" charset="0"/>
              </a:endParaRPr>
            </a:p>
          </p:txBody>
        </p:sp>
        <p:sp>
          <p:nvSpPr>
            <p:cNvPr id="95" name="Rectangle 141"/>
            <p:cNvSpPr>
              <a:spLocks noChangeArrowheads="1"/>
            </p:cNvSpPr>
            <p:nvPr/>
          </p:nvSpPr>
          <p:spPr bwMode="auto">
            <a:xfrm>
              <a:off x="1870075" y="4516176"/>
              <a:ext cx="230188"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2014</a:t>
              </a:r>
              <a:endParaRPr lang="en-US" sz="1800" b="0">
                <a:latin typeface="+mj-lt"/>
                <a:cs typeface="Arial" pitchFamily="34" charset="0"/>
              </a:endParaRPr>
            </a:p>
          </p:txBody>
        </p:sp>
        <p:sp>
          <p:nvSpPr>
            <p:cNvPr id="959488" name="Rectangle 142"/>
            <p:cNvSpPr>
              <a:spLocks noChangeArrowheads="1"/>
            </p:cNvSpPr>
            <p:nvPr/>
          </p:nvSpPr>
          <p:spPr bwMode="auto">
            <a:xfrm>
              <a:off x="2182813" y="4516176"/>
              <a:ext cx="230187"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2015</a:t>
              </a:r>
              <a:endParaRPr lang="en-US" sz="1800" b="0">
                <a:latin typeface="+mj-lt"/>
                <a:cs typeface="Arial" pitchFamily="34" charset="0"/>
              </a:endParaRPr>
            </a:p>
          </p:txBody>
        </p:sp>
        <p:sp>
          <p:nvSpPr>
            <p:cNvPr id="959489" name="Rectangle 143"/>
            <p:cNvSpPr>
              <a:spLocks noChangeArrowheads="1"/>
            </p:cNvSpPr>
            <p:nvPr/>
          </p:nvSpPr>
          <p:spPr bwMode="auto">
            <a:xfrm>
              <a:off x="2495550" y="4516176"/>
              <a:ext cx="230188"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2016</a:t>
              </a:r>
              <a:endParaRPr lang="en-US" sz="1800" b="0">
                <a:latin typeface="+mj-lt"/>
                <a:cs typeface="Arial" pitchFamily="34" charset="0"/>
              </a:endParaRPr>
            </a:p>
          </p:txBody>
        </p:sp>
        <p:sp>
          <p:nvSpPr>
            <p:cNvPr id="959491" name="Rectangle 144"/>
            <p:cNvSpPr>
              <a:spLocks noChangeArrowheads="1"/>
            </p:cNvSpPr>
            <p:nvPr/>
          </p:nvSpPr>
          <p:spPr bwMode="auto">
            <a:xfrm>
              <a:off x="2808288" y="4516176"/>
              <a:ext cx="230187"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2017</a:t>
              </a:r>
              <a:endParaRPr lang="en-US" sz="1800" b="0">
                <a:latin typeface="+mj-lt"/>
                <a:cs typeface="Arial" pitchFamily="34" charset="0"/>
              </a:endParaRPr>
            </a:p>
          </p:txBody>
        </p:sp>
        <p:sp>
          <p:nvSpPr>
            <p:cNvPr id="959492" name="Rectangle 145"/>
            <p:cNvSpPr>
              <a:spLocks noChangeArrowheads="1"/>
            </p:cNvSpPr>
            <p:nvPr/>
          </p:nvSpPr>
          <p:spPr bwMode="auto">
            <a:xfrm>
              <a:off x="3121025" y="4516176"/>
              <a:ext cx="230188"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2018</a:t>
              </a:r>
              <a:endParaRPr lang="en-US" sz="1800" b="0">
                <a:latin typeface="+mj-lt"/>
                <a:cs typeface="Arial" pitchFamily="34" charset="0"/>
              </a:endParaRPr>
            </a:p>
          </p:txBody>
        </p:sp>
        <p:sp>
          <p:nvSpPr>
            <p:cNvPr id="959494" name="Rectangle 146"/>
            <p:cNvSpPr>
              <a:spLocks noChangeArrowheads="1"/>
            </p:cNvSpPr>
            <p:nvPr/>
          </p:nvSpPr>
          <p:spPr bwMode="auto">
            <a:xfrm>
              <a:off x="3432175" y="4516176"/>
              <a:ext cx="230188" cy="123373"/>
            </a:xfrm>
            <a:prstGeom prst="rect">
              <a:avLst/>
            </a:prstGeom>
            <a:noFill/>
            <a:ln>
              <a:noFill/>
            </a:ln>
            <a:extLst/>
          </p:spPr>
          <p:txBody>
            <a:bodyPr wrap="none" lIns="0" tIns="0" rIns="0" bIns="0">
              <a:spAutoFit/>
            </a:bodyPr>
            <a:lstStyle/>
            <a:p>
              <a:pPr>
                <a:defRPr/>
              </a:pPr>
              <a:r>
                <a:rPr lang="en-US" sz="800" b="0">
                  <a:solidFill>
                    <a:srgbClr val="000000"/>
                  </a:solidFill>
                  <a:latin typeface="+mj-lt"/>
                  <a:cs typeface="Arial" pitchFamily="34" charset="0"/>
                </a:rPr>
                <a:t>2019</a:t>
              </a:r>
              <a:endParaRPr lang="en-US" sz="1800" b="0">
                <a:latin typeface="+mj-lt"/>
                <a:cs typeface="Arial" pitchFamily="34" charset="0"/>
              </a:endParaRPr>
            </a:p>
          </p:txBody>
        </p:sp>
        <p:sp>
          <p:nvSpPr>
            <p:cNvPr id="959495" name="Rectangle 147"/>
            <p:cNvSpPr>
              <a:spLocks noChangeArrowheads="1"/>
            </p:cNvSpPr>
            <p:nvPr/>
          </p:nvSpPr>
          <p:spPr bwMode="auto">
            <a:xfrm>
              <a:off x="3744913" y="4516176"/>
              <a:ext cx="230187" cy="123373"/>
            </a:xfrm>
            <a:prstGeom prst="rect">
              <a:avLst/>
            </a:prstGeom>
            <a:noFill/>
            <a:ln>
              <a:noFill/>
            </a:ln>
            <a:extLst/>
          </p:spPr>
          <p:txBody>
            <a:bodyPr wrap="none" lIns="0" tIns="0" rIns="0" bIns="0">
              <a:spAutoFit/>
            </a:bodyPr>
            <a:lstStyle/>
            <a:p>
              <a:pPr>
                <a:defRPr/>
              </a:pPr>
              <a:r>
                <a:rPr lang="en-US" sz="800" b="0" dirty="0">
                  <a:solidFill>
                    <a:srgbClr val="000000"/>
                  </a:solidFill>
                  <a:latin typeface="+mj-lt"/>
                  <a:cs typeface="Arial" pitchFamily="34" charset="0"/>
                </a:rPr>
                <a:t>2020</a:t>
              </a:r>
              <a:endParaRPr lang="en-US" sz="1800" b="0" dirty="0">
                <a:latin typeface="+mj-lt"/>
                <a:cs typeface="Arial" pitchFamily="34" charset="0"/>
              </a:endParaRPr>
            </a:p>
          </p:txBody>
        </p:sp>
      </p:grpSp>
      <p:sp>
        <p:nvSpPr>
          <p:cNvPr id="66" name="TextBox 65"/>
          <p:cNvSpPr txBox="1"/>
          <p:nvPr/>
        </p:nvSpPr>
        <p:spPr>
          <a:xfrm>
            <a:off x="1712913" y="4005263"/>
            <a:ext cx="914400" cy="576262"/>
          </a:xfrm>
          <a:prstGeom prst="rect">
            <a:avLst/>
          </a:prstGeom>
          <a:noFill/>
        </p:spPr>
        <p:txBody>
          <a:bodyPr wrap="none"/>
          <a:lstStyle/>
          <a:p>
            <a:pPr algn="r">
              <a:defRPr/>
            </a:pPr>
            <a:r>
              <a:rPr lang="en-US" sz="1400" dirty="0">
                <a:solidFill>
                  <a:schemeClr val="tx2"/>
                </a:solidFill>
                <a:latin typeface="+mj-lt"/>
              </a:rPr>
              <a:t>Mobile Business</a:t>
            </a:r>
          </a:p>
          <a:p>
            <a:pPr algn="r">
              <a:defRPr/>
            </a:pPr>
            <a:r>
              <a:rPr lang="en-US" sz="1400" dirty="0">
                <a:solidFill>
                  <a:schemeClr val="tx2"/>
                </a:solidFill>
                <a:latin typeface="+mj-lt"/>
              </a:rPr>
              <a:t>model</a:t>
            </a:r>
          </a:p>
          <a:p>
            <a:pPr algn="r">
              <a:defRPr/>
            </a:pPr>
            <a:r>
              <a:rPr lang="en-US" sz="1400" dirty="0">
                <a:solidFill>
                  <a:schemeClr val="tx2"/>
                </a:solidFill>
                <a:latin typeface="+mj-lt"/>
              </a:rPr>
              <a:t>breakdown</a:t>
            </a:r>
          </a:p>
        </p:txBody>
      </p:sp>
      <p:sp>
        <p:nvSpPr>
          <p:cNvPr id="65" name="Oval 64"/>
          <p:cNvSpPr/>
          <p:nvPr/>
        </p:nvSpPr>
        <p:spPr bwMode="auto">
          <a:xfrm>
            <a:off x="2411413" y="4581525"/>
            <a:ext cx="1008062" cy="503238"/>
          </a:xfrm>
          <a:prstGeom prst="ellipse">
            <a:avLst/>
          </a:prstGeom>
          <a:noFill/>
          <a:ln w="28575" cap="flat" cmpd="sng" algn="ctr">
            <a:solidFill>
              <a:schemeClr val="tx2"/>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43" name="Curved Up Arrow 42"/>
          <p:cNvSpPr/>
          <p:nvPr/>
        </p:nvSpPr>
        <p:spPr bwMode="auto">
          <a:xfrm rot="17137742">
            <a:off x="2501901" y="3594100"/>
            <a:ext cx="1433512" cy="617537"/>
          </a:xfrm>
          <a:prstGeom prst="curvedUpArrow">
            <a:avLst/>
          </a:prstGeom>
          <a:gradFill flip="none" rotWithShape="1">
            <a:gsLst>
              <a:gs pos="0">
                <a:srgbClr val="FF0000"/>
              </a:gs>
              <a:gs pos="50000">
                <a:schemeClr val="accent1">
                  <a:tint val="44500"/>
                  <a:satMod val="160000"/>
                </a:schemeClr>
              </a:gs>
              <a:gs pos="100000">
                <a:schemeClr val="accent1"/>
              </a:gs>
            </a:gsLst>
            <a:lin ang="0" scaled="1"/>
            <a:tileRect/>
          </a:gradFill>
          <a:ln w="12700" cap="flat" cmpd="sng" algn="ctr">
            <a:solidFill>
              <a:schemeClr val="tx1"/>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44" name="TextBox 43"/>
          <p:cNvSpPr txBox="1"/>
          <p:nvPr/>
        </p:nvSpPr>
        <p:spPr>
          <a:xfrm>
            <a:off x="2700338" y="3789363"/>
            <a:ext cx="1311275" cy="360362"/>
          </a:xfrm>
          <a:prstGeom prst="rect">
            <a:avLst/>
          </a:prstGeom>
          <a:solidFill>
            <a:schemeClr val="bg1">
              <a:alpha val="70000"/>
            </a:schemeClr>
          </a:solidFill>
        </p:spPr>
        <p:txBody>
          <a:bodyPr wrap="none"/>
          <a:lstStyle/>
          <a:p>
            <a:pPr algn="ctr">
              <a:defRPr/>
            </a:pPr>
            <a:r>
              <a:rPr lang="en-US" sz="1800" dirty="0">
                <a:latin typeface="+mj-lt"/>
              </a:rPr>
              <a:t>Innovation</a:t>
            </a:r>
          </a:p>
        </p:txBody>
      </p:sp>
      <p:sp>
        <p:nvSpPr>
          <p:cNvPr id="45" name="AutoShape 179"/>
          <p:cNvSpPr>
            <a:spLocks noChangeArrowheads="1"/>
          </p:cNvSpPr>
          <p:nvPr>
            <p:custDataLst>
              <p:tags r:id="rId6"/>
            </p:custDataLst>
          </p:nvPr>
        </p:nvSpPr>
        <p:spPr bwMode="auto">
          <a:xfrm rot="16199068" flipV="1">
            <a:off x="2230438" y="3536950"/>
            <a:ext cx="4681538" cy="287337"/>
          </a:xfrm>
          <a:prstGeom prst="triangle">
            <a:avLst>
              <a:gd name="adj" fmla="val 48963"/>
            </a:avLst>
          </a:prstGeom>
          <a:gradFill rotWithShape="1">
            <a:gsLst>
              <a:gs pos="0">
                <a:srgbClr val="F6A8D1"/>
              </a:gs>
              <a:gs pos="39999">
                <a:srgbClr val="EF39A1"/>
              </a:gs>
              <a:gs pos="41000">
                <a:srgbClr val="E20074"/>
              </a:gs>
              <a:gs pos="100000">
                <a:srgbClr val="A80058"/>
              </a:gs>
            </a:gsLst>
            <a:lin ang="0" scaled="1"/>
          </a:gradFill>
          <a:ln w="9525" algn="ctr">
            <a:solidFill>
              <a:srgbClr val="A80058"/>
            </a:solidFill>
            <a:miter lim="800000"/>
            <a:headEnd/>
            <a:tailEnd/>
          </a:ln>
          <a:effectLst>
            <a:outerShdw dist="50800" dir="5400000" algn="t" rotWithShape="0">
              <a:srgbClr val="58002E">
                <a:alpha val="39998"/>
              </a:srgbClr>
            </a:outerShdw>
          </a:effectLst>
        </p:spPr>
        <p:txBody>
          <a:bodyPr rot="10800000" vert="eaVert" lIns="68553" tIns="34276" rIns="68553" bIns="34276" anchor="ctr"/>
          <a:lstStyle/>
          <a:p>
            <a:pPr algn="ctr" defTabSz="685800">
              <a:defRPr/>
            </a:pPr>
            <a:endParaRPr lang="en-US" sz="1050">
              <a:solidFill>
                <a:srgbClr val="FFFFFF"/>
              </a:solidFill>
              <a:latin typeface="+mj-lt"/>
              <a:cs typeface="Times New Roman" pitchFamily="18" charset="0"/>
            </a:endParaRPr>
          </a:p>
        </p:txBody>
      </p:sp>
      <p:sp>
        <p:nvSpPr>
          <p:cNvPr id="49" name="AutoShape 5"/>
          <p:cNvSpPr>
            <a:spLocks noChangeArrowheads="1"/>
          </p:cNvSpPr>
          <p:nvPr>
            <p:custDataLst>
              <p:tags r:id="rId7"/>
            </p:custDataLst>
          </p:nvPr>
        </p:nvSpPr>
        <p:spPr bwMode="auto">
          <a:xfrm>
            <a:off x="4787900" y="1484313"/>
            <a:ext cx="4103688" cy="1152525"/>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nchorCtr="1"/>
          <a:lstStyle/>
          <a:p>
            <a:pPr algn="ctr">
              <a:spcBef>
                <a:spcPts val="500"/>
              </a:spcBef>
              <a:defRPr/>
            </a:pPr>
            <a:r>
              <a:rPr lang="en-US" sz="1800" b="0" dirty="0">
                <a:latin typeface="+mj-lt"/>
              </a:rPr>
              <a:t>Increased spectrum availability.</a:t>
            </a:r>
          </a:p>
          <a:p>
            <a:pPr algn="ctr">
              <a:spcBef>
                <a:spcPts val="500"/>
              </a:spcBef>
              <a:defRPr/>
            </a:pPr>
            <a:r>
              <a:rPr lang="en-US" sz="1800" b="0" dirty="0">
                <a:latin typeface="+mj-lt"/>
              </a:rPr>
              <a:t>Early LTE deployment.</a:t>
            </a:r>
          </a:p>
          <a:p>
            <a:pPr algn="ctr">
              <a:spcBef>
                <a:spcPts val="500"/>
              </a:spcBef>
              <a:defRPr/>
            </a:pPr>
            <a:r>
              <a:rPr lang="en-US" sz="1800" b="0" dirty="0">
                <a:latin typeface="+mj-lt"/>
              </a:rPr>
              <a:t>Mobile – Fixed partnership models.</a:t>
            </a:r>
          </a:p>
        </p:txBody>
      </p:sp>
      <p:sp>
        <p:nvSpPr>
          <p:cNvPr id="50" name="Auf der gleichen Seite des Rechtecks liegende Ecken abrunden 46"/>
          <p:cNvSpPr>
            <a:spLocks noChangeArrowheads="1"/>
          </p:cNvSpPr>
          <p:nvPr/>
        </p:nvSpPr>
        <p:spPr bwMode="auto">
          <a:xfrm>
            <a:off x="4787900" y="1196975"/>
            <a:ext cx="4103688" cy="358775"/>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Structural off-loading</a:t>
            </a:r>
            <a:r>
              <a:rPr lang="en-GB" sz="2000" b="0" baseline="30000" dirty="0">
                <a:solidFill>
                  <a:srgbClr val="FFFFFF"/>
                </a:solidFill>
                <a:latin typeface="+mj-lt"/>
              </a:rPr>
              <a:t>1</a:t>
            </a:r>
            <a:endParaRPr lang="de-DE" sz="2000" b="0" dirty="0">
              <a:latin typeface="+mj-lt"/>
            </a:endParaRPr>
          </a:p>
        </p:txBody>
      </p:sp>
      <p:sp>
        <p:nvSpPr>
          <p:cNvPr id="58" name="AutoShape 5"/>
          <p:cNvSpPr>
            <a:spLocks noChangeArrowheads="1"/>
          </p:cNvSpPr>
          <p:nvPr>
            <p:custDataLst>
              <p:tags r:id="rId8"/>
            </p:custDataLst>
          </p:nvPr>
        </p:nvSpPr>
        <p:spPr bwMode="auto">
          <a:xfrm>
            <a:off x="4787900" y="3140075"/>
            <a:ext cx="4103688" cy="1225550"/>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nchorCtr="1"/>
          <a:lstStyle/>
          <a:p>
            <a:pPr algn="ctr">
              <a:spcBef>
                <a:spcPts val="500"/>
              </a:spcBef>
              <a:defRPr/>
            </a:pPr>
            <a:r>
              <a:rPr lang="en-US" sz="1800" b="0" dirty="0">
                <a:latin typeface="+mj-lt"/>
              </a:rPr>
              <a:t>Network APIs.</a:t>
            </a:r>
          </a:p>
          <a:p>
            <a:pPr algn="ctr">
              <a:spcBef>
                <a:spcPts val="500"/>
              </a:spcBef>
              <a:defRPr/>
            </a:pPr>
            <a:r>
              <a:rPr lang="en-US" sz="1800" b="0" dirty="0">
                <a:latin typeface="+mj-lt"/>
              </a:rPr>
              <a:t>Smarter &amp; network friendlier devices.</a:t>
            </a:r>
          </a:p>
          <a:p>
            <a:pPr algn="ctr">
              <a:spcBef>
                <a:spcPts val="500"/>
              </a:spcBef>
              <a:defRPr/>
            </a:pPr>
            <a:r>
              <a:rPr lang="en-US" sz="1800" b="0" dirty="0" err="1">
                <a:latin typeface="+mj-lt"/>
              </a:rPr>
              <a:t>Femto</a:t>
            </a:r>
            <a:r>
              <a:rPr lang="en-US" sz="1800" b="0" dirty="0">
                <a:latin typeface="+mj-lt"/>
              </a:rPr>
              <a:t> cells.</a:t>
            </a:r>
          </a:p>
        </p:txBody>
      </p:sp>
      <p:sp>
        <p:nvSpPr>
          <p:cNvPr id="59" name="Auf der gleichen Seite des Rechtecks liegende Ecken abrunden 46"/>
          <p:cNvSpPr>
            <a:spLocks noChangeArrowheads="1"/>
          </p:cNvSpPr>
          <p:nvPr/>
        </p:nvSpPr>
        <p:spPr bwMode="auto">
          <a:xfrm>
            <a:off x="4787900" y="2852738"/>
            <a:ext cx="4103688" cy="431800"/>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Network Aware Apps &amp; Devices</a:t>
            </a:r>
            <a:endParaRPr lang="de-DE" sz="2000" b="0" dirty="0">
              <a:latin typeface="+mj-lt"/>
            </a:endParaRPr>
          </a:p>
        </p:txBody>
      </p:sp>
      <p:sp>
        <p:nvSpPr>
          <p:cNvPr id="60" name="AutoShape 5"/>
          <p:cNvSpPr>
            <a:spLocks noChangeArrowheads="1"/>
          </p:cNvSpPr>
          <p:nvPr>
            <p:custDataLst>
              <p:tags r:id="rId9"/>
            </p:custDataLst>
          </p:nvPr>
        </p:nvSpPr>
        <p:spPr bwMode="auto">
          <a:xfrm>
            <a:off x="4787900" y="4865688"/>
            <a:ext cx="4103688" cy="1155700"/>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nchorCtr="1"/>
          <a:lstStyle/>
          <a:p>
            <a:pPr algn="ctr">
              <a:spcBef>
                <a:spcPts val="500"/>
              </a:spcBef>
              <a:defRPr/>
            </a:pPr>
            <a:r>
              <a:rPr lang="en-US" sz="1800" b="0" dirty="0">
                <a:latin typeface="+mj-lt"/>
              </a:rPr>
              <a:t>Internet of Things</a:t>
            </a:r>
          </a:p>
          <a:p>
            <a:pPr algn="ctr">
              <a:spcBef>
                <a:spcPts val="500"/>
              </a:spcBef>
              <a:defRPr/>
            </a:pPr>
            <a:r>
              <a:rPr lang="en-US" sz="1800" b="0" dirty="0">
                <a:latin typeface="+mj-lt"/>
              </a:rPr>
              <a:t>Location / Notifications / Payments</a:t>
            </a:r>
          </a:p>
          <a:p>
            <a:pPr algn="ctr">
              <a:spcBef>
                <a:spcPts val="500"/>
              </a:spcBef>
              <a:defRPr/>
            </a:pPr>
            <a:r>
              <a:rPr lang="en-US" sz="1800" b="0" dirty="0">
                <a:latin typeface="+mj-lt"/>
              </a:rPr>
              <a:t>Customer insights</a:t>
            </a:r>
          </a:p>
        </p:txBody>
      </p:sp>
      <p:sp>
        <p:nvSpPr>
          <p:cNvPr id="61" name="Auf der gleichen Seite des Rechtecks liegende Ecken abrunden 46"/>
          <p:cNvSpPr>
            <a:spLocks noChangeArrowheads="1"/>
          </p:cNvSpPr>
          <p:nvPr/>
        </p:nvSpPr>
        <p:spPr bwMode="auto">
          <a:xfrm>
            <a:off x="4787900" y="4508500"/>
            <a:ext cx="4103688" cy="431800"/>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New revenue streams</a:t>
            </a:r>
            <a:endParaRPr lang="de-DE" sz="2000" b="0" dirty="0">
              <a:latin typeface="+mj-lt"/>
            </a:endParaRPr>
          </a:p>
        </p:txBody>
      </p:sp>
      <p:cxnSp>
        <p:nvCxnSpPr>
          <p:cNvPr id="48" name="Straight Connector 47"/>
          <p:cNvCxnSpPr>
            <a:cxnSpLocks noChangeShapeType="1"/>
          </p:cNvCxnSpPr>
          <p:nvPr/>
        </p:nvCxnSpPr>
        <p:spPr bwMode="auto">
          <a:xfrm>
            <a:off x="684213" y="5337175"/>
            <a:ext cx="358775" cy="0"/>
          </a:xfrm>
          <a:prstGeom prst="line">
            <a:avLst/>
          </a:prstGeom>
          <a:noFill/>
          <a:ln w="28575" algn="ctr">
            <a:solidFill>
              <a:srgbClr val="FF0000"/>
            </a:solidFill>
            <a:round/>
            <a:headEnd/>
            <a:tailEnd/>
          </a:ln>
        </p:spPr>
      </p:cxnSp>
      <p:sp>
        <p:nvSpPr>
          <p:cNvPr id="52" name="TextBox 51"/>
          <p:cNvSpPr txBox="1"/>
          <p:nvPr/>
        </p:nvSpPr>
        <p:spPr>
          <a:xfrm>
            <a:off x="1116013" y="5157788"/>
            <a:ext cx="1439862" cy="358775"/>
          </a:xfrm>
          <a:prstGeom prst="rect">
            <a:avLst/>
          </a:prstGeom>
          <a:noFill/>
          <a:ln w="9525" algn="ctr">
            <a:noFill/>
            <a:round/>
            <a:headEnd/>
            <a:tailEnd/>
          </a:ln>
          <a:effectLst/>
        </p:spPr>
        <p:txBody>
          <a:bodyPr lIns="68553" tIns="34276" rIns="68553" bIns="34276" anchor="ctr"/>
          <a:lstStyle/>
          <a:p>
            <a:pPr>
              <a:defRPr/>
            </a:pPr>
            <a:r>
              <a:rPr lang="en-US" sz="1200" b="0" dirty="0">
                <a:latin typeface="+mj-lt"/>
              </a:rPr>
              <a:t>HSPA only, no LTE</a:t>
            </a:r>
          </a:p>
        </p:txBody>
      </p:sp>
      <p:cxnSp>
        <p:nvCxnSpPr>
          <p:cNvPr id="54" name="Straight Connector 53"/>
          <p:cNvCxnSpPr>
            <a:cxnSpLocks noChangeShapeType="1"/>
          </p:cNvCxnSpPr>
          <p:nvPr/>
        </p:nvCxnSpPr>
        <p:spPr bwMode="auto">
          <a:xfrm>
            <a:off x="684213" y="5624513"/>
            <a:ext cx="358775" cy="0"/>
          </a:xfrm>
          <a:prstGeom prst="line">
            <a:avLst/>
          </a:prstGeom>
          <a:noFill/>
          <a:ln w="28575" algn="ctr">
            <a:solidFill>
              <a:schemeClr val="accent1"/>
            </a:solidFill>
            <a:prstDash val="dash"/>
            <a:round/>
            <a:headEnd/>
            <a:tailEnd/>
          </a:ln>
        </p:spPr>
      </p:cxnSp>
      <p:sp>
        <p:nvSpPr>
          <p:cNvPr id="55" name="TextBox 54"/>
          <p:cNvSpPr txBox="1"/>
          <p:nvPr/>
        </p:nvSpPr>
        <p:spPr>
          <a:xfrm>
            <a:off x="1116013" y="5445125"/>
            <a:ext cx="2951162" cy="360363"/>
          </a:xfrm>
          <a:prstGeom prst="rect">
            <a:avLst/>
          </a:prstGeom>
          <a:noFill/>
          <a:ln w="9525" algn="ctr">
            <a:noFill/>
            <a:round/>
            <a:headEnd/>
            <a:tailEnd/>
          </a:ln>
          <a:effectLst/>
        </p:spPr>
        <p:txBody>
          <a:bodyPr lIns="68553" tIns="34276" rIns="68553" bIns="34276" anchor="ctr"/>
          <a:lstStyle/>
          <a:p>
            <a:pPr>
              <a:defRPr/>
            </a:pPr>
            <a:r>
              <a:rPr lang="en-US" sz="1200" b="0" dirty="0">
                <a:latin typeface="+mj-lt"/>
              </a:rPr>
              <a:t>HSPA + LTE w. 50% off-load from 2012</a:t>
            </a:r>
          </a:p>
        </p:txBody>
      </p:sp>
      <p:sp>
        <p:nvSpPr>
          <p:cNvPr id="42" name="TextBox 41"/>
          <p:cNvSpPr txBox="1"/>
          <p:nvPr/>
        </p:nvSpPr>
        <p:spPr>
          <a:xfrm>
            <a:off x="587375" y="1700213"/>
            <a:ext cx="2960688" cy="433387"/>
          </a:xfrm>
          <a:prstGeom prst="rect">
            <a:avLst/>
          </a:prstGeom>
          <a:noFill/>
        </p:spPr>
        <p:txBody>
          <a:bodyPr wrap="none"/>
          <a:lstStyle/>
          <a:p>
            <a:pPr>
              <a:defRPr/>
            </a:pPr>
            <a:r>
              <a:rPr lang="en-US" sz="1400" i="1" dirty="0">
                <a:latin typeface="+mj-lt"/>
              </a:rPr>
              <a:t>Illustration</a:t>
            </a:r>
            <a:r>
              <a:rPr lang="en-US" sz="1400" b="0" i="1" dirty="0">
                <a:latin typeface="+mj-lt"/>
              </a:rPr>
              <a:t> of the European market</a:t>
            </a:r>
          </a:p>
        </p:txBody>
      </p:sp>
      <p:sp>
        <p:nvSpPr>
          <p:cNvPr id="47" name="TextBox 46"/>
          <p:cNvSpPr txBox="1"/>
          <p:nvPr/>
        </p:nvSpPr>
        <p:spPr>
          <a:xfrm>
            <a:off x="900113" y="6308725"/>
            <a:ext cx="7993062" cy="261938"/>
          </a:xfrm>
          <a:prstGeom prst="rect">
            <a:avLst/>
          </a:prstGeom>
          <a:noFill/>
        </p:spPr>
        <p:txBody>
          <a:bodyPr/>
          <a:lstStyle/>
          <a:p>
            <a:pPr>
              <a:defRPr/>
            </a:pPr>
            <a:r>
              <a:rPr lang="en-US" sz="1000" b="0" baseline="30000" dirty="0">
                <a:solidFill>
                  <a:srgbClr val="E20074"/>
                </a:solidFill>
                <a:latin typeface="+mj-lt"/>
              </a:rPr>
              <a:t>1 </a:t>
            </a:r>
            <a:r>
              <a:rPr lang="en-US" sz="1000" b="0" dirty="0">
                <a:solidFill>
                  <a:srgbClr val="E20074"/>
                </a:solidFill>
                <a:latin typeface="+mj-lt"/>
              </a:rPr>
              <a:t>Note: off-loading here means any traffic migration from legacy technology or legacy spectrum bands to something else.</a:t>
            </a:r>
          </a:p>
          <a:p>
            <a:pPr>
              <a:defRPr/>
            </a:pPr>
            <a:endParaRPr lang="en-US" sz="1800" b="0" dirty="0">
              <a:latin typeface="+mj-lt"/>
            </a:endParaRPr>
          </a:p>
        </p:txBody>
      </p:sp>
      <p:sp>
        <p:nvSpPr>
          <p:cNvPr id="3" name="Right Brace 2"/>
          <p:cNvSpPr/>
          <p:nvPr/>
        </p:nvSpPr>
        <p:spPr bwMode="auto">
          <a:xfrm rot="5400000">
            <a:off x="1516857" y="2750344"/>
            <a:ext cx="252412" cy="1295400"/>
          </a:xfrm>
          <a:prstGeom prst="rightBrace">
            <a:avLst/>
          </a:prstGeom>
          <a:noFill/>
          <a:ln w="28575" cap="flat" cmpd="sng" algn="ctr">
            <a:solidFill>
              <a:schemeClr val="tx2"/>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4" name="TextBox 3"/>
          <p:cNvSpPr txBox="1"/>
          <p:nvPr/>
        </p:nvSpPr>
        <p:spPr>
          <a:xfrm>
            <a:off x="1331913" y="3082925"/>
            <a:ext cx="647700" cy="360363"/>
          </a:xfrm>
          <a:prstGeom prst="rect">
            <a:avLst/>
          </a:prstGeom>
          <a:noFill/>
        </p:spPr>
        <p:txBody>
          <a:bodyPr wrap="none"/>
          <a:lstStyle/>
          <a:p>
            <a:pPr algn="ctr">
              <a:defRPr/>
            </a:pPr>
            <a:r>
              <a:rPr lang="en-US" sz="1800" dirty="0">
                <a:solidFill>
                  <a:schemeClr val="tx2"/>
                </a:solidFill>
                <a:latin typeface="+mj-lt"/>
              </a:rPr>
              <a:t>LTE</a:t>
            </a:r>
          </a:p>
        </p:txBody>
      </p:sp>
      <p:sp>
        <p:nvSpPr>
          <p:cNvPr id="51"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9585"/>
                                        </p:tgtEl>
                                        <p:attrNameLst>
                                          <p:attrName>style.visibility</p:attrName>
                                        </p:attrNameLst>
                                      </p:cBhvr>
                                      <p:to>
                                        <p:strVal val="visible"/>
                                      </p:to>
                                    </p:set>
                                    <p:animEffect transition="in" filter="fade">
                                      <p:cBhvr>
                                        <p:cTn id="7" dur="500"/>
                                        <p:tgtEl>
                                          <p:spTgt spid="9595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500"/>
                                        <p:tgtEl>
                                          <p:spTgt spid="8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59509"/>
                                        </p:tgtEl>
                                        <p:attrNameLst>
                                          <p:attrName>style.visibility</p:attrName>
                                        </p:attrNameLst>
                                      </p:cBhvr>
                                      <p:to>
                                        <p:strVal val="visible"/>
                                      </p:to>
                                    </p:set>
                                    <p:animEffect transition="in" filter="fade">
                                      <p:cBhvr>
                                        <p:cTn id="18" dur="500"/>
                                        <p:tgtEl>
                                          <p:spTgt spid="959509"/>
                                        </p:tgtEl>
                                      </p:cBhvr>
                                    </p:animEffect>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blinds(horizontal)">
                                      <p:cBhvr>
                                        <p:cTn id="26" dur="500"/>
                                        <p:tgtEl>
                                          <p:spTgt spid="52"/>
                                        </p:tgtEl>
                                      </p:cBhvr>
                                    </p:animEffect>
                                  </p:childTnLst>
                                </p:cTn>
                              </p:par>
                            </p:childTnLst>
                          </p:cTn>
                        </p:par>
                        <p:par>
                          <p:cTn id="27" fill="hold">
                            <p:stCondLst>
                              <p:cond delay="2500"/>
                            </p:stCondLst>
                            <p:childTnLst>
                              <p:par>
                                <p:cTn id="28" presetID="10" presetClass="entr" presetSubtype="0" fill="hold" grpId="0" nodeType="afterEffect">
                                  <p:stCondLst>
                                    <p:cond delay="50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linds(horizontal)">
                                      <p:cBhvr>
                                        <p:cTn id="46" dur="500"/>
                                        <p:tgtEl>
                                          <p:spTgt spid="55"/>
                                        </p:tgtEl>
                                      </p:cBhvr>
                                    </p:animEffect>
                                  </p:childTnLst>
                                </p:cTn>
                              </p:par>
                            </p:childTnLst>
                          </p:cTn>
                        </p:par>
                        <p:par>
                          <p:cTn id="47" fill="hold">
                            <p:stCondLst>
                              <p:cond delay="500"/>
                            </p:stCondLst>
                            <p:childTnLst>
                              <p:par>
                                <p:cTn id="48" presetID="3" presetClass="entr" presetSubtype="1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blinds(horizontal)">
                                      <p:cBhvr>
                                        <p:cTn id="50" dur="500"/>
                                        <p:tgtEl>
                                          <p:spTgt spid="54"/>
                                        </p:tgtEl>
                                      </p:cBhvr>
                                    </p:animEffect>
                                  </p:childTnLst>
                                </p:cTn>
                              </p:par>
                            </p:childTnLst>
                          </p:cTn>
                        </p:par>
                        <p:par>
                          <p:cTn id="51" fill="hold">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linds(horizontal)">
                                      <p:cBhvr>
                                        <p:cTn id="54" dur="500"/>
                                        <p:tgtEl>
                                          <p:spTgt spid="4"/>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linds(horizont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linds(horizontal)">
                                      <p:cBhvr>
                                        <p:cTn id="65" dur="500"/>
                                        <p:tgtEl>
                                          <p:spTgt spid="44"/>
                                        </p:tgtEl>
                                      </p:cBhvr>
                                    </p:animEffect>
                                  </p:childTnLst>
                                </p:cTn>
                              </p:par>
                            </p:childTnLst>
                          </p:cTn>
                        </p:par>
                        <p:par>
                          <p:cTn id="66" fill="hold">
                            <p:stCondLst>
                              <p:cond delay="500"/>
                            </p:stCondLst>
                            <p:childTnLst>
                              <p:par>
                                <p:cTn id="67" presetID="3" presetClass="entr" presetSubtype="1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linds(horizontal)">
                                      <p:cBhvr>
                                        <p:cTn id="69" dur="500"/>
                                        <p:tgtEl>
                                          <p:spTgt spid="45"/>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585" grpId="0" animBg="1"/>
      <p:bldP spid="2" grpId="0" animBg="1"/>
      <p:bldP spid="64" grpId="0" animBg="1"/>
      <p:bldP spid="66" grpId="0"/>
      <p:bldP spid="65" grpId="0" animBg="1"/>
      <p:bldP spid="43" grpId="0" animBg="1"/>
      <p:bldP spid="44" grpId="0" animBg="1"/>
      <p:bldP spid="45" grpId="0" animBg="1"/>
      <p:bldP spid="49" grpId="0" animBg="1"/>
      <p:bldP spid="50" grpId="0" animBg="1"/>
      <p:bldP spid="58" grpId="0" animBg="1"/>
      <p:bldP spid="59" grpId="0" animBg="1"/>
      <p:bldP spid="60" grpId="0" animBg="1"/>
      <p:bldP spid="61" grpId="0" animBg="1"/>
      <p:bldP spid="52" grpId="0"/>
      <p:bldP spid="55"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431" name="Picture 28" descr="Piece of the cake.jpg"/>
          <p:cNvPicPr>
            <a:picLocks noChangeAspect="1"/>
          </p:cNvPicPr>
          <p:nvPr/>
        </p:nvPicPr>
        <p:blipFill>
          <a:blip r:embed="rId6"/>
          <a:srcRect/>
          <a:stretch>
            <a:fillRect/>
          </a:stretch>
        </p:blipFill>
        <p:spPr bwMode="auto">
          <a:xfrm>
            <a:off x="1042988" y="1268413"/>
            <a:ext cx="6718300" cy="3975100"/>
          </a:xfrm>
          <a:prstGeom prst="rect">
            <a:avLst/>
          </a:prstGeom>
          <a:noFill/>
          <a:ln w="9525">
            <a:noFill/>
            <a:miter lim="800000"/>
            <a:headEnd/>
            <a:tailEnd/>
          </a:ln>
        </p:spPr>
      </p:pic>
      <p:graphicFrame>
        <p:nvGraphicFramePr>
          <p:cNvPr id="393430" name="Object 214"/>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393431" name="think-cell Slide" r:id="rId7" imgW="360" imgH="360" progId="">
              <p:embed/>
            </p:oleObj>
          </a:graphicData>
        </a:graphic>
      </p:graphicFrame>
      <p:sp>
        <p:nvSpPr>
          <p:cNvPr id="959496" name="Rectangle 8"/>
          <p:cNvSpPr>
            <a:spLocks noGrp="1" noChangeArrowheads="1"/>
          </p:cNvSpPr>
          <p:nvPr>
            <p:ph type="title"/>
            <p:custDataLst>
              <p:tags r:id="rId3"/>
            </p:custDataLst>
          </p:nvPr>
        </p:nvSpPr>
        <p:spPr>
          <a:xfrm>
            <a:off x="304800" y="188913"/>
            <a:ext cx="8659813" cy="1136650"/>
          </a:xfrm>
        </p:spPr>
        <p:txBody>
          <a:bodyPr/>
          <a:lstStyle/>
          <a:p>
            <a:pPr>
              <a:defRPr/>
            </a:pPr>
            <a:r>
              <a:rPr lang="en-GB" dirty="0" smtClean="0"/>
              <a:t>New mobile revenue opportunities … making up lost.</a:t>
            </a:r>
            <a:br>
              <a:rPr lang="en-GB" dirty="0" smtClean="0"/>
            </a:br>
            <a:r>
              <a:rPr lang="en-GB" dirty="0">
                <a:solidFill>
                  <a:schemeClr val="bg2">
                    <a:lumMod val="50000"/>
                  </a:schemeClr>
                </a:solidFill>
              </a:rPr>
              <a:t>How big will the piece of the cake be?</a:t>
            </a:r>
            <a:endParaRPr lang="de-DE" dirty="0">
              <a:solidFill>
                <a:schemeClr val="bg2">
                  <a:lumMod val="50000"/>
                </a:schemeClr>
              </a:solidFill>
            </a:endParaRPr>
          </a:p>
        </p:txBody>
      </p:sp>
      <p:sp>
        <p:nvSpPr>
          <p:cNvPr id="139" name="Slide Number Placeholder 4"/>
          <p:cNvSpPr>
            <a:spLocks noGrp="1"/>
          </p:cNvSpPr>
          <p:nvPr>
            <p:ph type="sldNum" sz="quarter" idx="11"/>
          </p:nvPr>
        </p:nvSpPr>
        <p:spPr>
          <a:xfrm>
            <a:off x="8353425" y="6597650"/>
            <a:ext cx="539750" cy="144463"/>
          </a:xfrm>
        </p:spPr>
        <p:txBody>
          <a:bodyPr/>
          <a:lstStyle/>
          <a:p>
            <a:pPr>
              <a:defRPr/>
            </a:pPr>
            <a:fld id="{75190204-44BA-465A-9E12-AB64187DE4C7}" type="slidenum">
              <a:rPr lang="de-DE"/>
              <a:pPr>
                <a:defRPr/>
              </a:pPr>
              <a:t>16</a:t>
            </a:fld>
            <a:endParaRPr lang="de-DE" dirty="0"/>
          </a:p>
        </p:txBody>
      </p:sp>
      <p:pic>
        <p:nvPicPr>
          <p:cNvPr id="4" name="Picture 3"/>
          <p:cNvPicPr>
            <a:picLocks noChangeAspect="1"/>
          </p:cNvPicPr>
          <p:nvPr/>
        </p:nvPicPr>
        <p:blipFill>
          <a:blip r:embed="rId8"/>
          <a:srcRect/>
          <a:stretch>
            <a:fillRect/>
          </a:stretch>
        </p:blipFill>
        <p:spPr bwMode="auto">
          <a:xfrm>
            <a:off x="2417763" y="1203325"/>
            <a:ext cx="3810000" cy="3810000"/>
          </a:xfrm>
          <a:prstGeom prst="rect">
            <a:avLst/>
          </a:prstGeom>
          <a:noFill/>
          <a:ln w="9525">
            <a:noFill/>
            <a:miter lim="800000"/>
            <a:headEnd/>
            <a:tailEnd/>
          </a:ln>
        </p:spPr>
      </p:pic>
      <p:sp>
        <p:nvSpPr>
          <p:cNvPr id="6" name="Rectangle 5"/>
          <p:cNvSpPr/>
          <p:nvPr/>
        </p:nvSpPr>
        <p:spPr>
          <a:xfrm>
            <a:off x="2811199" y="2546901"/>
            <a:ext cx="2965877" cy="954107"/>
          </a:xfrm>
          <a:prstGeom prst="rect">
            <a:avLst/>
          </a:prstGeom>
          <a:noFill/>
        </p:spPr>
        <p:txBody>
          <a:bodyPr wrap="none">
            <a:spAutoFit/>
          </a:bodyPr>
          <a:lstStyle/>
          <a:p>
            <a:pPr algn="ctr">
              <a:defRPr/>
            </a:pPr>
            <a:r>
              <a:rPr lang="en-US" sz="2800" b="0" dirty="0">
                <a:ln w="900" cmpd="sng">
                  <a:solidFill>
                    <a:schemeClr val="accent1">
                      <a:satMod val="190000"/>
                      <a:alpha val="55000"/>
                    </a:schemeClr>
                  </a:solidFill>
                  <a:prstDash val="solid"/>
                </a:ln>
                <a:effectLst>
                  <a:glow rad="63500">
                    <a:schemeClr val="accent1">
                      <a:satMod val="175000"/>
                      <a:alpha val="40000"/>
                    </a:schemeClr>
                  </a:glow>
                  <a:innerShdw blurRad="101600" dist="76200" dir="5400000">
                    <a:schemeClr val="accent1">
                      <a:satMod val="190000"/>
                      <a:tint val="100000"/>
                      <a:alpha val="74000"/>
                    </a:schemeClr>
                  </a:innerShdw>
                </a:effectLst>
                <a:latin typeface="+mj-lt"/>
              </a:rPr>
              <a:t>Mobile Revenues</a:t>
            </a:r>
          </a:p>
          <a:p>
            <a:pPr algn="ctr">
              <a:defRPr/>
            </a:pPr>
            <a:r>
              <a:rPr lang="en-US" sz="2800" b="0" dirty="0">
                <a:ln w="900" cmpd="sng">
                  <a:solidFill>
                    <a:schemeClr val="accent1">
                      <a:satMod val="190000"/>
                      <a:alpha val="55000"/>
                    </a:schemeClr>
                  </a:solidFill>
                  <a:prstDash val="solid"/>
                </a:ln>
                <a:effectLst>
                  <a:glow rad="63500">
                    <a:schemeClr val="accent1">
                      <a:satMod val="175000"/>
                      <a:alpha val="40000"/>
                    </a:schemeClr>
                  </a:glow>
                  <a:innerShdw blurRad="101600" dist="76200" dir="5400000">
                    <a:schemeClr val="accent1">
                      <a:satMod val="190000"/>
                      <a:tint val="100000"/>
                      <a:alpha val="74000"/>
                    </a:schemeClr>
                  </a:innerShdw>
                </a:effectLst>
                <a:latin typeface="+mj-lt"/>
              </a:rPr>
              <a:t>$1,200 </a:t>
            </a:r>
            <a:r>
              <a:rPr lang="en-US" sz="2800" b="0" dirty="0" err="1">
                <a:ln w="900" cmpd="sng">
                  <a:solidFill>
                    <a:schemeClr val="accent1">
                      <a:satMod val="190000"/>
                      <a:alpha val="55000"/>
                    </a:schemeClr>
                  </a:solidFill>
                  <a:prstDash val="solid"/>
                </a:ln>
                <a:effectLst>
                  <a:glow rad="63500">
                    <a:schemeClr val="accent1">
                      <a:satMod val="175000"/>
                      <a:alpha val="40000"/>
                    </a:schemeClr>
                  </a:glow>
                  <a:innerShdw blurRad="101600" dist="76200" dir="5400000">
                    <a:schemeClr val="accent1">
                      <a:satMod val="190000"/>
                      <a:tint val="100000"/>
                      <a:alpha val="74000"/>
                    </a:schemeClr>
                  </a:innerShdw>
                </a:effectLst>
                <a:latin typeface="+mj-lt"/>
              </a:rPr>
              <a:t>Bn</a:t>
            </a:r>
            <a:endParaRPr lang="en-US" sz="2800" b="0" dirty="0">
              <a:ln w="900" cmpd="sng">
                <a:solidFill>
                  <a:schemeClr val="accent1">
                    <a:satMod val="190000"/>
                    <a:alpha val="55000"/>
                  </a:schemeClr>
                </a:solidFill>
                <a:prstDash val="solid"/>
              </a:ln>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p:txBody>
      </p:sp>
      <p:pic>
        <p:nvPicPr>
          <p:cNvPr id="51" name="Picture 50"/>
          <p:cNvPicPr>
            <a:picLocks noChangeAspect="1"/>
          </p:cNvPicPr>
          <p:nvPr/>
        </p:nvPicPr>
        <p:blipFill>
          <a:blip r:embed="rId8" cstate="print">
            <a:duotone>
              <a:prstClr val="black"/>
              <a:schemeClr val="tx2">
                <a:tint val="45000"/>
                <a:satMod val="400000"/>
              </a:schemeClr>
            </a:duotone>
            <a:extLst/>
          </a:blip>
          <a:stretch>
            <a:fillRect/>
          </a:stretch>
        </p:blipFill>
        <p:spPr>
          <a:xfrm>
            <a:off x="5586536" y="404664"/>
            <a:ext cx="3810000" cy="3810000"/>
          </a:xfrm>
          <a:prstGeom prst="rect">
            <a:avLst/>
          </a:prstGeom>
          <a:effectLst>
            <a:softEdge rad="127000"/>
          </a:effectLst>
        </p:spPr>
      </p:pic>
      <p:sp>
        <p:nvSpPr>
          <p:cNvPr id="52" name="Rectangle 51"/>
          <p:cNvSpPr/>
          <p:nvPr/>
        </p:nvSpPr>
        <p:spPr>
          <a:xfrm>
            <a:off x="6003020" y="1683965"/>
            <a:ext cx="2977032" cy="1569660"/>
          </a:xfrm>
          <a:prstGeom prst="rect">
            <a:avLst/>
          </a:prstGeom>
          <a:noFill/>
        </p:spPr>
        <p:txBody>
          <a:bodyPr wrap="none">
            <a:spAutoFit/>
          </a:bodyPr>
          <a:lstStyle/>
          <a:p>
            <a:pPr algn="ctr">
              <a:defRPr/>
            </a:pPr>
            <a:r>
              <a:rPr lang="en-US" sz="2800" b="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rPr>
              <a:t>Internet of Things</a:t>
            </a:r>
          </a:p>
          <a:p>
            <a:pPr algn="ctr">
              <a:defRPr/>
            </a:pPr>
            <a:r>
              <a:rPr lang="en-US" sz="2800" b="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rPr>
              <a:t>$1,200 </a:t>
            </a:r>
            <a:r>
              <a:rPr lang="en-US" sz="2800" b="0"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rPr>
              <a:t>Bn</a:t>
            </a:r>
            <a:endParaRPr lang="en-US" sz="2800" b="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endParaRPr>
          </a:p>
          <a:p>
            <a:pPr algn="ctr">
              <a:defRPr/>
            </a:pPr>
            <a:r>
              <a:rPr lang="en-US" sz="4000" b="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mj-lt"/>
              </a:rPr>
              <a:t>?</a:t>
            </a:r>
          </a:p>
        </p:txBody>
      </p:sp>
      <p:pic>
        <p:nvPicPr>
          <p:cNvPr id="54" name="Picture 53"/>
          <p:cNvPicPr>
            <a:picLocks noChangeAspect="1"/>
          </p:cNvPicPr>
          <p:nvPr/>
        </p:nvPicPr>
        <p:blipFill>
          <a:blip r:embed="rId9" cstate="print">
            <a:duotone>
              <a:prstClr val="black"/>
              <a:schemeClr val="accent2">
                <a:tint val="45000"/>
                <a:satMod val="400000"/>
              </a:schemeClr>
            </a:duotone>
            <a:extLst/>
          </a:blip>
          <a:stretch>
            <a:fillRect/>
          </a:stretch>
        </p:blipFill>
        <p:spPr>
          <a:xfrm>
            <a:off x="583294" y="2500021"/>
            <a:ext cx="601200" cy="601200"/>
          </a:xfrm>
          <a:prstGeom prst="rect">
            <a:avLst/>
          </a:prstGeom>
        </p:spPr>
      </p:pic>
      <p:sp>
        <p:nvSpPr>
          <p:cNvPr id="55" name="Rectangle 54"/>
          <p:cNvSpPr/>
          <p:nvPr/>
        </p:nvSpPr>
        <p:spPr>
          <a:xfrm>
            <a:off x="107504" y="2132856"/>
            <a:ext cx="1654619" cy="1323439"/>
          </a:xfrm>
          <a:prstGeom prst="rect">
            <a:avLst/>
          </a:prstGeom>
          <a:noFill/>
        </p:spPr>
        <p:txBody>
          <a:bodyPr wrap="none">
            <a:spAutoFit/>
          </a:bodyPr>
          <a:lstStyle/>
          <a:p>
            <a:pPr algn="ctr">
              <a:defRPr/>
            </a:pPr>
            <a:r>
              <a:rPr lang="en-US" sz="20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Social Media</a:t>
            </a:r>
          </a:p>
          <a:p>
            <a:pPr algn="ctr">
              <a:defRPr/>
            </a:pPr>
            <a:endParaRPr lang="en-US" sz="20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a:p>
            <a:pPr algn="ctr">
              <a:defRPr/>
            </a:pPr>
            <a:endParaRPr lang="en-US" sz="20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a:p>
            <a:pPr algn="ctr">
              <a:defRPr/>
            </a:pPr>
            <a:r>
              <a:rPr lang="en-US" sz="20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$30+ </a:t>
            </a:r>
            <a:r>
              <a:rPr lang="en-US" sz="2000" b="0" dirty="0" err="1">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Bn</a:t>
            </a:r>
            <a:endParaRPr lang="en-US" sz="20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p:txBody>
      </p:sp>
      <p:pic>
        <p:nvPicPr>
          <p:cNvPr id="56" name="Picture 55"/>
          <p:cNvPicPr>
            <a:picLocks noChangeAspect="1"/>
          </p:cNvPicPr>
          <p:nvPr/>
        </p:nvPicPr>
        <p:blipFill>
          <a:blip r:embed="rId10" cstate="print">
            <a:duotone>
              <a:prstClr val="black"/>
              <a:schemeClr val="accent2">
                <a:tint val="45000"/>
                <a:satMod val="400000"/>
              </a:schemeClr>
            </a:duotone>
            <a:extLst/>
          </a:blip>
          <a:stretch>
            <a:fillRect/>
          </a:stretch>
        </p:blipFill>
        <p:spPr>
          <a:xfrm>
            <a:off x="873151" y="4357760"/>
            <a:ext cx="810000" cy="810000"/>
          </a:xfrm>
          <a:prstGeom prst="rect">
            <a:avLst/>
          </a:prstGeom>
        </p:spPr>
      </p:pic>
      <p:sp>
        <p:nvSpPr>
          <p:cNvPr id="57" name="Rectangle 56"/>
          <p:cNvSpPr/>
          <p:nvPr/>
        </p:nvSpPr>
        <p:spPr>
          <a:xfrm>
            <a:off x="144539" y="4005064"/>
            <a:ext cx="2411237" cy="1569660"/>
          </a:xfrm>
          <a:prstGeom prst="rect">
            <a:avLst/>
          </a:prstGeom>
          <a:noFill/>
        </p:spPr>
        <p:txBody>
          <a:bodyPr wrap="none">
            <a:spAutoFit/>
          </a:bodyPr>
          <a:lstStyle/>
          <a:p>
            <a:pPr algn="ctr">
              <a:defRPr/>
            </a:pPr>
            <a:r>
              <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Mobile Entertain</a:t>
            </a:r>
          </a:p>
          <a:p>
            <a:pPr algn="ctr">
              <a:defRPr/>
            </a:pPr>
            <a:endPar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a:p>
            <a:pPr algn="ctr">
              <a:defRPr/>
            </a:pPr>
            <a:endPar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a:p>
            <a:pPr algn="ctr">
              <a:defRPr/>
            </a:pPr>
            <a:r>
              <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$55+ </a:t>
            </a:r>
            <a:r>
              <a:rPr lang="en-US" sz="2400" b="0" dirty="0" err="1">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Bn</a:t>
            </a:r>
            <a:endPar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p:txBody>
      </p:sp>
      <p:pic>
        <p:nvPicPr>
          <p:cNvPr id="62" name="Picture 61"/>
          <p:cNvPicPr>
            <a:picLocks noChangeAspect="1"/>
          </p:cNvPicPr>
          <p:nvPr/>
        </p:nvPicPr>
        <p:blipFill>
          <a:blip r:embed="rId11" cstate="print">
            <a:duotone>
              <a:prstClr val="black"/>
              <a:schemeClr val="accent2">
                <a:tint val="45000"/>
                <a:satMod val="400000"/>
              </a:schemeClr>
            </a:duotone>
            <a:extLst/>
          </a:blip>
          <a:stretch>
            <a:fillRect/>
          </a:stretch>
        </p:blipFill>
        <p:spPr>
          <a:xfrm>
            <a:off x="3035443" y="4827350"/>
            <a:ext cx="1206000" cy="1206000"/>
          </a:xfrm>
          <a:prstGeom prst="rect">
            <a:avLst/>
          </a:prstGeom>
        </p:spPr>
      </p:pic>
      <p:sp>
        <p:nvSpPr>
          <p:cNvPr id="63" name="Rectangle 62"/>
          <p:cNvSpPr/>
          <p:nvPr/>
        </p:nvSpPr>
        <p:spPr>
          <a:xfrm>
            <a:off x="2889746" y="4488309"/>
            <a:ext cx="1674497" cy="1821011"/>
          </a:xfrm>
          <a:prstGeom prst="rect">
            <a:avLst/>
          </a:prstGeom>
          <a:noFill/>
        </p:spPr>
        <p:txBody>
          <a:bodyPr wrap="none">
            <a:spAutoFit/>
          </a:bodyPr>
          <a:lstStyle/>
          <a:p>
            <a:pPr algn="ctr">
              <a:defRPr/>
            </a:pPr>
            <a:r>
              <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Online Ads</a:t>
            </a:r>
          </a:p>
          <a:p>
            <a:pPr algn="ctr">
              <a:defRPr/>
            </a:pPr>
            <a:endPar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a:p>
            <a:pPr algn="ctr">
              <a:defRPr/>
            </a:pPr>
            <a:endParaRPr lang="en-US" sz="32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a:p>
            <a:pPr algn="ctr">
              <a:spcBef>
                <a:spcPts val="1000"/>
              </a:spcBef>
              <a:defRPr/>
            </a:pPr>
            <a:r>
              <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$100+ </a:t>
            </a:r>
            <a:r>
              <a:rPr lang="en-US" sz="2400" b="0" dirty="0" err="1">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Bn</a:t>
            </a:r>
            <a:endPar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p:txBody>
      </p:sp>
      <p:pic>
        <p:nvPicPr>
          <p:cNvPr id="67" name="Picture 66"/>
          <p:cNvPicPr>
            <a:picLocks noChangeAspect="1"/>
          </p:cNvPicPr>
          <p:nvPr/>
        </p:nvPicPr>
        <p:blipFill>
          <a:blip r:embed="rId8" cstate="print">
            <a:duotone>
              <a:prstClr val="black"/>
              <a:srgbClr val="FFCDE0">
                <a:tint val="45000"/>
                <a:satMod val="400000"/>
              </a:srgbClr>
            </a:duotone>
            <a:extLst/>
          </a:blip>
          <a:stretch>
            <a:fillRect/>
          </a:stretch>
        </p:blipFill>
        <p:spPr>
          <a:xfrm>
            <a:off x="5436096" y="3933056"/>
            <a:ext cx="2059200" cy="2059200"/>
          </a:xfrm>
          <a:prstGeom prst="rect">
            <a:avLst/>
          </a:prstGeom>
        </p:spPr>
      </p:pic>
      <p:sp>
        <p:nvSpPr>
          <p:cNvPr id="68" name="Rectangle 67"/>
          <p:cNvSpPr/>
          <p:nvPr/>
        </p:nvSpPr>
        <p:spPr>
          <a:xfrm>
            <a:off x="5573535" y="4419109"/>
            <a:ext cx="1734769" cy="954107"/>
          </a:xfrm>
          <a:prstGeom prst="rect">
            <a:avLst/>
          </a:prstGeom>
          <a:noFill/>
        </p:spPr>
        <p:txBody>
          <a:bodyPr wrap="none">
            <a:spAutoFit/>
          </a:bodyPr>
          <a:lstStyle/>
          <a:p>
            <a:pPr algn="ctr">
              <a:defRPr/>
            </a:pPr>
            <a:r>
              <a:rPr lang="en-US" sz="28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Handsets</a:t>
            </a:r>
          </a:p>
          <a:p>
            <a:pPr algn="ctr">
              <a:defRPr/>
            </a:pPr>
            <a:r>
              <a:rPr lang="en-US" sz="28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$340+ </a:t>
            </a:r>
            <a:r>
              <a:rPr lang="en-US" sz="2800" b="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Bn</a:t>
            </a:r>
            <a:endParaRPr lang="en-US" sz="28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pic>
        <p:nvPicPr>
          <p:cNvPr id="69" name="Picture 68"/>
          <p:cNvPicPr>
            <a:picLocks noChangeAspect="1"/>
          </p:cNvPicPr>
          <p:nvPr/>
        </p:nvPicPr>
        <p:blipFill>
          <a:blip r:embed="rId12" cstate="print">
            <a:duotone>
              <a:prstClr val="black"/>
              <a:schemeClr val="accent2">
                <a:tint val="45000"/>
                <a:satMod val="400000"/>
              </a:schemeClr>
            </a:duotone>
            <a:extLst/>
          </a:blip>
          <a:stretch>
            <a:fillRect/>
          </a:stretch>
        </p:blipFill>
        <p:spPr>
          <a:xfrm>
            <a:off x="989615" y="1329890"/>
            <a:ext cx="381600" cy="381600"/>
          </a:xfrm>
          <a:prstGeom prst="rect">
            <a:avLst/>
          </a:prstGeom>
        </p:spPr>
      </p:pic>
      <p:sp>
        <p:nvSpPr>
          <p:cNvPr id="70" name="Rectangle 69"/>
          <p:cNvSpPr/>
          <p:nvPr/>
        </p:nvSpPr>
        <p:spPr>
          <a:xfrm>
            <a:off x="755576" y="1034733"/>
            <a:ext cx="954108" cy="954107"/>
          </a:xfrm>
          <a:prstGeom prst="rect">
            <a:avLst/>
          </a:prstGeom>
          <a:noFill/>
        </p:spPr>
        <p:txBody>
          <a:bodyPr wrap="none">
            <a:spAutoFit/>
          </a:bodyPr>
          <a:lstStyle/>
          <a:p>
            <a:pPr algn="ctr">
              <a:defRPr/>
            </a:pPr>
            <a:r>
              <a:rPr lang="en-US" sz="16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Apps</a:t>
            </a:r>
          </a:p>
          <a:p>
            <a:pPr algn="ctr">
              <a:defRPr/>
            </a:pPr>
            <a:endParaRPr lang="en-US" sz="24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a:p>
            <a:pPr algn="ctr">
              <a:defRPr/>
            </a:pPr>
            <a:r>
              <a:rPr lang="en-US" sz="16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$12+ </a:t>
            </a:r>
            <a:r>
              <a:rPr lang="en-US" sz="1600" b="0" dirty="0" err="1">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rPr>
              <a:t>Bn</a:t>
            </a:r>
            <a:endParaRPr lang="en-US" sz="1600" b="0" dirty="0">
              <a:ln w="900" cmpd="sng">
                <a:solidFill>
                  <a:srgbClr val="C0E399"/>
                </a:solidFill>
                <a:prstDash val="solid"/>
              </a:ln>
              <a:solidFill>
                <a:schemeClr val="accent1">
                  <a:satMod val="200000"/>
                  <a:tint val="3000"/>
                </a:schemeClr>
              </a:solidFill>
              <a:effectLst>
                <a:glow rad="63500">
                  <a:schemeClr val="accent1">
                    <a:satMod val="175000"/>
                    <a:alpha val="40000"/>
                  </a:schemeClr>
                </a:glow>
                <a:innerShdw blurRad="101600" dist="76200" dir="5400000">
                  <a:schemeClr val="accent1">
                    <a:satMod val="190000"/>
                    <a:tint val="100000"/>
                    <a:alpha val="74000"/>
                  </a:schemeClr>
                </a:innerShdw>
              </a:effectLst>
              <a:latin typeface="+mj-lt"/>
            </a:endParaRPr>
          </a:p>
        </p:txBody>
      </p:sp>
      <p:sp>
        <p:nvSpPr>
          <p:cNvPr id="27" name="TextBox 26"/>
          <p:cNvSpPr txBox="1"/>
          <p:nvPr/>
        </p:nvSpPr>
        <p:spPr>
          <a:xfrm>
            <a:off x="900113" y="6308725"/>
            <a:ext cx="7993062" cy="261938"/>
          </a:xfrm>
          <a:prstGeom prst="rect">
            <a:avLst/>
          </a:prstGeom>
          <a:noFill/>
        </p:spPr>
        <p:txBody>
          <a:bodyPr/>
          <a:lstStyle/>
          <a:p>
            <a:pPr>
              <a:defRPr/>
            </a:pPr>
            <a:r>
              <a:rPr lang="en-US" sz="800" b="0" baseline="30000" dirty="0">
                <a:solidFill>
                  <a:srgbClr val="E20074"/>
                </a:solidFill>
                <a:latin typeface="+mj-lt"/>
              </a:rPr>
              <a:t>1 </a:t>
            </a:r>
            <a:r>
              <a:rPr lang="en-US" sz="800" b="0" dirty="0">
                <a:solidFill>
                  <a:srgbClr val="E20074"/>
                </a:solidFill>
                <a:latin typeface="+mj-lt"/>
              </a:rPr>
              <a:t>Sources: Apps from Berg Insight (2011), Social Media from Gartner (2011), Mobile Entertainment from Juniper Research (2011), Online Adds from </a:t>
            </a:r>
            <a:r>
              <a:rPr lang="en-US" sz="800" b="0" dirty="0" err="1">
                <a:solidFill>
                  <a:srgbClr val="E20074"/>
                </a:solidFill>
                <a:latin typeface="+mj-lt"/>
              </a:rPr>
              <a:t>MagnaGlobal</a:t>
            </a:r>
            <a:r>
              <a:rPr lang="en-US" sz="800" b="0" dirty="0">
                <a:solidFill>
                  <a:srgbClr val="E20074"/>
                </a:solidFill>
                <a:latin typeface="+mj-lt"/>
              </a:rPr>
              <a:t> (2011), Handsets from </a:t>
            </a:r>
            <a:r>
              <a:rPr lang="en-US" sz="800" b="0" dirty="0" err="1">
                <a:solidFill>
                  <a:srgbClr val="E20074"/>
                </a:solidFill>
                <a:latin typeface="+mj-lt"/>
              </a:rPr>
              <a:t>MarketsandMarkets</a:t>
            </a:r>
            <a:r>
              <a:rPr lang="en-US" sz="800" b="0" dirty="0">
                <a:solidFill>
                  <a:srgbClr val="E20074"/>
                </a:solidFill>
                <a:latin typeface="+mj-lt"/>
              </a:rPr>
              <a:t> (2011), Internet of Things from GSMA (2011).</a:t>
            </a:r>
          </a:p>
          <a:p>
            <a:pPr>
              <a:defRPr/>
            </a:pPr>
            <a:endParaRPr lang="en-US" sz="800" b="0" dirty="0">
              <a:latin typeface="+mj-lt"/>
            </a:endParaRPr>
          </a:p>
        </p:txBody>
      </p:sp>
      <p:sp>
        <p:nvSpPr>
          <p:cNvPr id="28" name="Date Placeholder 3"/>
          <p:cNvSpPr>
            <a:spLocks noGrp="1"/>
          </p:cNvSpPr>
          <p:nvPr>
            <p:ph type="dt" sz="quarter" idx="10"/>
          </p:nvPr>
        </p:nvSpPr>
        <p:spPr>
          <a:xfrm>
            <a:off x="2616200" y="6673850"/>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pic>
        <p:nvPicPr>
          <p:cNvPr id="3" name="Picture 2"/>
          <p:cNvPicPr>
            <a:picLocks noChangeAspect="1"/>
          </p:cNvPicPr>
          <p:nvPr/>
        </p:nvPicPr>
        <p:blipFill>
          <a:blip r:embed="rId13"/>
          <a:srcRect/>
          <a:stretch>
            <a:fillRect/>
          </a:stretch>
        </p:blipFill>
        <p:spPr bwMode="auto">
          <a:xfrm rot="3260279">
            <a:off x="3160713" y="1838325"/>
            <a:ext cx="514350" cy="571500"/>
          </a:xfrm>
          <a:prstGeom prst="rect">
            <a:avLst/>
          </a:prstGeom>
          <a:noFill/>
          <a:ln w="9525">
            <a:noFill/>
            <a:miter lim="800000"/>
            <a:headEnd/>
            <a:tailEnd/>
          </a:ln>
        </p:spPr>
      </p:pic>
      <p:pic>
        <p:nvPicPr>
          <p:cNvPr id="30" name="Picture 29"/>
          <p:cNvPicPr>
            <a:picLocks noChangeAspect="1"/>
          </p:cNvPicPr>
          <p:nvPr/>
        </p:nvPicPr>
        <p:blipFill>
          <a:blip r:embed="rId14" cstate="print"/>
          <a:srcRect/>
          <a:stretch>
            <a:fillRect/>
          </a:stretch>
        </p:blipFill>
        <p:spPr bwMode="auto">
          <a:xfrm>
            <a:off x="4037013" y="1546225"/>
            <a:ext cx="571500" cy="514350"/>
          </a:xfrm>
          <a:prstGeom prst="rect">
            <a:avLst/>
          </a:prstGeom>
          <a:noFill/>
          <a:ln w="9525">
            <a:noFill/>
            <a:miter lim="800000"/>
            <a:headEnd/>
            <a:tailEnd/>
          </a:ln>
        </p:spPr>
      </p:pic>
      <p:pic>
        <p:nvPicPr>
          <p:cNvPr id="31" name="Picture 30"/>
          <p:cNvPicPr>
            <a:picLocks noChangeAspect="1"/>
          </p:cNvPicPr>
          <p:nvPr/>
        </p:nvPicPr>
        <p:blipFill>
          <a:blip r:embed="rId13"/>
          <a:srcRect/>
          <a:stretch>
            <a:fillRect/>
          </a:stretch>
        </p:blipFill>
        <p:spPr bwMode="auto">
          <a:xfrm rot="7655572">
            <a:off x="5015706" y="1858169"/>
            <a:ext cx="515938" cy="571500"/>
          </a:xfrm>
          <a:prstGeom prst="rect">
            <a:avLst/>
          </a:prstGeom>
          <a:noFill/>
          <a:ln w="9525">
            <a:noFill/>
            <a:miter lim="800000"/>
            <a:headEnd/>
            <a:tailEnd/>
          </a:ln>
        </p:spPr>
      </p:pic>
      <p:pic>
        <p:nvPicPr>
          <p:cNvPr id="32" name="Picture 31"/>
          <p:cNvPicPr>
            <a:picLocks noChangeAspect="1"/>
          </p:cNvPicPr>
          <p:nvPr/>
        </p:nvPicPr>
        <p:blipFill>
          <a:blip r:embed="rId13"/>
          <a:srcRect/>
          <a:stretch>
            <a:fillRect/>
          </a:stretch>
        </p:blipFill>
        <p:spPr bwMode="auto">
          <a:xfrm rot="-9008987">
            <a:off x="5245100" y="3448050"/>
            <a:ext cx="514350" cy="571500"/>
          </a:xfrm>
          <a:prstGeom prst="rect">
            <a:avLst/>
          </a:prstGeom>
          <a:noFill/>
          <a:ln w="9525">
            <a:noFill/>
            <a:miter lim="800000"/>
            <a:headEnd/>
            <a:tailEnd/>
          </a:ln>
        </p:spPr>
      </p:pic>
      <p:pic>
        <p:nvPicPr>
          <p:cNvPr id="33" name="Picture 32"/>
          <p:cNvPicPr>
            <a:picLocks noChangeAspect="1"/>
          </p:cNvPicPr>
          <p:nvPr/>
        </p:nvPicPr>
        <p:blipFill>
          <a:blip r:embed="rId13"/>
          <a:srcRect/>
          <a:stretch>
            <a:fillRect/>
          </a:stretch>
        </p:blipFill>
        <p:spPr bwMode="auto">
          <a:xfrm rot="-5173960">
            <a:off x="4039394" y="4091782"/>
            <a:ext cx="515937" cy="571500"/>
          </a:xfrm>
          <a:prstGeom prst="rect">
            <a:avLst/>
          </a:prstGeom>
          <a:noFill/>
          <a:ln w="9525">
            <a:noFill/>
            <a:miter lim="800000"/>
            <a:headEnd/>
            <a:tailEnd/>
          </a:ln>
        </p:spPr>
      </p:pic>
      <p:pic>
        <p:nvPicPr>
          <p:cNvPr id="34" name="Picture 33"/>
          <p:cNvPicPr>
            <a:picLocks noChangeAspect="1"/>
          </p:cNvPicPr>
          <p:nvPr/>
        </p:nvPicPr>
        <p:blipFill>
          <a:blip r:embed="rId13"/>
          <a:srcRect/>
          <a:stretch>
            <a:fillRect/>
          </a:stretch>
        </p:blipFill>
        <p:spPr bwMode="auto">
          <a:xfrm rot="-1505315">
            <a:off x="2868613" y="3422650"/>
            <a:ext cx="515937" cy="57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par>
                                <p:cTn id="15" presetID="3" presetClass="entr" presetSubtype="1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par>
                                <p:cTn id="18" presetID="3" presetClass="entr" presetSubtype="1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linds(horizontal)">
                                      <p:cBhvr>
                                        <p:cTn id="20" dur="500"/>
                                        <p:tgtEl>
                                          <p:spTgt spid="31"/>
                                        </p:tgtEl>
                                      </p:cBhvr>
                                    </p:animEffect>
                                  </p:childTnLst>
                                </p:cTn>
                              </p:par>
                              <p:par>
                                <p:cTn id="21" presetID="3" presetClass="entr" presetSubtype="1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blinds(horizontal)">
                                      <p:cBhvr>
                                        <p:cTn id="34" dur="500"/>
                                        <p:tgtEl>
                                          <p:spTgt spid="69"/>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blinds(horizontal)">
                                      <p:cBhvr>
                                        <p:cTn id="38" dur="500"/>
                                        <p:tgtEl>
                                          <p:spTgt spid="70"/>
                                        </p:tgtEl>
                                      </p:cBhvr>
                                    </p:animEffect>
                                  </p:childTnLst>
                                </p:cTn>
                              </p:par>
                            </p:childTnLst>
                          </p:cTn>
                        </p:par>
                        <p:par>
                          <p:cTn id="39" fill="hold">
                            <p:stCondLst>
                              <p:cond delay="1000"/>
                            </p:stCondLst>
                            <p:childTnLst>
                              <p:par>
                                <p:cTn id="40" presetID="3" presetClass="entr" presetSubtype="10" fill="hold" nodeType="afterEffect">
                                  <p:stCondLst>
                                    <p:cond delay="50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par>
                          <p:cTn id="43" fill="hold">
                            <p:stCondLst>
                              <p:cond delay="2000"/>
                            </p:stCondLst>
                            <p:childTnLst>
                              <p:par>
                                <p:cTn id="44" presetID="3" presetClass="entr" presetSubtype="1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linds(horizontal)">
                                      <p:cBhvr>
                                        <p:cTn id="46" dur="500"/>
                                        <p:tgtEl>
                                          <p:spTgt spid="55"/>
                                        </p:tgtEl>
                                      </p:cBhvr>
                                    </p:animEffect>
                                  </p:childTnLst>
                                </p:cTn>
                              </p:par>
                            </p:childTnLst>
                          </p:cTn>
                        </p:par>
                        <p:par>
                          <p:cTn id="47" fill="hold">
                            <p:stCondLst>
                              <p:cond delay="2500"/>
                            </p:stCondLst>
                            <p:childTnLst>
                              <p:par>
                                <p:cTn id="48" presetID="3" presetClass="entr" presetSubtype="10" fill="hold" nodeType="afterEffect">
                                  <p:stCondLst>
                                    <p:cond delay="500"/>
                                  </p:stCondLst>
                                  <p:childTnLst>
                                    <p:set>
                                      <p:cBhvr>
                                        <p:cTn id="49" dur="1" fill="hold">
                                          <p:stCondLst>
                                            <p:cond delay="0"/>
                                          </p:stCondLst>
                                        </p:cTn>
                                        <p:tgtEl>
                                          <p:spTgt spid="56"/>
                                        </p:tgtEl>
                                        <p:attrNameLst>
                                          <p:attrName>style.visibility</p:attrName>
                                        </p:attrNameLst>
                                      </p:cBhvr>
                                      <p:to>
                                        <p:strVal val="visible"/>
                                      </p:to>
                                    </p:set>
                                    <p:animEffect transition="in" filter="blinds(horizontal)">
                                      <p:cBhvr>
                                        <p:cTn id="50" dur="500"/>
                                        <p:tgtEl>
                                          <p:spTgt spid="56"/>
                                        </p:tgtEl>
                                      </p:cBhvr>
                                    </p:animEffect>
                                  </p:childTnLst>
                                </p:cTn>
                              </p:par>
                            </p:childTnLst>
                          </p:cTn>
                        </p:par>
                        <p:par>
                          <p:cTn id="51" fill="hold">
                            <p:stCondLst>
                              <p:cond delay="3500"/>
                            </p:stCondLst>
                            <p:childTnLst>
                              <p:par>
                                <p:cTn id="52" presetID="3" presetClass="entr" presetSubtype="10"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linds(horizontal)">
                                      <p:cBhvr>
                                        <p:cTn id="54" dur="500"/>
                                        <p:tgtEl>
                                          <p:spTgt spid="57"/>
                                        </p:tgtEl>
                                      </p:cBhvr>
                                    </p:animEffect>
                                  </p:childTnLst>
                                </p:cTn>
                              </p:par>
                            </p:childTnLst>
                          </p:cTn>
                        </p:par>
                        <p:par>
                          <p:cTn id="55" fill="hold">
                            <p:stCondLst>
                              <p:cond delay="4000"/>
                            </p:stCondLst>
                            <p:childTnLst>
                              <p:par>
                                <p:cTn id="56" presetID="3" presetClass="entr" presetSubtype="10" fill="hold" nodeType="afterEffect">
                                  <p:stCondLst>
                                    <p:cond delay="500"/>
                                  </p:stCondLst>
                                  <p:childTnLst>
                                    <p:set>
                                      <p:cBhvr>
                                        <p:cTn id="57" dur="1" fill="hold">
                                          <p:stCondLst>
                                            <p:cond delay="0"/>
                                          </p:stCondLst>
                                        </p:cTn>
                                        <p:tgtEl>
                                          <p:spTgt spid="62"/>
                                        </p:tgtEl>
                                        <p:attrNameLst>
                                          <p:attrName>style.visibility</p:attrName>
                                        </p:attrNameLst>
                                      </p:cBhvr>
                                      <p:to>
                                        <p:strVal val="visible"/>
                                      </p:to>
                                    </p:set>
                                    <p:animEffect transition="in" filter="blinds(horizontal)">
                                      <p:cBhvr>
                                        <p:cTn id="58" dur="500"/>
                                        <p:tgtEl>
                                          <p:spTgt spid="62"/>
                                        </p:tgtEl>
                                      </p:cBhvr>
                                    </p:animEffect>
                                  </p:childTnLst>
                                </p:cTn>
                              </p:par>
                            </p:childTnLst>
                          </p:cTn>
                        </p:par>
                        <p:par>
                          <p:cTn id="59" fill="hold">
                            <p:stCondLst>
                              <p:cond delay="5000"/>
                            </p:stCondLst>
                            <p:childTnLst>
                              <p:par>
                                <p:cTn id="60" presetID="3" presetClass="entr" presetSubtype="1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blinds(horizontal)">
                                      <p:cBhvr>
                                        <p:cTn id="62" dur="500"/>
                                        <p:tgtEl>
                                          <p:spTgt spid="63"/>
                                        </p:tgtEl>
                                      </p:cBhvr>
                                    </p:animEffect>
                                  </p:childTnLst>
                                </p:cTn>
                              </p:par>
                            </p:childTnLst>
                          </p:cTn>
                        </p:par>
                        <p:par>
                          <p:cTn id="63" fill="hold">
                            <p:stCondLst>
                              <p:cond delay="5500"/>
                            </p:stCondLst>
                            <p:childTnLst>
                              <p:par>
                                <p:cTn id="64" presetID="3" presetClass="entr" presetSubtype="10" fill="hold" nodeType="afterEffect">
                                  <p:stCondLst>
                                    <p:cond delay="500"/>
                                  </p:stCondLst>
                                  <p:childTnLst>
                                    <p:set>
                                      <p:cBhvr>
                                        <p:cTn id="65" dur="1" fill="hold">
                                          <p:stCondLst>
                                            <p:cond delay="0"/>
                                          </p:stCondLst>
                                        </p:cTn>
                                        <p:tgtEl>
                                          <p:spTgt spid="67"/>
                                        </p:tgtEl>
                                        <p:attrNameLst>
                                          <p:attrName>style.visibility</p:attrName>
                                        </p:attrNameLst>
                                      </p:cBhvr>
                                      <p:to>
                                        <p:strVal val="visible"/>
                                      </p:to>
                                    </p:set>
                                    <p:animEffect transition="in" filter="blinds(horizontal)">
                                      <p:cBhvr>
                                        <p:cTn id="66" dur="500"/>
                                        <p:tgtEl>
                                          <p:spTgt spid="67"/>
                                        </p:tgtEl>
                                      </p:cBhvr>
                                    </p:animEffect>
                                  </p:childTnLst>
                                </p:cTn>
                              </p:par>
                            </p:childTnLst>
                          </p:cTn>
                        </p:par>
                        <p:par>
                          <p:cTn id="67" fill="hold">
                            <p:stCondLst>
                              <p:cond delay="6500"/>
                            </p:stCondLst>
                            <p:childTnLst>
                              <p:par>
                                <p:cTn id="68" presetID="3" presetClass="entr" presetSubtype="10"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blinds(horizontal)">
                                      <p:cBhvr>
                                        <p:cTn id="70" dur="500"/>
                                        <p:tgtEl>
                                          <p:spTgt spid="68"/>
                                        </p:tgtEl>
                                      </p:cBhvr>
                                    </p:animEffect>
                                  </p:childTnLst>
                                </p:cTn>
                              </p:par>
                            </p:childTnLst>
                          </p:cTn>
                        </p:par>
                        <p:par>
                          <p:cTn id="71" fill="hold">
                            <p:stCondLst>
                              <p:cond delay="7000"/>
                            </p:stCondLst>
                            <p:childTnLst>
                              <p:par>
                                <p:cTn id="72" presetID="3" presetClass="entr" presetSubtype="10" fill="hold" nodeType="afterEffect">
                                  <p:stCondLst>
                                    <p:cond delay="500"/>
                                  </p:stCondLst>
                                  <p:childTnLst>
                                    <p:set>
                                      <p:cBhvr>
                                        <p:cTn id="73" dur="1" fill="hold">
                                          <p:stCondLst>
                                            <p:cond delay="0"/>
                                          </p:stCondLst>
                                        </p:cTn>
                                        <p:tgtEl>
                                          <p:spTgt spid="51"/>
                                        </p:tgtEl>
                                        <p:attrNameLst>
                                          <p:attrName>style.visibility</p:attrName>
                                        </p:attrNameLst>
                                      </p:cBhvr>
                                      <p:to>
                                        <p:strVal val="visible"/>
                                      </p:to>
                                    </p:set>
                                    <p:animEffect transition="in" filter="blinds(horizontal)">
                                      <p:cBhvr>
                                        <p:cTn id="74" dur="500"/>
                                        <p:tgtEl>
                                          <p:spTgt spid="51"/>
                                        </p:tgtEl>
                                      </p:cBhvr>
                                    </p:animEffect>
                                  </p:childTnLst>
                                </p:cTn>
                              </p:par>
                            </p:childTnLst>
                          </p:cTn>
                        </p:par>
                        <p:par>
                          <p:cTn id="75" fill="hold">
                            <p:stCondLst>
                              <p:cond delay="8000"/>
                            </p:stCondLst>
                            <p:childTnLst>
                              <p:par>
                                <p:cTn id="76" presetID="3" presetClass="entr" presetSubtype="10" fill="hold"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blinds(horizontal)">
                                      <p:cBhvr>
                                        <p:cTn id="7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AutoShape 2"/>
          <p:cNvSpPr>
            <a:spLocks noChangeArrowheads="1"/>
          </p:cNvSpPr>
          <p:nvPr/>
        </p:nvSpPr>
        <p:spPr bwMode="auto">
          <a:xfrm>
            <a:off x="334963" y="1195388"/>
            <a:ext cx="8496300" cy="4824412"/>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36000" tIns="36000" rIns="36000" bIns="36000"/>
          <a:lstStyle/>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p:txBody>
      </p:sp>
      <p:sp>
        <p:nvSpPr>
          <p:cNvPr id="67" name="AutoShape 3"/>
          <p:cNvSpPr>
            <a:spLocks noChangeArrowheads="1"/>
          </p:cNvSpPr>
          <p:nvPr>
            <p:custDataLst>
              <p:tags r:id="rId1"/>
            </p:custDataLst>
          </p:nvPr>
        </p:nvSpPr>
        <p:spPr bwMode="auto">
          <a:xfrm>
            <a:off x="5868988" y="1530350"/>
            <a:ext cx="2879725" cy="3081338"/>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lstStyle/>
          <a:p>
            <a:pPr marL="180975" indent="-180975" algn="ctr">
              <a:lnSpc>
                <a:spcPct val="150000"/>
              </a:lnSpc>
              <a:defRPr/>
            </a:pPr>
            <a:endParaRPr lang="en-US" sz="1600" b="0" dirty="0">
              <a:latin typeface="+mj-lt"/>
            </a:endParaRPr>
          </a:p>
        </p:txBody>
      </p:sp>
      <p:sp>
        <p:nvSpPr>
          <p:cNvPr id="68" name="Auf der gleichen Seite des Rechtecks liegende Ecken abrunden 46"/>
          <p:cNvSpPr>
            <a:spLocks noChangeArrowheads="1"/>
          </p:cNvSpPr>
          <p:nvPr>
            <p:custDataLst>
              <p:tags r:id="rId2"/>
            </p:custDataLst>
          </p:nvPr>
        </p:nvSpPr>
        <p:spPr bwMode="auto">
          <a:xfrm>
            <a:off x="5868988" y="1268413"/>
            <a:ext cx="2879725" cy="647700"/>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Synched notification</a:t>
            </a:r>
            <a:endParaRPr lang="de-DE" sz="2000" b="0" dirty="0">
              <a:latin typeface="+mj-lt"/>
            </a:endParaRPr>
          </a:p>
        </p:txBody>
      </p:sp>
      <p:sp>
        <p:nvSpPr>
          <p:cNvPr id="65" name="AutoShape 3"/>
          <p:cNvSpPr>
            <a:spLocks noChangeArrowheads="1"/>
          </p:cNvSpPr>
          <p:nvPr>
            <p:custDataLst>
              <p:tags r:id="rId3"/>
            </p:custDataLst>
          </p:nvPr>
        </p:nvSpPr>
        <p:spPr bwMode="auto">
          <a:xfrm>
            <a:off x="395288" y="1530350"/>
            <a:ext cx="2879725" cy="3081338"/>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lstStyle/>
          <a:p>
            <a:pPr marL="180975" indent="-180975" algn="ctr">
              <a:lnSpc>
                <a:spcPct val="150000"/>
              </a:lnSpc>
              <a:defRPr/>
            </a:pPr>
            <a:endParaRPr lang="en-US" sz="1600" b="0" dirty="0">
              <a:latin typeface="+mj-lt"/>
            </a:endParaRPr>
          </a:p>
        </p:txBody>
      </p:sp>
      <p:sp>
        <p:nvSpPr>
          <p:cNvPr id="66" name="Auf der gleichen Seite des Rechtecks liegende Ecken abrunden 46"/>
          <p:cNvSpPr>
            <a:spLocks noChangeArrowheads="1"/>
          </p:cNvSpPr>
          <p:nvPr>
            <p:custDataLst>
              <p:tags r:id="rId4"/>
            </p:custDataLst>
          </p:nvPr>
        </p:nvSpPr>
        <p:spPr bwMode="auto">
          <a:xfrm>
            <a:off x="395288" y="1268413"/>
            <a:ext cx="2879725" cy="647700"/>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Ad-hoc optimized route</a:t>
            </a:r>
            <a:endParaRPr lang="de-DE" sz="2000" b="0" dirty="0">
              <a:latin typeface="+mj-lt"/>
            </a:endParaRPr>
          </a:p>
        </p:txBody>
      </p:sp>
      <p:sp>
        <p:nvSpPr>
          <p:cNvPr id="23556" name="Rectangle 3"/>
          <p:cNvSpPr>
            <a:spLocks noGrp="1" noChangeArrowheads="1"/>
          </p:cNvSpPr>
          <p:nvPr>
            <p:ph type="title"/>
          </p:nvPr>
        </p:nvSpPr>
        <p:spPr>
          <a:xfrm>
            <a:off x="304800" y="304800"/>
            <a:ext cx="8532813" cy="820738"/>
          </a:xfrm>
        </p:spPr>
        <p:txBody>
          <a:bodyPr/>
          <a:lstStyle/>
          <a:p>
            <a:pPr>
              <a:lnSpc>
                <a:spcPct val="100000"/>
              </a:lnSpc>
              <a:defRPr/>
            </a:pPr>
            <a:r>
              <a:rPr lang="en-GB" dirty="0" smtClean="0"/>
              <a:t>Vision - network aware mobile apps (1 of 2).</a:t>
            </a:r>
            <a:br>
              <a:rPr lang="en-GB" dirty="0" smtClean="0"/>
            </a:br>
            <a:r>
              <a:rPr lang="en-GB" dirty="0" smtClean="0">
                <a:solidFill>
                  <a:schemeClr val="bg2">
                    <a:lumMod val="50000"/>
                  </a:schemeClr>
                </a:solidFill>
              </a:rPr>
              <a:t>Innovation is important remedy to mitigate risk.</a:t>
            </a:r>
            <a:r>
              <a:rPr lang="en-GB" sz="3600" dirty="0" smtClean="0"/>
              <a:t/>
            </a:r>
            <a:br>
              <a:rPr lang="en-GB" sz="3600" dirty="0" smtClean="0"/>
            </a:br>
            <a:endParaRPr lang="en-GB" dirty="0" smtClean="0">
              <a:solidFill>
                <a:srgbClr val="4D4D4D"/>
              </a:solidFill>
            </a:endParaRPr>
          </a:p>
        </p:txBody>
      </p:sp>
      <p:sp>
        <p:nvSpPr>
          <p:cNvPr id="26" name="Slide Number Placeholder 4"/>
          <p:cNvSpPr>
            <a:spLocks noGrp="1"/>
          </p:cNvSpPr>
          <p:nvPr>
            <p:ph type="sldNum" sz="quarter" idx="11"/>
          </p:nvPr>
        </p:nvSpPr>
        <p:spPr/>
        <p:txBody>
          <a:bodyPr/>
          <a:lstStyle/>
          <a:p>
            <a:pPr>
              <a:defRPr/>
            </a:pPr>
            <a:fld id="{B0207900-6E56-48FB-A7D6-2F1F7BABECA2}" type="slidenum">
              <a:rPr lang="de-DE"/>
              <a:pPr>
                <a:defRPr/>
              </a:pPr>
              <a:t>17</a:t>
            </a:fld>
            <a:endParaRPr lang="de-DE" dirty="0"/>
          </a:p>
        </p:txBody>
      </p:sp>
      <p:pic>
        <p:nvPicPr>
          <p:cNvPr id="3" name="Picture 2"/>
          <p:cNvPicPr>
            <a:picLocks noChangeAspect="1"/>
          </p:cNvPicPr>
          <p:nvPr/>
        </p:nvPicPr>
        <p:blipFill>
          <a:blip r:embed="rId13"/>
          <a:srcRect/>
          <a:stretch>
            <a:fillRect/>
          </a:stretch>
        </p:blipFill>
        <p:spPr bwMode="auto">
          <a:xfrm>
            <a:off x="1012825" y="2143125"/>
            <a:ext cx="595313" cy="814388"/>
          </a:xfrm>
          <a:prstGeom prst="rect">
            <a:avLst/>
          </a:prstGeom>
          <a:noFill/>
          <a:ln w="9525">
            <a:noFill/>
            <a:miter lim="800000"/>
            <a:headEnd/>
            <a:tailEnd/>
          </a:ln>
        </p:spPr>
      </p:pic>
      <p:grpSp>
        <p:nvGrpSpPr>
          <p:cNvPr id="77" name="Group 76"/>
          <p:cNvGrpSpPr>
            <a:grpSpLocks/>
          </p:cNvGrpSpPr>
          <p:nvPr/>
        </p:nvGrpSpPr>
        <p:grpSpPr bwMode="auto">
          <a:xfrm>
            <a:off x="1550988" y="3748088"/>
            <a:ext cx="365125" cy="503237"/>
            <a:chOff x="1259632" y="2996952"/>
            <a:chExt cx="365760" cy="504056"/>
          </a:xfrm>
        </p:grpSpPr>
        <p:sp>
          <p:nvSpPr>
            <p:cNvPr id="36" name="Rectangle 35"/>
            <p:cNvSpPr/>
            <p:nvPr/>
          </p:nvSpPr>
          <p:spPr bwMode="auto">
            <a:xfrm>
              <a:off x="1367770" y="3068505"/>
              <a:ext cx="179699" cy="338688"/>
            </a:xfrm>
            <a:prstGeom prst="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spcBef>
                  <a:spcPct val="50000"/>
                </a:spcBef>
                <a:buClr>
                  <a:schemeClr val="tx2"/>
                </a:buClr>
                <a:buSzPct val="75000"/>
                <a:buFont typeface="Wingdings" pitchFamily="2" charset="2"/>
                <a:buNone/>
                <a:defRPr/>
              </a:pPr>
              <a:endParaRPr lang="en-US">
                <a:latin typeface="+mj-lt"/>
              </a:endParaRPr>
            </a:p>
          </p:txBody>
        </p:sp>
        <p:pic>
          <p:nvPicPr>
            <p:cNvPr id="395339" name="Picture 22"/>
            <p:cNvPicPr>
              <a:picLocks noChangeAspect="1"/>
            </p:cNvPicPr>
            <p:nvPr/>
          </p:nvPicPr>
          <p:blipFill>
            <a:blip r:embed="rId14"/>
            <a:srcRect/>
            <a:stretch>
              <a:fillRect/>
            </a:stretch>
          </p:blipFill>
          <p:spPr bwMode="auto">
            <a:xfrm>
              <a:off x="1259632" y="2996952"/>
              <a:ext cx="365760" cy="504056"/>
            </a:xfrm>
            <a:prstGeom prst="rect">
              <a:avLst/>
            </a:prstGeom>
            <a:noFill/>
            <a:ln w="9525">
              <a:noFill/>
              <a:miter lim="800000"/>
              <a:headEnd/>
              <a:tailEnd/>
            </a:ln>
          </p:spPr>
        </p:pic>
      </p:grpSp>
      <p:grpSp>
        <p:nvGrpSpPr>
          <p:cNvPr id="76" name="Group 75"/>
          <p:cNvGrpSpPr>
            <a:grpSpLocks/>
          </p:cNvGrpSpPr>
          <p:nvPr/>
        </p:nvGrpSpPr>
        <p:grpSpPr bwMode="auto">
          <a:xfrm>
            <a:off x="830263" y="3454400"/>
            <a:ext cx="366712" cy="509588"/>
            <a:chOff x="539552" y="2703200"/>
            <a:chExt cx="365760" cy="509776"/>
          </a:xfrm>
        </p:grpSpPr>
        <p:sp>
          <p:nvSpPr>
            <p:cNvPr id="35" name="Rectangle 34"/>
            <p:cNvSpPr/>
            <p:nvPr/>
          </p:nvSpPr>
          <p:spPr bwMode="auto">
            <a:xfrm>
              <a:off x="647222" y="2746079"/>
              <a:ext cx="180505" cy="338262"/>
            </a:xfrm>
            <a:prstGeom prst="rect">
              <a:avLst/>
            </a:prstGeom>
            <a:solidFill>
              <a:srgbClr val="00FF00"/>
            </a:solidFill>
            <a:ln w="12700" cap="flat" cmpd="sng" algn="ctr">
              <a:solidFill>
                <a:schemeClr val="tx1"/>
              </a:solidFill>
              <a:prstDash val="solid"/>
              <a:round/>
              <a:headEnd type="none" w="med" len="med"/>
              <a:tailEnd type="none" w="med" len="med"/>
            </a:ln>
            <a:effectLst/>
          </p:spPr>
          <p:txBody>
            <a:bodyPr lIns="0" tIns="0" rIns="0" bIns="0">
              <a:spAutoFit/>
            </a:bodyPr>
            <a:lstStyle/>
            <a:p>
              <a:pPr>
                <a:spcBef>
                  <a:spcPct val="50000"/>
                </a:spcBef>
                <a:buClr>
                  <a:schemeClr val="tx2"/>
                </a:buClr>
                <a:buSzPct val="75000"/>
                <a:buFont typeface="Wingdings" pitchFamily="2" charset="2"/>
                <a:buNone/>
                <a:defRPr/>
              </a:pPr>
              <a:endParaRPr lang="en-US">
                <a:latin typeface="+mj-lt"/>
              </a:endParaRPr>
            </a:p>
          </p:txBody>
        </p:sp>
        <p:pic>
          <p:nvPicPr>
            <p:cNvPr id="395337" name="Picture 1"/>
            <p:cNvPicPr>
              <a:picLocks noChangeAspect="1"/>
            </p:cNvPicPr>
            <p:nvPr/>
          </p:nvPicPr>
          <p:blipFill>
            <a:blip r:embed="rId14"/>
            <a:srcRect/>
            <a:stretch>
              <a:fillRect/>
            </a:stretch>
          </p:blipFill>
          <p:spPr bwMode="auto">
            <a:xfrm>
              <a:off x="539552" y="2703200"/>
              <a:ext cx="365760" cy="509776"/>
            </a:xfrm>
            <a:prstGeom prst="rect">
              <a:avLst/>
            </a:prstGeom>
            <a:noFill/>
            <a:ln w="9525">
              <a:noFill/>
              <a:miter lim="800000"/>
              <a:headEnd/>
              <a:tailEnd/>
            </a:ln>
          </p:spPr>
        </p:pic>
      </p:grpSp>
      <p:grpSp>
        <p:nvGrpSpPr>
          <p:cNvPr id="78" name="Group 77"/>
          <p:cNvGrpSpPr>
            <a:grpSpLocks/>
          </p:cNvGrpSpPr>
          <p:nvPr/>
        </p:nvGrpSpPr>
        <p:grpSpPr bwMode="auto">
          <a:xfrm>
            <a:off x="1838325" y="3165475"/>
            <a:ext cx="366713" cy="438150"/>
            <a:chOff x="1547664" y="2415168"/>
            <a:chExt cx="365760" cy="437768"/>
          </a:xfrm>
        </p:grpSpPr>
        <p:sp>
          <p:nvSpPr>
            <p:cNvPr id="34" name="Rectangle 33"/>
            <p:cNvSpPr/>
            <p:nvPr/>
          </p:nvSpPr>
          <p:spPr bwMode="auto">
            <a:xfrm>
              <a:off x="1641084" y="2457994"/>
              <a:ext cx="178921" cy="337842"/>
            </a:xfrm>
            <a:prstGeom prst="rect">
              <a:avLst/>
            </a:prstGeom>
            <a:solidFill>
              <a:srgbClr val="D2EBB7"/>
            </a:solidFill>
            <a:ln w="12700" cap="flat" cmpd="sng" algn="ctr">
              <a:solidFill>
                <a:schemeClr val="tx1"/>
              </a:solidFill>
              <a:prstDash val="solid"/>
              <a:round/>
              <a:headEnd type="none" w="med" len="med"/>
              <a:tailEnd type="none" w="med" len="med"/>
            </a:ln>
            <a:effectLst/>
          </p:spPr>
          <p:txBody>
            <a:bodyPr lIns="0" tIns="0" rIns="0" bIns="0">
              <a:spAutoFit/>
            </a:bodyPr>
            <a:lstStyle/>
            <a:p>
              <a:pPr>
                <a:spcBef>
                  <a:spcPct val="50000"/>
                </a:spcBef>
                <a:buClr>
                  <a:schemeClr val="tx2"/>
                </a:buClr>
                <a:buSzPct val="75000"/>
                <a:buFont typeface="Wingdings" pitchFamily="2" charset="2"/>
                <a:buNone/>
                <a:defRPr/>
              </a:pPr>
              <a:endParaRPr lang="en-US">
                <a:latin typeface="+mj-lt"/>
              </a:endParaRPr>
            </a:p>
          </p:txBody>
        </p:sp>
        <p:pic>
          <p:nvPicPr>
            <p:cNvPr id="395335" name="Picture 23"/>
            <p:cNvPicPr>
              <a:picLocks noChangeAspect="1"/>
            </p:cNvPicPr>
            <p:nvPr/>
          </p:nvPicPr>
          <p:blipFill>
            <a:blip r:embed="rId14"/>
            <a:srcRect/>
            <a:stretch>
              <a:fillRect/>
            </a:stretch>
          </p:blipFill>
          <p:spPr bwMode="auto">
            <a:xfrm>
              <a:off x="1547664" y="2415168"/>
              <a:ext cx="365760" cy="437768"/>
            </a:xfrm>
            <a:prstGeom prst="rect">
              <a:avLst/>
            </a:prstGeom>
            <a:noFill/>
            <a:ln w="9525">
              <a:noFill/>
              <a:miter lim="800000"/>
              <a:headEnd/>
              <a:tailEnd/>
            </a:ln>
          </p:spPr>
        </p:pic>
      </p:grpSp>
      <p:grpSp>
        <p:nvGrpSpPr>
          <p:cNvPr id="80" name="Group 79"/>
          <p:cNvGrpSpPr>
            <a:grpSpLocks/>
          </p:cNvGrpSpPr>
          <p:nvPr/>
        </p:nvGrpSpPr>
        <p:grpSpPr bwMode="auto">
          <a:xfrm>
            <a:off x="2559050" y="2733675"/>
            <a:ext cx="365125" cy="438150"/>
            <a:chOff x="2267744" y="1983120"/>
            <a:chExt cx="365760" cy="437768"/>
          </a:xfrm>
        </p:grpSpPr>
        <p:sp>
          <p:nvSpPr>
            <p:cNvPr id="31" name="Rectangle 30"/>
            <p:cNvSpPr/>
            <p:nvPr/>
          </p:nvSpPr>
          <p:spPr bwMode="auto">
            <a:xfrm>
              <a:off x="2375882" y="2025946"/>
              <a:ext cx="179700" cy="337842"/>
            </a:xfrm>
            <a:prstGeom prst="rect">
              <a:avLst/>
            </a:prstGeom>
            <a:solidFill>
              <a:schemeClr val="tx2">
                <a:lumMod val="20000"/>
                <a:lumOff val="80000"/>
              </a:schemeClr>
            </a:solidFill>
            <a:ln w="12700" cap="flat" cmpd="sng" algn="ctr">
              <a:solidFill>
                <a:schemeClr val="tx1"/>
              </a:solidFill>
              <a:prstDash val="solid"/>
              <a:round/>
              <a:headEnd type="none" w="med" len="med"/>
              <a:tailEnd type="none" w="med" len="med"/>
            </a:ln>
            <a:effectLst/>
          </p:spPr>
          <p:txBody>
            <a:bodyPr lIns="0" tIns="0" rIns="0" bIns="0">
              <a:spAutoFit/>
            </a:bodyPr>
            <a:lstStyle/>
            <a:p>
              <a:pPr>
                <a:spcBef>
                  <a:spcPct val="50000"/>
                </a:spcBef>
                <a:buClr>
                  <a:schemeClr val="tx2"/>
                </a:buClr>
                <a:buSzPct val="75000"/>
                <a:buFont typeface="Wingdings" pitchFamily="2" charset="2"/>
                <a:buNone/>
                <a:defRPr/>
              </a:pPr>
              <a:endParaRPr lang="en-US">
                <a:latin typeface="+mj-lt"/>
              </a:endParaRPr>
            </a:p>
          </p:txBody>
        </p:sp>
        <p:pic>
          <p:nvPicPr>
            <p:cNvPr id="395333" name="Picture 24"/>
            <p:cNvPicPr>
              <a:picLocks noChangeAspect="1"/>
            </p:cNvPicPr>
            <p:nvPr/>
          </p:nvPicPr>
          <p:blipFill>
            <a:blip r:embed="rId14"/>
            <a:srcRect/>
            <a:stretch>
              <a:fillRect/>
            </a:stretch>
          </p:blipFill>
          <p:spPr bwMode="auto">
            <a:xfrm>
              <a:off x="2267744" y="1983120"/>
              <a:ext cx="365760" cy="437768"/>
            </a:xfrm>
            <a:prstGeom prst="rect">
              <a:avLst/>
            </a:prstGeom>
            <a:noFill/>
            <a:ln w="9525">
              <a:noFill/>
              <a:miter lim="800000"/>
              <a:headEnd/>
              <a:tailEnd/>
            </a:ln>
          </p:spPr>
        </p:pic>
      </p:grpSp>
      <p:cxnSp>
        <p:nvCxnSpPr>
          <p:cNvPr id="6" name="Straight Arrow Connector 5"/>
          <p:cNvCxnSpPr>
            <a:cxnSpLocks noChangeShapeType="1"/>
          </p:cNvCxnSpPr>
          <p:nvPr/>
        </p:nvCxnSpPr>
        <p:spPr bwMode="auto">
          <a:xfrm flipV="1">
            <a:off x="1012825" y="2957513"/>
            <a:ext cx="298450" cy="496887"/>
          </a:xfrm>
          <a:prstGeom prst="straightConnector1">
            <a:avLst/>
          </a:prstGeom>
          <a:noFill/>
          <a:ln w="28575" algn="ctr">
            <a:solidFill>
              <a:schemeClr val="tx1"/>
            </a:solidFill>
            <a:prstDash val="sysDash"/>
            <a:round/>
            <a:headEnd type="arrow" w="med" len="med"/>
            <a:tailEnd type="arrow" w="med" len="med"/>
          </a:ln>
        </p:spPr>
      </p:cxnSp>
      <p:cxnSp>
        <p:nvCxnSpPr>
          <p:cNvPr id="37" name="Straight Arrow Connector 36"/>
          <p:cNvCxnSpPr>
            <a:cxnSpLocks noChangeShapeType="1"/>
          </p:cNvCxnSpPr>
          <p:nvPr/>
        </p:nvCxnSpPr>
        <p:spPr bwMode="auto">
          <a:xfrm flipV="1">
            <a:off x="1608138" y="2343150"/>
            <a:ext cx="476250" cy="207963"/>
          </a:xfrm>
          <a:prstGeom prst="straightConnector1">
            <a:avLst/>
          </a:prstGeom>
          <a:noFill/>
          <a:ln w="28575" algn="ctr">
            <a:solidFill>
              <a:schemeClr val="tx1"/>
            </a:solidFill>
            <a:prstDash val="sysDash"/>
            <a:round/>
            <a:headEnd type="arrow" w="med" len="med"/>
            <a:tailEnd type="arrow" w="med" len="med"/>
          </a:ln>
        </p:spPr>
      </p:cxnSp>
      <p:grpSp>
        <p:nvGrpSpPr>
          <p:cNvPr id="79" name="Group 78"/>
          <p:cNvGrpSpPr>
            <a:grpSpLocks/>
          </p:cNvGrpSpPr>
          <p:nvPr/>
        </p:nvGrpSpPr>
        <p:grpSpPr bwMode="auto">
          <a:xfrm>
            <a:off x="2084388" y="2092325"/>
            <a:ext cx="366712" cy="503238"/>
            <a:chOff x="1793992" y="1340768"/>
            <a:chExt cx="365760" cy="504056"/>
          </a:xfrm>
        </p:grpSpPr>
        <p:sp>
          <p:nvSpPr>
            <p:cNvPr id="40" name="Rectangle 39"/>
            <p:cNvSpPr/>
            <p:nvPr/>
          </p:nvSpPr>
          <p:spPr bwMode="auto">
            <a:xfrm>
              <a:off x="1871577" y="1377340"/>
              <a:ext cx="180505" cy="338687"/>
            </a:xfrm>
            <a:prstGeom prst="rect">
              <a:avLst/>
            </a:prstGeom>
            <a:solidFill>
              <a:srgbClr val="00FF00"/>
            </a:solidFill>
            <a:ln w="12700" cap="flat" cmpd="sng" algn="ctr">
              <a:solidFill>
                <a:schemeClr val="tx1"/>
              </a:solidFill>
              <a:prstDash val="solid"/>
              <a:round/>
              <a:headEnd type="none" w="med" len="med"/>
              <a:tailEnd type="none" w="med" len="med"/>
            </a:ln>
            <a:effectLst/>
          </p:spPr>
          <p:txBody>
            <a:bodyPr lIns="0" tIns="0" rIns="0" bIns="0">
              <a:spAutoFit/>
            </a:bodyPr>
            <a:lstStyle/>
            <a:p>
              <a:pPr>
                <a:spcBef>
                  <a:spcPct val="50000"/>
                </a:spcBef>
                <a:buClr>
                  <a:schemeClr val="tx2"/>
                </a:buClr>
                <a:buSzPct val="75000"/>
                <a:buFont typeface="Wingdings" pitchFamily="2" charset="2"/>
                <a:buNone/>
                <a:defRPr/>
              </a:pPr>
              <a:endParaRPr lang="en-US">
                <a:latin typeface="+mj-lt"/>
              </a:endParaRPr>
            </a:p>
          </p:txBody>
        </p:sp>
        <p:pic>
          <p:nvPicPr>
            <p:cNvPr id="395331" name="Picture 29"/>
            <p:cNvPicPr>
              <a:picLocks noChangeAspect="1"/>
            </p:cNvPicPr>
            <p:nvPr/>
          </p:nvPicPr>
          <p:blipFill>
            <a:blip r:embed="rId14"/>
            <a:srcRect/>
            <a:stretch>
              <a:fillRect/>
            </a:stretch>
          </p:blipFill>
          <p:spPr bwMode="auto">
            <a:xfrm>
              <a:off x="1793992" y="1340768"/>
              <a:ext cx="365760" cy="504056"/>
            </a:xfrm>
            <a:prstGeom prst="rect">
              <a:avLst/>
            </a:prstGeom>
            <a:noFill/>
            <a:ln w="9525">
              <a:noFill/>
              <a:miter lim="800000"/>
              <a:headEnd/>
              <a:tailEnd/>
            </a:ln>
          </p:spPr>
        </p:pic>
      </p:grpSp>
      <p:cxnSp>
        <p:nvCxnSpPr>
          <p:cNvPr id="41" name="Straight Arrow Connector 40"/>
          <p:cNvCxnSpPr>
            <a:cxnSpLocks noChangeShapeType="1"/>
          </p:cNvCxnSpPr>
          <p:nvPr/>
        </p:nvCxnSpPr>
        <p:spPr bwMode="auto">
          <a:xfrm flipH="1" flipV="1">
            <a:off x="2446338" y="2427288"/>
            <a:ext cx="295275" cy="306387"/>
          </a:xfrm>
          <a:prstGeom prst="straightConnector1">
            <a:avLst/>
          </a:prstGeom>
          <a:noFill/>
          <a:ln w="38100" algn="ctr">
            <a:solidFill>
              <a:schemeClr val="accent1"/>
            </a:solidFill>
            <a:prstDash val="sysDash"/>
            <a:round/>
            <a:headEnd type="arrow" w="med" len="med"/>
            <a:tailEnd type="arrow" w="med" len="med"/>
          </a:ln>
        </p:spPr>
      </p:cxnSp>
      <p:cxnSp>
        <p:nvCxnSpPr>
          <p:cNvPr id="44" name="Straight Arrow Connector 43"/>
          <p:cNvCxnSpPr>
            <a:cxnSpLocks noChangeShapeType="1"/>
          </p:cNvCxnSpPr>
          <p:nvPr/>
        </p:nvCxnSpPr>
        <p:spPr bwMode="auto">
          <a:xfrm>
            <a:off x="1608138" y="2600325"/>
            <a:ext cx="985837" cy="158750"/>
          </a:xfrm>
          <a:prstGeom prst="straightConnector1">
            <a:avLst/>
          </a:prstGeom>
          <a:noFill/>
          <a:ln w="19050" algn="ctr">
            <a:solidFill>
              <a:srgbClr val="FF0000"/>
            </a:solidFill>
            <a:prstDash val="sysDash"/>
            <a:round/>
            <a:headEnd type="arrow" w="med" len="med"/>
            <a:tailEnd type="arrow" w="med" len="med"/>
          </a:ln>
        </p:spPr>
      </p:cxnSp>
      <p:cxnSp>
        <p:nvCxnSpPr>
          <p:cNvPr id="53" name="Straight Arrow Connector 52"/>
          <p:cNvCxnSpPr>
            <a:cxnSpLocks noChangeShapeType="1"/>
          </p:cNvCxnSpPr>
          <p:nvPr/>
        </p:nvCxnSpPr>
        <p:spPr bwMode="auto">
          <a:xfrm>
            <a:off x="1406525" y="2957513"/>
            <a:ext cx="327025" cy="790575"/>
          </a:xfrm>
          <a:prstGeom prst="straightConnector1">
            <a:avLst/>
          </a:prstGeom>
          <a:noFill/>
          <a:ln w="12700" algn="ctr">
            <a:solidFill>
              <a:srgbClr val="FF0000"/>
            </a:solidFill>
            <a:prstDash val="sysDash"/>
            <a:round/>
            <a:headEnd type="arrow" w="med" len="med"/>
            <a:tailEnd type="arrow" w="med" len="med"/>
          </a:ln>
        </p:spPr>
      </p:cxnSp>
      <p:cxnSp>
        <p:nvCxnSpPr>
          <p:cNvPr id="54" name="Straight Arrow Connector 53"/>
          <p:cNvCxnSpPr>
            <a:cxnSpLocks noChangeShapeType="1"/>
          </p:cNvCxnSpPr>
          <p:nvPr/>
        </p:nvCxnSpPr>
        <p:spPr bwMode="auto">
          <a:xfrm>
            <a:off x="1160463" y="3603625"/>
            <a:ext cx="461962" cy="323850"/>
          </a:xfrm>
          <a:prstGeom prst="straightConnector1">
            <a:avLst/>
          </a:prstGeom>
          <a:noFill/>
          <a:ln w="38100" algn="ctr">
            <a:solidFill>
              <a:schemeClr val="accent1"/>
            </a:solidFill>
            <a:prstDash val="sysDash"/>
            <a:round/>
            <a:headEnd type="arrow" w="med" len="med"/>
            <a:tailEnd type="arrow" w="med" len="med"/>
          </a:ln>
        </p:spPr>
      </p:cxnSp>
      <p:cxnSp>
        <p:nvCxnSpPr>
          <p:cNvPr id="60" name="Straight Arrow Connector 59"/>
          <p:cNvCxnSpPr>
            <a:cxnSpLocks noChangeShapeType="1"/>
          </p:cNvCxnSpPr>
          <p:nvPr/>
        </p:nvCxnSpPr>
        <p:spPr bwMode="auto">
          <a:xfrm>
            <a:off x="1550988" y="2776538"/>
            <a:ext cx="469900" cy="388937"/>
          </a:xfrm>
          <a:prstGeom prst="straightConnector1">
            <a:avLst/>
          </a:prstGeom>
          <a:noFill/>
          <a:ln w="19050" algn="ctr">
            <a:solidFill>
              <a:schemeClr val="tx1"/>
            </a:solidFill>
            <a:prstDash val="sysDash"/>
            <a:round/>
            <a:headEnd type="arrow" w="med" len="med"/>
            <a:tailEnd type="arrow" w="med" len="med"/>
          </a:ln>
        </p:spPr>
      </p:cxnSp>
      <p:pic>
        <p:nvPicPr>
          <p:cNvPr id="4" name="Picture 3"/>
          <p:cNvPicPr>
            <a:picLocks noChangeAspect="1"/>
          </p:cNvPicPr>
          <p:nvPr/>
        </p:nvPicPr>
        <p:blipFill>
          <a:blip r:embed="rId15"/>
          <a:srcRect/>
          <a:stretch>
            <a:fillRect/>
          </a:stretch>
        </p:blipFill>
        <p:spPr bwMode="auto">
          <a:xfrm rot="-2690269">
            <a:off x="6289675" y="3200400"/>
            <a:ext cx="566738" cy="1225550"/>
          </a:xfrm>
          <a:prstGeom prst="rect">
            <a:avLst/>
          </a:prstGeom>
          <a:noFill/>
          <a:ln w="9525">
            <a:noFill/>
            <a:miter lim="800000"/>
            <a:headEnd/>
            <a:tailEnd/>
          </a:ln>
        </p:spPr>
      </p:pic>
      <p:pic>
        <p:nvPicPr>
          <p:cNvPr id="42" name="Picture 41"/>
          <p:cNvPicPr>
            <a:picLocks noChangeAspect="1"/>
          </p:cNvPicPr>
          <p:nvPr/>
        </p:nvPicPr>
        <p:blipFill>
          <a:blip r:embed="rId13"/>
          <a:srcRect/>
          <a:stretch>
            <a:fillRect/>
          </a:stretch>
        </p:blipFill>
        <p:spPr bwMode="auto">
          <a:xfrm>
            <a:off x="6732588" y="2133600"/>
            <a:ext cx="595312" cy="814388"/>
          </a:xfrm>
          <a:prstGeom prst="rect">
            <a:avLst/>
          </a:prstGeom>
          <a:noFill/>
          <a:ln w="9525">
            <a:noFill/>
            <a:miter lim="800000"/>
            <a:headEnd/>
            <a:tailEnd/>
          </a:ln>
        </p:spPr>
      </p:pic>
      <p:pic>
        <p:nvPicPr>
          <p:cNvPr id="5" name="Picture 4"/>
          <p:cNvPicPr>
            <a:picLocks noChangeAspect="1"/>
          </p:cNvPicPr>
          <p:nvPr/>
        </p:nvPicPr>
        <p:blipFill>
          <a:blip r:embed="rId16"/>
          <a:srcRect/>
          <a:stretch>
            <a:fillRect/>
          </a:stretch>
        </p:blipFill>
        <p:spPr bwMode="auto">
          <a:xfrm>
            <a:off x="7824788" y="2720975"/>
            <a:ext cx="755650" cy="736600"/>
          </a:xfrm>
          <a:prstGeom prst="rect">
            <a:avLst/>
          </a:prstGeom>
          <a:noFill/>
          <a:ln w="9525">
            <a:noFill/>
            <a:miter lim="800000"/>
            <a:headEnd/>
            <a:tailEnd/>
          </a:ln>
        </p:spPr>
      </p:pic>
      <p:sp>
        <p:nvSpPr>
          <p:cNvPr id="11" name="Freeform 10"/>
          <p:cNvSpPr/>
          <p:nvPr/>
        </p:nvSpPr>
        <p:spPr bwMode="auto">
          <a:xfrm>
            <a:off x="6121400" y="2540000"/>
            <a:ext cx="657225" cy="773113"/>
          </a:xfrm>
          <a:custGeom>
            <a:avLst/>
            <a:gdLst>
              <a:gd name="connsiteX0" fmla="*/ 39172 w 705216"/>
              <a:gd name="connsiteY0" fmla="*/ 711200 h 711200"/>
              <a:gd name="connsiteX1" fmla="*/ 73038 w 705216"/>
              <a:gd name="connsiteY1" fmla="*/ 158045 h 711200"/>
              <a:gd name="connsiteX2" fmla="*/ 705216 w 705216"/>
              <a:gd name="connsiteY2" fmla="*/ 0 h 711200"/>
            </a:gdLst>
            <a:ahLst/>
            <a:cxnLst>
              <a:cxn ang="0">
                <a:pos x="connsiteX0" y="connsiteY0"/>
              </a:cxn>
              <a:cxn ang="0">
                <a:pos x="connsiteX1" y="connsiteY1"/>
              </a:cxn>
              <a:cxn ang="0">
                <a:pos x="connsiteX2" y="connsiteY2"/>
              </a:cxn>
            </a:cxnLst>
            <a:rect l="l" t="t" r="r" b="b"/>
            <a:pathLst>
              <a:path w="705216" h="711200">
                <a:moveTo>
                  <a:pt x="39172" y="711200"/>
                </a:moveTo>
                <a:cubicBezTo>
                  <a:pt x="601" y="493889"/>
                  <a:pt x="-37969" y="276578"/>
                  <a:pt x="73038" y="158045"/>
                </a:cubicBezTo>
                <a:cubicBezTo>
                  <a:pt x="184045" y="39512"/>
                  <a:pt x="444630" y="19756"/>
                  <a:pt x="705216" y="0"/>
                </a:cubicBezTo>
              </a:path>
            </a:pathLst>
          </a:custGeom>
          <a:noFill/>
          <a:ln w="28575" cap="flat" cmpd="sng" algn="ctr">
            <a:solidFill>
              <a:schemeClr val="tx1"/>
            </a:solidFill>
            <a:prstDash val="dash"/>
            <a:round/>
            <a:headEnd type="triangle" w="med" len="med"/>
            <a:tailEnd type="triangle" w="med" len="med"/>
          </a:ln>
          <a:effectLst/>
        </p:spPr>
        <p:txBody>
          <a:bodyPr lIns="0" tIns="0" rIns="0" bIns="0">
            <a:spAutoFit/>
          </a:bodyPr>
          <a:lstStyle/>
          <a:p>
            <a:pPr>
              <a:spcBef>
                <a:spcPct val="50000"/>
              </a:spcBef>
              <a:buClr>
                <a:schemeClr val="tx2"/>
              </a:buClr>
              <a:buSzPct val="75000"/>
              <a:buFont typeface="Wingdings" pitchFamily="2" charset="2"/>
              <a:buNone/>
              <a:defRPr/>
            </a:pPr>
            <a:endParaRPr lang="en-US">
              <a:latin typeface="+mj-lt"/>
            </a:endParaRPr>
          </a:p>
        </p:txBody>
      </p:sp>
      <p:pic>
        <p:nvPicPr>
          <p:cNvPr id="12" name="Picture 11"/>
          <p:cNvPicPr>
            <a:picLocks noChangeAspect="1"/>
          </p:cNvPicPr>
          <p:nvPr/>
        </p:nvPicPr>
        <p:blipFill>
          <a:blip r:embed="rId17"/>
          <a:srcRect/>
          <a:stretch>
            <a:fillRect/>
          </a:stretch>
        </p:blipFill>
        <p:spPr bwMode="auto">
          <a:xfrm>
            <a:off x="7805738" y="2235200"/>
            <a:ext cx="609600" cy="609600"/>
          </a:xfrm>
          <a:prstGeom prst="rect">
            <a:avLst/>
          </a:prstGeom>
          <a:noFill/>
          <a:ln w="9525">
            <a:noFill/>
            <a:miter lim="800000"/>
            <a:headEnd/>
            <a:tailEnd/>
          </a:ln>
        </p:spPr>
      </p:pic>
      <p:cxnSp>
        <p:nvCxnSpPr>
          <p:cNvPr id="14" name="Curved Connector 13"/>
          <p:cNvCxnSpPr>
            <a:cxnSpLocks noChangeShapeType="1"/>
          </p:cNvCxnSpPr>
          <p:nvPr/>
        </p:nvCxnSpPr>
        <p:spPr bwMode="auto">
          <a:xfrm rot="5400000" flipH="1" flipV="1">
            <a:off x="7213600" y="2355850"/>
            <a:ext cx="407988" cy="776288"/>
          </a:xfrm>
          <a:prstGeom prst="curvedConnector4">
            <a:avLst>
              <a:gd name="adj1" fmla="val -56185"/>
              <a:gd name="adj2" fmla="val 69190"/>
            </a:avLst>
          </a:prstGeom>
          <a:noFill/>
          <a:ln w="38100" algn="ctr">
            <a:solidFill>
              <a:schemeClr val="tx1"/>
            </a:solidFill>
            <a:prstDash val="dash"/>
            <a:round/>
            <a:headEnd type="triangle" w="med" len="med"/>
            <a:tailEnd type="triangle" w="med" len="med"/>
          </a:ln>
        </p:spPr>
      </p:cxnSp>
      <p:cxnSp>
        <p:nvCxnSpPr>
          <p:cNvPr id="33" name="Curved Connector 32"/>
          <p:cNvCxnSpPr>
            <a:cxnSpLocks noChangeShapeType="1"/>
          </p:cNvCxnSpPr>
          <p:nvPr/>
        </p:nvCxnSpPr>
        <p:spPr bwMode="auto">
          <a:xfrm rot="5400000" flipH="1" flipV="1">
            <a:off x="6138863" y="3078163"/>
            <a:ext cx="703262" cy="163512"/>
          </a:xfrm>
          <a:prstGeom prst="curvedConnector3">
            <a:avLst>
              <a:gd name="adj1" fmla="val 50000"/>
            </a:avLst>
          </a:prstGeom>
          <a:noFill/>
          <a:ln w="12700" algn="ctr">
            <a:solidFill>
              <a:srgbClr val="FF5050"/>
            </a:solidFill>
            <a:prstDash val="dash"/>
            <a:round/>
            <a:headEnd type="arrow" w="med" len="med"/>
            <a:tailEnd type="arrow" w="med" len="med"/>
          </a:ln>
        </p:spPr>
      </p:cxnSp>
      <p:cxnSp>
        <p:nvCxnSpPr>
          <p:cNvPr id="59" name="Curved Connector 58"/>
          <p:cNvCxnSpPr>
            <a:cxnSpLocks noChangeShapeType="1"/>
          </p:cNvCxnSpPr>
          <p:nvPr/>
        </p:nvCxnSpPr>
        <p:spPr bwMode="auto">
          <a:xfrm rot="5400000" flipH="1" flipV="1">
            <a:off x="7233444" y="2375694"/>
            <a:ext cx="368300" cy="776288"/>
          </a:xfrm>
          <a:prstGeom prst="curvedConnector4">
            <a:avLst>
              <a:gd name="adj1" fmla="val -62310"/>
              <a:gd name="adj2" fmla="val 69190"/>
            </a:avLst>
          </a:prstGeom>
          <a:noFill/>
          <a:ln w="12700" algn="ctr">
            <a:solidFill>
              <a:srgbClr val="FF5050"/>
            </a:solidFill>
            <a:prstDash val="dash"/>
            <a:round/>
            <a:headEnd type="arrow" w="med" len="med"/>
            <a:tailEnd type="arrow" w="med" len="med"/>
          </a:ln>
        </p:spPr>
      </p:cxnSp>
      <p:cxnSp>
        <p:nvCxnSpPr>
          <p:cNvPr id="61" name="Curved Connector 60"/>
          <p:cNvCxnSpPr>
            <a:cxnSpLocks noChangeShapeType="1"/>
          </p:cNvCxnSpPr>
          <p:nvPr/>
        </p:nvCxnSpPr>
        <p:spPr bwMode="auto">
          <a:xfrm rot="5400000" flipH="1" flipV="1">
            <a:off x="6427788" y="3303588"/>
            <a:ext cx="701675" cy="161925"/>
          </a:xfrm>
          <a:prstGeom prst="curvedConnector3">
            <a:avLst>
              <a:gd name="adj1" fmla="val 50000"/>
            </a:avLst>
          </a:prstGeom>
          <a:noFill/>
          <a:ln w="12700" algn="ctr">
            <a:solidFill>
              <a:srgbClr val="FF5050"/>
            </a:solidFill>
            <a:prstDash val="dash"/>
            <a:round/>
            <a:headEnd type="arrow" w="med" len="med"/>
            <a:tailEnd type="arrow" w="med" len="med"/>
          </a:ln>
        </p:spPr>
      </p:cxnSp>
      <p:cxnSp>
        <p:nvCxnSpPr>
          <p:cNvPr id="62" name="Curved Connector 61"/>
          <p:cNvCxnSpPr>
            <a:cxnSpLocks noChangeShapeType="1"/>
          </p:cNvCxnSpPr>
          <p:nvPr/>
        </p:nvCxnSpPr>
        <p:spPr bwMode="auto">
          <a:xfrm rot="5400000" flipH="1" flipV="1">
            <a:off x="6604000" y="3557588"/>
            <a:ext cx="701675" cy="12700"/>
          </a:xfrm>
          <a:prstGeom prst="curvedConnector3">
            <a:avLst>
              <a:gd name="adj1" fmla="val 50000"/>
            </a:avLst>
          </a:prstGeom>
          <a:noFill/>
          <a:ln w="12700" algn="ctr">
            <a:solidFill>
              <a:srgbClr val="FF5050"/>
            </a:solidFill>
            <a:prstDash val="dash"/>
            <a:round/>
            <a:headEnd type="arrow" w="med" len="med"/>
            <a:tailEnd type="arrow" w="med" len="med"/>
          </a:ln>
        </p:spPr>
      </p:cxnSp>
      <p:cxnSp>
        <p:nvCxnSpPr>
          <p:cNvPr id="63" name="Curved Connector 62"/>
          <p:cNvCxnSpPr>
            <a:cxnSpLocks noChangeShapeType="1"/>
          </p:cNvCxnSpPr>
          <p:nvPr/>
        </p:nvCxnSpPr>
        <p:spPr bwMode="auto">
          <a:xfrm rot="5400000" flipH="1" flipV="1">
            <a:off x="6760369" y="3636169"/>
            <a:ext cx="727075" cy="80963"/>
          </a:xfrm>
          <a:prstGeom prst="curvedConnector3">
            <a:avLst>
              <a:gd name="adj1" fmla="val 50000"/>
            </a:avLst>
          </a:prstGeom>
          <a:noFill/>
          <a:ln w="12700" algn="ctr">
            <a:solidFill>
              <a:srgbClr val="FF5050"/>
            </a:solidFill>
            <a:prstDash val="dash"/>
            <a:round/>
            <a:headEnd type="arrow" w="med" len="med"/>
            <a:tailEnd type="arrow" w="med" len="med"/>
          </a:ln>
        </p:spPr>
      </p:cxnSp>
      <p:sp>
        <p:nvSpPr>
          <p:cNvPr id="64"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
        <p:nvSpPr>
          <p:cNvPr id="69" name="AutoShape 3"/>
          <p:cNvSpPr>
            <a:spLocks noChangeArrowheads="1"/>
          </p:cNvSpPr>
          <p:nvPr>
            <p:custDataLst>
              <p:tags r:id="rId5"/>
            </p:custDataLst>
          </p:nvPr>
        </p:nvSpPr>
        <p:spPr bwMode="auto">
          <a:xfrm>
            <a:off x="3060700" y="2825750"/>
            <a:ext cx="2879725" cy="3082925"/>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lstStyle/>
          <a:p>
            <a:pPr marL="180975" indent="-180975" algn="ctr">
              <a:lnSpc>
                <a:spcPct val="150000"/>
              </a:lnSpc>
              <a:defRPr/>
            </a:pPr>
            <a:endParaRPr lang="en-US" sz="1600" b="0" dirty="0">
              <a:latin typeface="+mj-lt"/>
            </a:endParaRPr>
          </a:p>
        </p:txBody>
      </p:sp>
      <p:sp>
        <p:nvSpPr>
          <p:cNvPr id="70" name="Auf der gleichen Seite des Rechtecks liegende Ecken abrunden 46"/>
          <p:cNvSpPr>
            <a:spLocks noChangeArrowheads="1"/>
          </p:cNvSpPr>
          <p:nvPr>
            <p:custDataLst>
              <p:tags r:id="rId6"/>
            </p:custDataLst>
          </p:nvPr>
        </p:nvSpPr>
        <p:spPr bwMode="auto">
          <a:xfrm>
            <a:off x="3060700" y="2565400"/>
            <a:ext cx="2879725" cy="647700"/>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Optimized service delivery</a:t>
            </a:r>
            <a:endParaRPr lang="de-DE" sz="2000" b="0" dirty="0">
              <a:latin typeface="+mj-lt"/>
            </a:endParaRPr>
          </a:p>
        </p:txBody>
      </p:sp>
      <p:pic>
        <p:nvPicPr>
          <p:cNvPr id="71" name="Picture 3"/>
          <p:cNvPicPr>
            <a:picLocks noChangeAspect="1" noChangeArrowheads="1"/>
          </p:cNvPicPr>
          <p:nvPr/>
        </p:nvPicPr>
        <p:blipFill>
          <a:blip r:embed="rId18"/>
          <a:srcRect/>
          <a:stretch>
            <a:fillRect/>
          </a:stretch>
        </p:blipFill>
        <p:spPr bwMode="auto">
          <a:xfrm>
            <a:off x="3132138" y="3352800"/>
            <a:ext cx="2786062" cy="2452688"/>
          </a:xfrm>
          <a:prstGeom prst="rect">
            <a:avLst/>
          </a:prstGeom>
          <a:noFill/>
          <a:ln w="9525">
            <a:noFill/>
            <a:miter lim="800000"/>
            <a:headEnd/>
            <a:tailEnd/>
          </a:ln>
        </p:spPr>
      </p:pic>
      <p:sp>
        <p:nvSpPr>
          <p:cNvPr id="72" name="TextBox 71"/>
          <p:cNvSpPr txBox="1"/>
          <p:nvPr/>
        </p:nvSpPr>
        <p:spPr>
          <a:xfrm>
            <a:off x="3005138" y="3213100"/>
            <a:ext cx="1350962" cy="298450"/>
          </a:xfrm>
          <a:prstGeom prst="rect">
            <a:avLst/>
          </a:prstGeom>
          <a:noFill/>
        </p:spPr>
        <p:txBody>
          <a:bodyPr wrap="none"/>
          <a:lstStyle/>
          <a:p>
            <a:pPr>
              <a:defRPr/>
            </a:pPr>
            <a:r>
              <a:rPr lang="en-US" sz="1400" dirty="0">
                <a:latin typeface="+mj-lt"/>
              </a:rPr>
              <a:t>Traffic Profile</a:t>
            </a:r>
          </a:p>
        </p:txBody>
      </p:sp>
      <p:sp>
        <p:nvSpPr>
          <p:cNvPr id="73" name="TextBox 72"/>
          <p:cNvSpPr txBox="1"/>
          <p:nvPr/>
        </p:nvSpPr>
        <p:spPr>
          <a:xfrm>
            <a:off x="2987675" y="5322888"/>
            <a:ext cx="914400" cy="914400"/>
          </a:xfrm>
          <a:prstGeom prst="rect">
            <a:avLst/>
          </a:prstGeom>
          <a:noFill/>
        </p:spPr>
        <p:txBody>
          <a:bodyPr wrap="none"/>
          <a:lstStyle/>
          <a:p>
            <a:pPr>
              <a:defRPr/>
            </a:pPr>
            <a:endParaRPr lang="en-US" sz="1800" dirty="0">
              <a:latin typeface="+mj-lt"/>
            </a:endParaRPr>
          </a:p>
        </p:txBody>
      </p:sp>
      <p:sp>
        <p:nvSpPr>
          <p:cNvPr id="74" name="TextBox 73"/>
          <p:cNvSpPr txBox="1"/>
          <p:nvPr/>
        </p:nvSpPr>
        <p:spPr>
          <a:xfrm>
            <a:off x="3419475" y="5013325"/>
            <a:ext cx="792163" cy="360363"/>
          </a:xfrm>
          <a:prstGeom prst="rect">
            <a:avLst/>
          </a:prstGeom>
          <a:noFill/>
        </p:spPr>
        <p:txBody>
          <a:bodyPr wrap="none"/>
          <a:lstStyle/>
          <a:p>
            <a:pPr>
              <a:defRPr/>
            </a:pPr>
            <a:r>
              <a:rPr lang="en-US" sz="1400" b="0" dirty="0">
                <a:solidFill>
                  <a:schemeClr val="tx2">
                    <a:lumMod val="75000"/>
                  </a:schemeClr>
                </a:solidFill>
                <a:latin typeface="+mj-lt"/>
              </a:rPr>
              <a:t>voice</a:t>
            </a:r>
          </a:p>
        </p:txBody>
      </p:sp>
      <p:sp>
        <p:nvSpPr>
          <p:cNvPr id="75" name="TextBox 74"/>
          <p:cNvSpPr txBox="1"/>
          <p:nvPr/>
        </p:nvSpPr>
        <p:spPr>
          <a:xfrm>
            <a:off x="4140200" y="4113213"/>
            <a:ext cx="792163" cy="360362"/>
          </a:xfrm>
          <a:prstGeom prst="rect">
            <a:avLst/>
          </a:prstGeom>
          <a:noFill/>
        </p:spPr>
        <p:txBody>
          <a:bodyPr wrap="none"/>
          <a:lstStyle/>
          <a:p>
            <a:pPr>
              <a:defRPr/>
            </a:pPr>
            <a:r>
              <a:rPr lang="en-US" sz="1400" b="0" dirty="0">
                <a:solidFill>
                  <a:schemeClr val="accent1">
                    <a:lumMod val="20000"/>
                    <a:lumOff val="80000"/>
                  </a:schemeClr>
                </a:solidFill>
                <a:latin typeface="+mj-lt"/>
              </a:rPr>
              <a:t>data</a:t>
            </a:r>
          </a:p>
        </p:txBody>
      </p:sp>
      <p:pic>
        <p:nvPicPr>
          <p:cNvPr id="81" name="Picture 80" descr="iTunes10.png"/>
          <p:cNvPicPr>
            <a:picLocks noChangeAspect="1"/>
          </p:cNvPicPr>
          <p:nvPr/>
        </p:nvPicPr>
        <p:blipFill>
          <a:blip r:embed="rId19" cstate="print"/>
          <a:srcRect/>
          <a:stretch>
            <a:fillRect/>
          </a:stretch>
        </p:blipFill>
        <p:spPr bwMode="auto">
          <a:xfrm>
            <a:off x="3708400" y="4730750"/>
            <a:ext cx="211138" cy="211138"/>
          </a:xfrm>
          <a:prstGeom prst="rect">
            <a:avLst/>
          </a:prstGeom>
          <a:noFill/>
          <a:ln w="9525">
            <a:noFill/>
            <a:miter lim="800000"/>
            <a:headEnd/>
            <a:tailEnd/>
          </a:ln>
        </p:spPr>
      </p:pic>
      <p:pic>
        <p:nvPicPr>
          <p:cNvPr id="82" name="Picture 81" descr="kindle store.png"/>
          <p:cNvPicPr>
            <a:picLocks noChangeAspect="1"/>
          </p:cNvPicPr>
          <p:nvPr/>
        </p:nvPicPr>
        <p:blipFill>
          <a:blip r:embed="rId20" cstate="print"/>
          <a:srcRect/>
          <a:stretch>
            <a:fillRect/>
          </a:stretch>
        </p:blipFill>
        <p:spPr bwMode="auto">
          <a:xfrm>
            <a:off x="3492500" y="4484688"/>
            <a:ext cx="239713" cy="239712"/>
          </a:xfrm>
          <a:prstGeom prst="rect">
            <a:avLst/>
          </a:prstGeom>
          <a:noFill/>
          <a:ln w="9525">
            <a:noFill/>
            <a:miter lim="800000"/>
            <a:headEnd/>
            <a:tailEnd/>
          </a:ln>
        </p:spPr>
      </p:pic>
      <p:pic>
        <p:nvPicPr>
          <p:cNvPr id="83" name="Picture 10"/>
          <p:cNvPicPr>
            <a:picLocks noChangeAspect="1" noChangeArrowheads="1"/>
          </p:cNvPicPr>
          <p:nvPr>
            <p:custDataLst>
              <p:tags r:id="rId7"/>
            </p:custDataLst>
          </p:nvPr>
        </p:nvPicPr>
        <p:blipFill>
          <a:blip r:embed="rId21" cstate="print"/>
          <a:srcRect/>
          <a:stretch>
            <a:fillRect/>
          </a:stretch>
        </p:blipFill>
        <p:spPr bwMode="auto">
          <a:xfrm>
            <a:off x="4643438" y="3860800"/>
            <a:ext cx="260350" cy="242888"/>
          </a:xfrm>
          <a:prstGeom prst="rect">
            <a:avLst/>
          </a:prstGeom>
          <a:noFill/>
          <a:ln w="9525">
            <a:noFill/>
            <a:miter lim="800000"/>
            <a:headEnd/>
            <a:tailEnd/>
          </a:ln>
        </p:spPr>
      </p:pic>
      <p:pic>
        <p:nvPicPr>
          <p:cNvPr id="84" name="Picture 11"/>
          <p:cNvPicPr>
            <a:picLocks noChangeAspect="1" noChangeArrowheads="1"/>
          </p:cNvPicPr>
          <p:nvPr>
            <p:custDataLst>
              <p:tags r:id="rId8"/>
            </p:custDataLst>
          </p:nvPr>
        </p:nvPicPr>
        <p:blipFill>
          <a:blip r:embed="rId22" cstate="print"/>
          <a:srcRect/>
          <a:stretch>
            <a:fillRect/>
          </a:stretch>
        </p:blipFill>
        <p:spPr bwMode="auto">
          <a:xfrm>
            <a:off x="3779838" y="4395788"/>
            <a:ext cx="236537" cy="257175"/>
          </a:xfrm>
          <a:prstGeom prst="rect">
            <a:avLst/>
          </a:prstGeom>
          <a:noFill/>
          <a:ln w="9525">
            <a:noFill/>
            <a:miter lim="800000"/>
            <a:headEnd/>
            <a:tailEnd/>
          </a:ln>
        </p:spPr>
      </p:pic>
      <p:pic>
        <p:nvPicPr>
          <p:cNvPr id="85" name="Picture 8"/>
          <p:cNvPicPr>
            <a:picLocks noChangeAspect="1" noChangeArrowheads="1"/>
          </p:cNvPicPr>
          <p:nvPr>
            <p:custDataLst>
              <p:tags r:id="rId9"/>
            </p:custDataLst>
          </p:nvPr>
        </p:nvPicPr>
        <p:blipFill>
          <a:blip r:embed="rId23" cstate="print"/>
          <a:srcRect/>
          <a:stretch>
            <a:fillRect/>
          </a:stretch>
        </p:blipFill>
        <p:spPr bwMode="auto">
          <a:xfrm>
            <a:off x="3484563" y="4221163"/>
            <a:ext cx="223837" cy="215900"/>
          </a:xfrm>
          <a:prstGeom prst="rect">
            <a:avLst/>
          </a:prstGeom>
          <a:noFill/>
          <a:ln w="9525">
            <a:noFill/>
            <a:miter lim="800000"/>
            <a:headEnd/>
            <a:tailEnd/>
          </a:ln>
        </p:spPr>
      </p:pic>
      <p:pic>
        <p:nvPicPr>
          <p:cNvPr id="86" name="Picture 10"/>
          <p:cNvPicPr>
            <a:picLocks noChangeAspect="1" noChangeArrowheads="1"/>
          </p:cNvPicPr>
          <p:nvPr>
            <p:custDataLst>
              <p:tags r:id="rId10"/>
            </p:custDataLst>
          </p:nvPr>
        </p:nvPicPr>
        <p:blipFill>
          <a:blip r:embed="rId24" cstate="print"/>
          <a:srcRect/>
          <a:stretch>
            <a:fillRect/>
          </a:stretch>
        </p:blipFill>
        <p:spPr bwMode="auto">
          <a:xfrm>
            <a:off x="3806825" y="4121150"/>
            <a:ext cx="260350" cy="244475"/>
          </a:xfrm>
          <a:prstGeom prst="rect">
            <a:avLst/>
          </a:prstGeom>
          <a:noFill/>
          <a:ln w="9525">
            <a:noFill/>
            <a:miter lim="800000"/>
            <a:headEnd/>
            <a:tailEnd/>
          </a:ln>
        </p:spPr>
      </p:pic>
      <p:pic>
        <p:nvPicPr>
          <p:cNvPr id="87" name="Picture 86" descr="iTunes10.png"/>
          <p:cNvPicPr>
            <a:picLocks noChangeAspect="1"/>
          </p:cNvPicPr>
          <p:nvPr/>
        </p:nvPicPr>
        <p:blipFill>
          <a:blip r:embed="rId19" cstate="print"/>
          <a:srcRect/>
          <a:stretch>
            <a:fillRect/>
          </a:stretch>
        </p:blipFill>
        <p:spPr bwMode="auto">
          <a:xfrm>
            <a:off x="4932363" y="3965575"/>
            <a:ext cx="211137" cy="211138"/>
          </a:xfrm>
          <a:prstGeom prst="rect">
            <a:avLst/>
          </a:prstGeom>
          <a:noFill/>
          <a:ln w="9525">
            <a:noFill/>
            <a:miter lim="800000"/>
            <a:headEnd/>
            <a:tailEnd/>
          </a:ln>
        </p:spPr>
      </p:pic>
      <p:sp>
        <p:nvSpPr>
          <p:cNvPr id="88" name="Oval 87"/>
          <p:cNvSpPr/>
          <p:nvPr/>
        </p:nvSpPr>
        <p:spPr bwMode="auto">
          <a:xfrm flipH="1">
            <a:off x="4067175" y="3378200"/>
            <a:ext cx="865188" cy="1995488"/>
          </a:xfrm>
          <a:prstGeom prst="ellipse">
            <a:avLst/>
          </a:prstGeom>
          <a:noFill/>
          <a:ln w="28575" cap="flat" cmpd="sng" algn="ctr">
            <a:solidFill>
              <a:schemeClr val="accent5"/>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89" name="Oval 88"/>
          <p:cNvSpPr/>
          <p:nvPr/>
        </p:nvSpPr>
        <p:spPr bwMode="auto">
          <a:xfrm flipH="1">
            <a:off x="5172075" y="3378200"/>
            <a:ext cx="552450" cy="1995488"/>
          </a:xfrm>
          <a:prstGeom prst="ellipse">
            <a:avLst/>
          </a:prstGeom>
          <a:noFill/>
          <a:ln w="28575" cap="flat" cmpd="sng" algn="ctr">
            <a:solidFill>
              <a:schemeClr val="accent5"/>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90" name="AutoShape 52"/>
          <p:cNvSpPr>
            <a:spLocks noChangeArrowheads="1"/>
          </p:cNvSpPr>
          <p:nvPr/>
        </p:nvSpPr>
        <p:spPr bwMode="auto">
          <a:xfrm>
            <a:off x="6053138" y="4887913"/>
            <a:ext cx="2633662" cy="479425"/>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36000" tIns="36000" rIns="36000" bIns="36000" anchor="ctr" anchorCtr="1"/>
          <a:lstStyle/>
          <a:p>
            <a:pPr marL="223838" indent="-223838" algn="ctr" eaLnBrk="0" hangingPunct="0">
              <a:spcBef>
                <a:spcPts val="1000"/>
              </a:spcBef>
              <a:buClr>
                <a:schemeClr val="tx2"/>
              </a:buClr>
              <a:buSzPct val="75000"/>
              <a:defRPr/>
            </a:pPr>
            <a:r>
              <a:rPr lang="en-US" sz="1400" b="0" dirty="0">
                <a:solidFill>
                  <a:schemeClr val="tx2"/>
                </a:solidFill>
                <a:latin typeface="+mj-lt"/>
              </a:rPr>
              <a:t>Primary indoor usage </a:t>
            </a:r>
            <a:r>
              <a:rPr lang="en-US" sz="1400" b="0" dirty="0">
                <a:solidFill>
                  <a:schemeClr val="tx2"/>
                </a:solidFill>
                <a:latin typeface="+mj-lt"/>
                <a:cs typeface="Arial"/>
              </a:rPr>
              <a:t>→ </a:t>
            </a:r>
          </a:p>
          <a:p>
            <a:pPr marL="223838" indent="-223838" algn="ctr" eaLnBrk="0" hangingPunct="0">
              <a:spcBef>
                <a:spcPts val="0"/>
              </a:spcBef>
              <a:buClr>
                <a:schemeClr val="tx2"/>
              </a:buClr>
              <a:buSzPct val="75000"/>
              <a:defRPr/>
            </a:pPr>
            <a:r>
              <a:rPr lang="en-US" sz="1400" b="0" dirty="0">
                <a:solidFill>
                  <a:schemeClr val="tx2"/>
                </a:solidFill>
                <a:latin typeface="+mj-lt"/>
                <a:cs typeface="Arial"/>
              </a:rPr>
              <a:t>off-load possibilities.</a:t>
            </a:r>
            <a:endParaRPr lang="en-US" sz="1400" b="0" dirty="0">
              <a:solidFill>
                <a:schemeClr val="tx2"/>
              </a:solidFill>
              <a:latin typeface="+mj-lt"/>
            </a:endParaRPr>
          </a:p>
        </p:txBody>
      </p:sp>
      <p:cxnSp>
        <p:nvCxnSpPr>
          <p:cNvPr id="91" name="Straight Arrow Connector 90"/>
          <p:cNvCxnSpPr>
            <a:stCxn id="89" idx="2"/>
            <a:endCxn id="90" idx="0"/>
          </p:cNvCxnSpPr>
          <p:nvPr/>
        </p:nvCxnSpPr>
        <p:spPr bwMode="auto">
          <a:xfrm>
            <a:off x="5724525" y="4376738"/>
            <a:ext cx="1644650" cy="511175"/>
          </a:xfrm>
          <a:prstGeom prst="straightConnector1">
            <a:avLst/>
          </a:prstGeom>
          <a:solidFill>
            <a:schemeClr val="bg2"/>
          </a:solidFill>
          <a:ln w="28575" cap="flat" cmpd="sng" algn="ctr">
            <a:solidFill>
              <a:schemeClr val="accent5"/>
            </a:solidFill>
            <a:prstDash val="solid"/>
            <a:round/>
            <a:headEnd type="none" w="med" len="med"/>
            <a:tailEnd type="arrow"/>
          </a:ln>
          <a:effectLst/>
        </p:spPr>
      </p:cxnSp>
      <p:cxnSp>
        <p:nvCxnSpPr>
          <p:cNvPr id="92" name="Straight Arrow Connector 91"/>
          <p:cNvCxnSpPr>
            <a:stCxn id="88" idx="2"/>
            <a:endCxn id="90" idx="0"/>
          </p:cNvCxnSpPr>
          <p:nvPr/>
        </p:nvCxnSpPr>
        <p:spPr bwMode="auto">
          <a:xfrm>
            <a:off x="4932363" y="4376738"/>
            <a:ext cx="2436812" cy="511175"/>
          </a:xfrm>
          <a:prstGeom prst="straightConnector1">
            <a:avLst/>
          </a:prstGeom>
          <a:solidFill>
            <a:schemeClr val="bg2"/>
          </a:solidFill>
          <a:ln w="28575" cap="flat" cmpd="sng" algn="ctr">
            <a:solidFill>
              <a:schemeClr val="accent5"/>
            </a:solidFill>
            <a:prstDash val="solid"/>
            <a:round/>
            <a:headEnd type="none" w="med" len="med"/>
            <a:tailEnd type="arrow"/>
          </a:ln>
          <a:effectLst/>
        </p:spPr>
      </p:cxnSp>
      <p:sp>
        <p:nvSpPr>
          <p:cNvPr id="93" name="AutoShape 52"/>
          <p:cNvSpPr>
            <a:spLocks noChangeArrowheads="1"/>
          </p:cNvSpPr>
          <p:nvPr/>
        </p:nvSpPr>
        <p:spPr bwMode="auto">
          <a:xfrm>
            <a:off x="539750" y="5302250"/>
            <a:ext cx="2400300" cy="431800"/>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36000" tIns="36000" rIns="36000" bIns="36000" anchor="ctr" anchorCtr="1"/>
          <a:lstStyle/>
          <a:p>
            <a:pPr marL="223838" indent="-223838" algn="ctr" eaLnBrk="0" hangingPunct="0">
              <a:spcBef>
                <a:spcPts val="1000"/>
              </a:spcBef>
              <a:buClr>
                <a:schemeClr val="tx2"/>
              </a:buClr>
              <a:buSzPct val="75000"/>
              <a:defRPr/>
            </a:pPr>
            <a:r>
              <a:rPr lang="en-US" sz="1400" b="0" dirty="0">
                <a:solidFill>
                  <a:schemeClr val="tx2"/>
                </a:solidFill>
                <a:latin typeface="+mj-lt"/>
                <a:cs typeface="Arial"/>
              </a:rPr>
              <a:t>Off-busy-hour In-fill delivery.</a:t>
            </a:r>
            <a:endParaRPr lang="en-US" sz="1400" b="0" dirty="0">
              <a:solidFill>
                <a:schemeClr val="tx2"/>
              </a:solidFill>
              <a:latin typeface="+mj-lt"/>
            </a:endParaRPr>
          </a:p>
        </p:txBody>
      </p:sp>
      <p:sp>
        <p:nvSpPr>
          <p:cNvPr id="94" name="Oval 93"/>
          <p:cNvSpPr/>
          <p:nvPr/>
        </p:nvSpPr>
        <p:spPr bwMode="auto">
          <a:xfrm flipH="1">
            <a:off x="3371850" y="3860800"/>
            <a:ext cx="768350" cy="1223963"/>
          </a:xfrm>
          <a:prstGeom prst="ellipse">
            <a:avLst/>
          </a:prstGeom>
          <a:noFill/>
          <a:ln w="28575" cap="flat" cmpd="sng" algn="ctr">
            <a:solidFill>
              <a:schemeClr val="accent6"/>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95" name="Oval 94"/>
          <p:cNvSpPr/>
          <p:nvPr/>
        </p:nvSpPr>
        <p:spPr bwMode="auto">
          <a:xfrm flipH="1">
            <a:off x="4427538" y="3789363"/>
            <a:ext cx="1152525" cy="503237"/>
          </a:xfrm>
          <a:prstGeom prst="ellipse">
            <a:avLst/>
          </a:prstGeom>
          <a:noFill/>
          <a:ln w="28575" cap="flat" cmpd="sng" algn="ctr">
            <a:solidFill>
              <a:schemeClr val="accent6"/>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cxnSp>
        <p:nvCxnSpPr>
          <p:cNvPr id="96" name="Straight Arrow Connector 95"/>
          <p:cNvCxnSpPr>
            <a:cxnSpLocks noChangeShapeType="1"/>
            <a:stCxn id="94" idx="6"/>
            <a:endCxn id="93" idx="0"/>
          </p:cNvCxnSpPr>
          <p:nvPr/>
        </p:nvCxnSpPr>
        <p:spPr bwMode="auto">
          <a:xfrm flipH="1">
            <a:off x="1739900" y="4473575"/>
            <a:ext cx="1631950" cy="828675"/>
          </a:xfrm>
          <a:prstGeom prst="straightConnector1">
            <a:avLst/>
          </a:prstGeom>
          <a:noFill/>
          <a:ln w="28575" algn="ctr">
            <a:solidFill>
              <a:schemeClr val="accent2"/>
            </a:solidFill>
            <a:round/>
            <a:headEnd/>
            <a:tailEnd type="arrow" w="med" len="med"/>
          </a:ln>
        </p:spPr>
      </p:cxnSp>
      <p:cxnSp>
        <p:nvCxnSpPr>
          <p:cNvPr id="97" name="Straight Arrow Connector 96"/>
          <p:cNvCxnSpPr>
            <a:cxnSpLocks noChangeShapeType="1"/>
            <a:stCxn id="95" idx="4"/>
            <a:endCxn id="93" idx="0"/>
          </p:cNvCxnSpPr>
          <p:nvPr/>
        </p:nvCxnSpPr>
        <p:spPr bwMode="auto">
          <a:xfrm flipH="1">
            <a:off x="1739900" y="4292600"/>
            <a:ext cx="3263900" cy="1009650"/>
          </a:xfrm>
          <a:prstGeom prst="straightConnector1">
            <a:avLst/>
          </a:prstGeom>
          <a:noFill/>
          <a:ln w="28575" algn="ctr">
            <a:solidFill>
              <a:schemeClr val="accent2"/>
            </a:solidFill>
            <a:round/>
            <a:headEnd/>
            <a:tailEnd type="arrow" w="med" len="med"/>
          </a:ln>
        </p:spPr>
      </p:cxnSp>
      <p:pic>
        <p:nvPicPr>
          <p:cNvPr id="23571" name="Picture 23570"/>
          <p:cNvPicPr>
            <a:picLocks noChangeAspect="1"/>
          </p:cNvPicPr>
          <p:nvPr/>
        </p:nvPicPr>
        <p:blipFill>
          <a:blip r:embed="rId25"/>
          <a:srcRect/>
          <a:stretch>
            <a:fillRect/>
          </a:stretch>
        </p:blipFill>
        <p:spPr bwMode="auto">
          <a:xfrm>
            <a:off x="3563938" y="3933825"/>
            <a:ext cx="314325" cy="314325"/>
          </a:xfrm>
          <a:prstGeom prst="rect">
            <a:avLst/>
          </a:prstGeom>
          <a:noFill/>
          <a:ln w="9525">
            <a:noFill/>
            <a:miter lim="800000"/>
            <a:headEnd/>
            <a:tailEnd/>
          </a:ln>
        </p:spPr>
      </p:pic>
      <p:pic>
        <p:nvPicPr>
          <p:cNvPr id="119" name="Picture 118"/>
          <p:cNvPicPr>
            <a:picLocks noChangeAspect="1"/>
          </p:cNvPicPr>
          <p:nvPr/>
        </p:nvPicPr>
        <p:blipFill>
          <a:blip r:embed="rId26"/>
          <a:srcRect/>
          <a:stretch>
            <a:fillRect/>
          </a:stretch>
        </p:blipFill>
        <p:spPr bwMode="auto">
          <a:xfrm>
            <a:off x="5249863" y="3894138"/>
            <a:ext cx="255587" cy="257175"/>
          </a:xfrm>
          <a:prstGeom prst="rect">
            <a:avLst/>
          </a:prstGeom>
          <a:noFill/>
          <a:ln w="9525">
            <a:noFill/>
            <a:miter lim="800000"/>
            <a:headEnd/>
            <a:tailEnd/>
          </a:ln>
        </p:spPr>
      </p:pic>
      <p:cxnSp>
        <p:nvCxnSpPr>
          <p:cNvPr id="98" name="Curved Connector 97"/>
          <p:cNvCxnSpPr>
            <a:cxnSpLocks noChangeShapeType="1"/>
          </p:cNvCxnSpPr>
          <p:nvPr/>
        </p:nvCxnSpPr>
        <p:spPr bwMode="auto">
          <a:xfrm rot="5400000" flipH="1" flipV="1">
            <a:off x="6291263" y="3230563"/>
            <a:ext cx="703262" cy="163512"/>
          </a:xfrm>
          <a:prstGeom prst="curvedConnector3">
            <a:avLst>
              <a:gd name="adj1" fmla="val 50000"/>
            </a:avLst>
          </a:prstGeom>
          <a:noFill/>
          <a:ln w="12700" algn="ctr">
            <a:solidFill>
              <a:srgbClr val="FF5050"/>
            </a:solidFill>
            <a:prstDash val="dash"/>
            <a:round/>
            <a:headEnd type="arrow" w="med" len="med"/>
            <a:tailEnd type="arrow" w="med" len="med"/>
          </a:ln>
        </p:spPr>
      </p:cxnSp>
      <p:cxnSp>
        <p:nvCxnSpPr>
          <p:cNvPr id="99" name="Curved Connector 98"/>
          <p:cNvCxnSpPr>
            <a:cxnSpLocks noChangeShapeType="1"/>
          </p:cNvCxnSpPr>
          <p:nvPr/>
        </p:nvCxnSpPr>
        <p:spPr bwMode="auto">
          <a:xfrm rot="5400000" flipH="1" flipV="1">
            <a:off x="7224712" y="2360613"/>
            <a:ext cx="366713" cy="776288"/>
          </a:xfrm>
          <a:prstGeom prst="curvedConnector4">
            <a:avLst>
              <a:gd name="adj1" fmla="val -62310"/>
              <a:gd name="adj2" fmla="val 69190"/>
            </a:avLst>
          </a:prstGeom>
          <a:noFill/>
          <a:ln w="12700" algn="ctr">
            <a:solidFill>
              <a:srgbClr val="FF5050"/>
            </a:solidFill>
            <a:prstDash val="dash"/>
            <a:round/>
            <a:headEnd type="arrow" w="med" len="med"/>
            <a:tailEnd type="arrow" w="med" len="med"/>
          </a:ln>
        </p:spPr>
      </p:cxnSp>
      <p:cxnSp>
        <p:nvCxnSpPr>
          <p:cNvPr id="100" name="Curved Connector 99"/>
          <p:cNvCxnSpPr>
            <a:cxnSpLocks noChangeShapeType="1"/>
          </p:cNvCxnSpPr>
          <p:nvPr/>
        </p:nvCxnSpPr>
        <p:spPr bwMode="auto">
          <a:xfrm rot="5400000" flipH="1" flipV="1">
            <a:off x="7224712" y="2360613"/>
            <a:ext cx="366713" cy="776288"/>
          </a:xfrm>
          <a:prstGeom prst="curvedConnector4">
            <a:avLst>
              <a:gd name="adj1" fmla="val -62310"/>
              <a:gd name="adj2" fmla="val 69190"/>
            </a:avLst>
          </a:prstGeom>
          <a:noFill/>
          <a:ln w="12700" algn="ctr">
            <a:solidFill>
              <a:srgbClr val="FF5050"/>
            </a:solidFill>
            <a:prstDash val="dash"/>
            <a:round/>
            <a:headEnd type="arrow" w="med" len="med"/>
            <a:tailEnd type="arrow" w="med" len="med"/>
          </a:ln>
        </p:spPr>
      </p:cxnSp>
      <p:cxnSp>
        <p:nvCxnSpPr>
          <p:cNvPr id="101" name="Curved Connector 100"/>
          <p:cNvCxnSpPr>
            <a:cxnSpLocks noChangeShapeType="1"/>
          </p:cNvCxnSpPr>
          <p:nvPr/>
        </p:nvCxnSpPr>
        <p:spPr bwMode="auto">
          <a:xfrm rot="5400000" flipH="1" flipV="1">
            <a:off x="7224712" y="2360613"/>
            <a:ext cx="366713" cy="776288"/>
          </a:xfrm>
          <a:prstGeom prst="curvedConnector4">
            <a:avLst>
              <a:gd name="adj1" fmla="val -62310"/>
              <a:gd name="adj2" fmla="val 69190"/>
            </a:avLst>
          </a:prstGeom>
          <a:noFill/>
          <a:ln w="12700" algn="ctr">
            <a:solidFill>
              <a:srgbClr val="FF5050"/>
            </a:solidFill>
            <a:prstDash val="dash"/>
            <a:round/>
            <a:headEnd type="arrow" w="med" len="med"/>
            <a:tailEnd type="arrow" w="med" len="med"/>
          </a:ln>
        </p:spPr>
      </p:cxnSp>
      <p:cxnSp>
        <p:nvCxnSpPr>
          <p:cNvPr id="102" name="Curved Connector 101"/>
          <p:cNvCxnSpPr>
            <a:cxnSpLocks noChangeShapeType="1"/>
          </p:cNvCxnSpPr>
          <p:nvPr/>
        </p:nvCxnSpPr>
        <p:spPr bwMode="auto">
          <a:xfrm rot="5400000" flipH="1" flipV="1">
            <a:off x="7241381" y="2361407"/>
            <a:ext cx="366713" cy="774700"/>
          </a:xfrm>
          <a:prstGeom prst="curvedConnector4">
            <a:avLst>
              <a:gd name="adj1" fmla="val -62310"/>
              <a:gd name="adj2" fmla="val 69190"/>
            </a:avLst>
          </a:prstGeom>
          <a:noFill/>
          <a:ln w="12700" algn="ctr">
            <a:solidFill>
              <a:srgbClr val="FF5050"/>
            </a:solidFill>
            <a:prstDash val="dash"/>
            <a:round/>
            <a:headEnd type="arrow" w="med" len="med"/>
            <a:tailEnd type="arrow" w="med" len="med"/>
          </a:ln>
        </p:spPr>
      </p:cxnSp>
      <p:sp>
        <p:nvSpPr>
          <p:cNvPr id="9" name="TextBox 8"/>
          <p:cNvSpPr txBox="1"/>
          <p:nvPr/>
        </p:nvSpPr>
        <p:spPr>
          <a:xfrm>
            <a:off x="7280275" y="3573463"/>
            <a:ext cx="1358900" cy="360362"/>
          </a:xfrm>
          <a:prstGeom prst="rect">
            <a:avLst/>
          </a:prstGeom>
          <a:noFill/>
        </p:spPr>
        <p:txBody>
          <a:bodyPr wrap="none"/>
          <a:lstStyle/>
          <a:p>
            <a:pPr>
              <a:defRPr/>
            </a:pPr>
            <a:r>
              <a:rPr lang="en-US" sz="1800" dirty="0">
                <a:solidFill>
                  <a:srgbClr val="FF0000"/>
                </a:solidFill>
                <a:latin typeface="+mj-lt"/>
              </a:rPr>
              <a:t>N × Events</a:t>
            </a:r>
          </a:p>
        </p:txBody>
      </p:sp>
      <p:sp>
        <p:nvSpPr>
          <p:cNvPr id="103" name="TextBox 102"/>
          <p:cNvSpPr txBox="1"/>
          <p:nvPr/>
        </p:nvSpPr>
        <p:spPr>
          <a:xfrm>
            <a:off x="7280275" y="3789363"/>
            <a:ext cx="1358900" cy="360362"/>
          </a:xfrm>
          <a:prstGeom prst="rect">
            <a:avLst/>
          </a:prstGeom>
          <a:noFill/>
        </p:spPr>
        <p:txBody>
          <a:bodyPr wrap="none"/>
          <a:lstStyle/>
          <a:p>
            <a:pPr algn="ctr"/>
            <a:r>
              <a:rPr lang="en-US" sz="1800">
                <a:latin typeface="Arial" charset="0"/>
              </a:rPr>
              <a:t>vs</a:t>
            </a:r>
          </a:p>
          <a:p>
            <a:pPr algn="ctr"/>
            <a:r>
              <a:rPr lang="en-US" sz="1800">
                <a:latin typeface="Arial" charset="0"/>
              </a:rPr>
              <a:t>1 × Event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linds(horizontal)">
                                      <p:cBhvr>
                                        <p:cTn id="7" dur="500"/>
                                        <p:tgtEl>
                                          <p:spTgt spid="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linds(horizontal)">
                                      <p:cBhvr>
                                        <p:cTn id="10" dur="500"/>
                                        <p:tgtEl>
                                          <p:spTgt spid="68"/>
                                        </p:tgtEl>
                                      </p:cBhvr>
                                    </p:animEffect>
                                  </p:childTnLst>
                                </p:cTn>
                              </p:par>
                            </p:childTnLst>
                          </p:cTn>
                        </p:par>
                        <p:par>
                          <p:cTn id="11" fill="hold">
                            <p:stCondLst>
                              <p:cond delay="500"/>
                            </p:stCondLst>
                            <p:childTnLst>
                              <p:par>
                                <p:cTn id="12" presetID="3" presetClass="entr" presetSubtype="1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linds(horizontal)">
                                      <p:cBhvr>
                                        <p:cTn id="18" dur="500"/>
                                        <p:tgtEl>
                                          <p:spTgt spid="42"/>
                                        </p:tgtEl>
                                      </p:cBhvr>
                                    </p:animEffect>
                                  </p:childTnLst>
                                </p:cTn>
                              </p:par>
                            </p:childTnLst>
                          </p:cTn>
                        </p:par>
                        <p:par>
                          <p:cTn id="19" fill="hold">
                            <p:stCondLst>
                              <p:cond delay="2000"/>
                            </p:stCondLst>
                            <p:childTnLst>
                              <p:par>
                                <p:cTn id="20" presetID="3"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par>
                          <p:cTn id="23" fill="hold">
                            <p:stCondLst>
                              <p:cond delay="2500"/>
                            </p:stCondLst>
                            <p:childTnLst>
                              <p:par>
                                <p:cTn id="24" presetID="3" presetClass="entr" presetSubtype="1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par>
                          <p:cTn id="27" fill="hold">
                            <p:stCondLst>
                              <p:cond delay="3000"/>
                            </p:stCondLst>
                            <p:childTnLst>
                              <p:par>
                                <p:cTn id="28" presetID="3" presetClass="entr" presetSubtype="10" fill="hold" nodeType="after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blinds(horizontal)">
                                      <p:cBhvr>
                                        <p:cTn id="30"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par>
                          <p:cTn id="31" fill="hold">
                            <p:stCondLst>
                              <p:cond delay="4000"/>
                            </p:stCondLst>
                            <p:childTnLst>
                              <p:par>
                                <p:cTn id="32" presetID="3" presetClass="entr" presetSubtype="10"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linds(horizontal)">
                                      <p:cBhvr>
                                        <p:cTn id="34" dur="5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par>
                          <p:cTn id="35" fill="hold">
                            <p:stCondLst>
                              <p:cond delay="4500"/>
                            </p:stCondLst>
                            <p:childTnLst>
                              <p:par>
                                <p:cTn id="36" presetID="3" presetClass="entr" presetSubtype="10" fill="hold" nodeType="after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blinds(horizontal)">
                                      <p:cBhvr>
                                        <p:cTn id="38" dur="500"/>
                                        <p:tgtEl>
                                          <p:spTgt spid="98"/>
                                        </p:tgtEl>
                                      </p:cBhvr>
                                    </p:animEffect>
                                  </p:childTnLst>
                                  <p:subTnLst>
                                    <p:set>
                                      <p:cBhvr override="childStyle">
                                        <p:cTn dur="1" fill="hold" display="0" masterRel="nextClick" afterEffect="1"/>
                                        <p:tgtEl>
                                          <p:spTgt spid="98"/>
                                        </p:tgtEl>
                                        <p:attrNameLst>
                                          <p:attrName>style.visibility</p:attrName>
                                        </p:attrNameLst>
                                      </p:cBhvr>
                                      <p:to>
                                        <p:strVal val="hidden"/>
                                      </p:to>
                                    </p:set>
                                  </p:subTnLst>
                                </p:cTn>
                              </p:par>
                            </p:childTnLst>
                          </p:cTn>
                        </p:par>
                        <p:par>
                          <p:cTn id="39" fill="hold">
                            <p:stCondLst>
                              <p:cond delay="5000"/>
                            </p:stCondLst>
                            <p:childTnLst>
                              <p:par>
                                <p:cTn id="40" presetID="3" presetClass="entr" presetSubtype="10" fill="hold" nodeType="after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blinds(horizontal)">
                                      <p:cBhvr>
                                        <p:cTn id="42" dur="500"/>
                                        <p:tgtEl>
                                          <p:spTgt spid="99"/>
                                        </p:tgtEl>
                                      </p:cBhvr>
                                    </p:animEffect>
                                  </p:childTnLst>
                                  <p:subTnLst>
                                    <p:set>
                                      <p:cBhvr override="childStyle">
                                        <p:cTn dur="1" fill="hold" display="0" masterRel="nextClick" afterEffect="1"/>
                                        <p:tgtEl>
                                          <p:spTgt spid="99"/>
                                        </p:tgtEl>
                                        <p:attrNameLst>
                                          <p:attrName>style.visibility</p:attrName>
                                        </p:attrNameLst>
                                      </p:cBhvr>
                                      <p:to>
                                        <p:strVal val="hidden"/>
                                      </p:to>
                                    </p:set>
                                  </p:subTnLst>
                                </p:cTn>
                              </p:par>
                            </p:childTnLst>
                          </p:cTn>
                        </p:par>
                        <p:par>
                          <p:cTn id="43" fill="hold">
                            <p:stCondLst>
                              <p:cond delay="5500"/>
                            </p:stCondLst>
                            <p:childTnLst>
                              <p:par>
                                <p:cTn id="44" presetID="3" presetClass="entr" presetSubtype="10" fill="hold" nodeType="afterEffect">
                                  <p:stCondLst>
                                    <p:cond delay="500"/>
                                  </p:stCondLst>
                                  <p:childTnLst>
                                    <p:set>
                                      <p:cBhvr>
                                        <p:cTn id="45" dur="1" fill="hold">
                                          <p:stCondLst>
                                            <p:cond delay="0"/>
                                          </p:stCondLst>
                                        </p:cTn>
                                        <p:tgtEl>
                                          <p:spTgt spid="61"/>
                                        </p:tgtEl>
                                        <p:attrNameLst>
                                          <p:attrName>style.visibility</p:attrName>
                                        </p:attrNameLst>
                                      </p:cBhvr>
                                      <p:to>
                                        <p:strVal val="visible"/>
                                      </p:to>
                                    </p:set>
                                    <p:animEffect transition="in" filter="blinds(horizontal)">
                                      <p:cBhvr>
                                        <p:cTn id="46" dur="500"/>
                                        <p:tgtEl>
                                          <p:spTgt spid="61"/>
                                        </p:tgtEl>
                                      </p:cBhvr>
                                    </p:animEffec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par>
                          <p:cTn id="47" fill="hold">
                            <p:stCondLst>
                              <p:cond delay="6500"/>
                            </p:stCondLst>
                            <p:childTnLst>
                              <p:par>
                                <p:cTn id="48" presetID="3" presetClass="entr" presetSubtype="10" fill="hold" nodeType="after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blinds(horizontal)">
                                      <p:cBhvr>
                                        <p:cTn id="50" dur="500"/>
                                        <p:tgtEl>
                                          <p:spTgt spid="100"/>
                                        </p:tgtEl>
                                      </p:cBhvr>
                                    </p:animEffect>
                                  </p:childTnLst>
                                  <p:subTnLst>
                                    <p:set>
                                      <p:cBhvr override="childStyle">
                                        <p:cTn dur="1" fill="hold" display="0" masterRel="nextClick" afterEffect="1"/>
                                        <p:tgtEl>
                                          <p:spTgt spid="100"/>
                                        </p:tgtEl>
                                        <p:attrNameLst>
                                          <p:attrName>style.visibility</p:attrName>
                                        </p:attrNameLst>
                                      </p:cBhvr>
                                      <p:to>
                                        <p:strVal val="hidden"/>
                                      </p:to>
                                    </p:set>
                                  </p:subTnLst>
                                </p:cTn>
                              </p:par>
                            </p:childTnLst>
                          </p:cTn>
                        </p:par>
                        <p:par>
                          <p:cTn id="51" fill="hold">
                            <p:stCondLst>
                              <p:cond delay="7000"/>
                            </p:stCondLst>
                            <p:childTnLst>
                              <p:par>
                                <p:cTn id="52" presetID="3" presetClass="entr" presetSubtype="10" fill="hold" nodeType="afterEffect">
                                  <p:stCondLst>
                                    <p:cond delay="500"/>
                                  </p:stCondLst>
                                  <p:childTnLst>
                                    <p:set>
                                      <p:cBhvr>
                                        <p:cTn id="53" dur="1" fill="hold">
                                          <p:stCondLst>
                                            <p:cond delay="0"/>
                                          </p:stCondLst>
                                        </p:cTn>
                                        <p:tgtEl>
                                          <p:spTgt spid="62"/>
                                        </p:tgtEl>
                                        <p:attrNameLst>
                                          <p:attrName>style.visibility</p:attrName>
                                        </p:attrNameLst>
                                      </p:cBhvr>
                                      <p:to>
                                        <p:strVal val="visible"/>
                                      </p:to>
                                    </p:set>
                                    <p:animEffect transition="in" filter="blinds(horizontal)">
                                      <p:cBhvr>
                                        <p:cTn id="54" dur="500"/>
                                        <p:tgtEl>
                                          <p:spTgt spid="62"/>
                                        </p:tgtEl>
                                      </p:cBhvr>
                                    </p:animEffec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par>
                          <p:cTn id="55" fill="hold">
                            <p:stCondLst>
                              <p:cond delay="8000"/>
                            </p:stCondLst>
                            <p:childTnLst>
                              <p:par>
                                <p:cTn id="56" presetID="3" presetClass="entr" presetSubtype="10" fill="hold" nodeType="afterEffect">
                                  <p:stCondLst>
                                    <p:cond delay="0"/>
                                  </p:stCondLst>
                                  <p:childTnLst>
                                    <p:set>
                                      <p:cBhvr>
                                        <p:cTn id="57" dur="1" fill="hold">
                                          <p:stCondLst>
                                            <p:cond delay="0"/>
                                          </p:stCondLst>
                                        </p:cTn>
                                        <p:tgtEl>
                                          <p:spTgt spid="102"/>
                                        </p:tgtEl>
                                        <p:attrNameLst>
                                          <p:attrName>style.visibility</p:attrName>
                                        </p:attrNameLst>
                                      </p:cBhvr>
                                      <p:to>
                                        <p:strVal val="visible"/>
                                      </p:to>
                                    </p:set>
                                    <p:animEffect transition="in" filter="blinds(horizontal)">
                                      <p:cBhvr>
                                        <p:cTn id="58" dur="500"/>
                                        <p:tgtEl>
                                          <p:spTgt spid="102"/>
                                        </p:tgtEl>
                                      </p:cBhvr>
                                    </p:animEffect>
                                  </p:childTnLst>
                                  <p:subTnLst>
                                    <p:set>
                                      <p:cBhvr override="childStyle">
                                        <p:cTn dur="1" fill="hold" display="0" masterRel="nextClick" afterEffect="1"/>
                                        <p:tgtEl>
                                          <p:spTgt spid="102"/>
                                        </p:tgtEl>
                                        <p:attrNameLst>
                                          <p:attrName>style.visibility</p:attrName>
                                        </p:attrNameLst>
                                      </p:cBhvr>
                                      <p:to>
                                        <p:strVal val="hidden"/>
                                      </p:to>
                                    </p:set>
                                  </p:subTnLst>
                                </p:cTn>
                              </p:par>
                            </p:childTnLst>
                          </p:cTn>
                        </p:par>
                        <p:par>
                          <p:cTn id="59" fill="hold">
                            <p:stCondLst>
                              <p:cond delay="8500"/>
                            </p:stCondLst>
                            <p:childTnLst>
                              <p:par>
                                <p:cTn id="60" presetID="3" presetClass="entr" presetSubtype="1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blinds(horizontal)">
                                      <p:cBhvr>
                                        <p:cTn id="62" dur="500"/>
                                        <p:tgtEl>
                                          <p:spTgt spid="63"/>
                                        </p:tgtEl>
                                      </p:cBhvr>
                                    </p:animEffec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par>
                          <p:cTn id="63" fill="hold">
                            <p:stCondLst>
                              <p:cond delay="9000"/>
                            </p:stCondLst>
                            <p:childTnLst>
                              <p:par>
                                <p:cTn id="64" presetID="3" presetClass="entr" presetSubtype="10" fill="hold"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blinds(horizontal)">
                                      <p:cBhvr>
                                        <p:cTn id="66" dur="500"/>
                                        <p:tgtEl>
                                          <p:spTgt spid="101"/>
                                        </p:tgtEl>
                                      </p:cBhvr>
                                    </p:animEffect>
                                  </p:childTnLst>
                                  <p:subTnLst>
                                    <p:set>
                                      <p:cBhvr override="childStyle">
                                        <p:cTn dur="1" fill="hold" display="0" masterRel="nextClick" afterEffect="1"/>
                                        <p:tgtEl>
                                          <p:spTgt spid="101"/>
                                        </p:tgtEl>
                                        <p:attrNameLst>
                                          <p:attrName>style.visibility</p:attrName>
                                        </p:attrNameLst>
                                      </p:cBhvr>
                                      <p:to>
                                        <p:strVal val="hidden"/>
                                      </p:to>
                                    </p:set>
                                  </p:subTnLst>
                                </p:cTn>
                              </p:par>
                            </p:childTnLst>
                          </p:cTn>
                        </p:par>
                        <p:par>
                          <p:cTn id="67" fill="hold">
                            <p:stCondLst>
                              <p:cond delay="9500"/>
                            </p:stCondLst>
                            <p:childTnLst>
                              <p:par>
                                <p:cTn id="68" presetID="3" presetClass="entr" presetSubtype="1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blinds(horizontal)">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linds(horizontal)">
                                      <p:cBhvr>
                                        <p:cTn id="75" dur="500"/>
                                        <p:tgtEl>
                                          <p:spTgt spid="11"/>
                                        </p:tgtEl>
                                      </p:cBhvr>
                                    </p:animEffect>
                                  </p:childTnLst>
                                </p:cTn>
                              </p:par>
                            </p:childTnLst>
                          </p:cTn>
                        </p:par>
                        <p:par>
                          <p:cTn id="76" fill="hold">
                            <p:stCondLst>
                              <p:cond delay="500"/>
                            </p:stCondLst>
                            <p:childTnLst>
                              <p:par>
                                <p:cTn id="77" presetID="3" presetClass="entr" presetSubtype="1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linds(horizontal)">
                                      <p:cBhvr>
                                        <p:cTn id="79" dur="500"/>
                                        <p:tgtEl>
                                          <p:spTgt spid="14"/>
                                        </p:tgtEl>
                                      </p:cBhvr>
                                    </p:animEffect>
                                  </p:childTnLst>
                                </p:cTn>
                              </p:par>
                            </p:childTnLst>
                          </p:cTn>
                        </p:par>
                        <p:par>
                          <p:cTn id="80" fill="hold">
                            <p:stCondLst>
                              <p:cond delay="1000"/>
                            </p:stCondLst>
                            <p:childTnLst>
                              <p:par>
                                <p:cTn id="81" presetID="3" presetClass="entr" presetSubtype="10" fill="hold" grpId="0" nodeType="after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blinds(horizontal)">
                                      <p:cBhvr>
                                        <p:cTn id="83" dur="500"/>
                                        <p:tgtEl>
                                          <p:spTgt spid="10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blinds(horizontal)">
                                      <p:cBhvr>
                                        <p:cTn id="88" dur="500"/>
                                        <p:tgtEl>
                                          <p:spTgt spid="65"/>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blinds(horizontal)">
                                      <p:cBhvr>
                                        <p:cTn id="91" dur="500"/>
                                        <p:tgtEl>
                                          <p:spTgt spid="66"/>
                                        </p:tgtEl>
                                      </p:cBhvr>
                                    </p:animEffect>
                                  </p:childTnLst>
                                </p:cTn>
                              </p:par>
                            </p:childTnLst>
                          </p:cTn>
                        </p:par>
                        <p:par>
                          <p:cTn id="92" fill="hold">
                            <p:stCondLst>
                              <p:cond delay="500"/>
                            </p:stCondLst>
                            <p:childTnLst>
                              <p:par>
                                <p:cTn id="93" presetID="3" presetClass="entr" presetSubtype="10" fill="hold" nodeType="afterEffect">
                                  <p:stCondLst>
                                    <p:cond delay="500"/>
                                  </p:stCondLst>
                                  <p:childTnLst>
                                    <p:set>
                                      <p:cBhvr>
                                        <p:cTn id="94" dur="1" fill="hold">
                                          <p:stCondLst>
                                            <p:cond delay="0"/>
                                          </p:stCondLst>
                                        </p:cTn>
                                        <p:tgtEl>
                                          <p:spTgt spid="3"/>
                                        </p:tgtEl>
                                        <p:attrNameLst>
                                          <p:attrName>style.visibility</p:attrName>
                                        </p:attrNameLst>
                                      </p:cBhvr>
                                      <p:to>
                                        <p:strVal val="visible"/>
                                      </p:to>
                                    </p:set>
                                    <p:animEffect transition="in" filter="blinds(horizontal)">
                                      <p:cBhvr>
                                        <p:cTn id="95" dur="500"/>
                                        <p:tgtEl>
                                          <p:spTgt spid="3"/>
                                        </p:tgtEl>
                                      </p:cBhvr>
                                    </p:animEffect>
                                  </p:childTnLst>
                                </p:cTn>
                              </p:par>
                            </p:childTnLst>
                          </p:cTn>
                        </p:par>
                        <p:par>
                          <p:cTn id="96" fill="hold">
                            <p:stCondLst>
                              <p:cond delay="1500"/>
                            </p:stCondLst>
                            <p:childTnLst>
                              <p:par>
                                <p:cTn id="97" presetID="3" presetClass="entr" presetSubtype="10" fill="hold"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blinds(horizontal)">
                                      <p:cBhvr>
                                        <p:cTn id="99" dur="500"/>
                                        <p:tgtEl>
                                          <p:spTgt spid="76"/>
                                        </p:tgtEl>
                                      </p:cBhvr>
                                    </p:animEffect>
                                  </p:childTnLst>
                                </p:cTn>
                              </p:par>
                            </p:childTnLst>
                          </p:cTn>
                        </p:par>
                        <p:par>
                          <p:cTn id="100" fill="hold">
                            <p:stCondLst>
                              <p:cond delay="2000"/>
                            </p:stCondLst>
                            <p:childTnLst>
                              <p:par>
                                <p:cTn id="101" presetID="3" presetClass="entr" presetSubtype="10" fill="hold"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blinds(horizontal)">
                                      <p:cBhvr>
                                        <p:cTn id="103" dur="500"/>
                                        <p:tgtEl>
                                          <p:spTgt spid="77"/>
                                        </p:tgtEl>
                                      </p:cBhvr>
                                    </p:animEffect>
                                  </p:childTnLst>
                                </p:cTn>
                              </p:par>
                            </p:childTnLst>
                          </p:cTn>
                        </p:par>
                        <p:par>
                          <p:cTn id="104" fill="hold">
                            <p:stCondLst>
                              <p:cond delay="2500"/>
                            </p:stCondLst>
                            <p:childTnLst>
                              <p:par>
                                <p:cTn id="105" presetID="3" presetClass="entr" presetSubtype="10" fill="hold" nodeType="afterEffect">
                                  <p:stCondLst>
                                    <p:cond delay="0"/>
                                  </p:stCondLst>
                                  <p:childTnLst>
                                    <p:set>
                                      <p:cBhvr>
                                        <p:cTn id="106" dur="1" fill="hold">
                                          <p:stCondLst>
                                            <p:cond delay="0"/>
                                          </p:stCondLst>
                                        </p:cTn>
                                        <p:tgtEl>
                                          <p:spTgt spid="78"/>
                                        </p:tgtEl>
                                        <p:attrNameLst>
                                          <p:attrName>style.visibility</p:attrName>
                                        </p:attrNameLst>
                                      </p:cBhvr>
                                      <p:to>
                                        <p:strVal val="visible"/>
                                      </p:to>
                                    </p:set>
                                    <p:animEffect transition="in" filter="blinds(horizontal)">
                                      <p:cBhvr>
                                        <p:cTn id="107" dur="500"/>
                                        <p:tgtEl>
                                          <p:spTgt spid="78"/>
                                        </p:tgtEl>
                                      </p:cBhvr>
                                    </p:animEffect>
                                  </p:childTnLst>
                                </p:cTn>
                              </p:par>
                            </p:childTnLst>
                          </p:cTn>
                        </p:par>
                        <p:par>
                          <p:cTn id="108" fill="hold">
                            <p:stCondLst>
                              <p:cond delay="3000"/>
                            </p:stCondLst>
                            <p:childTnLst>
                              <p:par>
                                <p:cTn id="109" presetID="3" presetClass="entr" presetSubtype="10" fill="hold"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blinds(horizontal)">
                                      <p:cBhvr>
                                        <p:cTn id="111" dur="500"/>
                                        <p:tgtEl>
                                          <p:spTgt spid="80"/>
                                        </p:tgtEl>
                                      </p:cBhvr>
                                    </p:animEffect>
                                  </p:childTnLst>
                                </p:cTn>
                              </p:par>
                            </p:childTnLst>
                          </p:cTn>
                        </p:par>
                        <p:par>
                          <p:cTn id="112" fill="hold">
                            <p:stCondLst>
                              <p:cond delay="3500"/>
                            </p:stCondLst>
                            <p:childTnLst>
                              <p:par>
                                <p:cTn id="113" presetID="3" presetClass="entr" presetSubtype="10" fill="hold" nodeType="after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blinds(horizontal)">
                                      <p:cBhvr>
                                        <p:cTn id="115" dur="500"/>
                                        <p:tgtEl>
                                          <p:spTgt spid="79"/>
                                        </p:tgtEl>
                                      </p:cBhvr>
                                    </p:animEffect>
                                  </p:childTnLst>
                                </p:cTn>
                              </p:par>
                            </p:childTnLst>
                          </p:cTn>
                        </p:par>
                        <p:par>
                          <p:cTn id="116" fill="hold">
                            <p:stCondLst>
                              <p:cond delay="4000"/>
                            </p:stCondLst>
                            <p:childTnLst>
                              <p:par>
                                <p:cTn id="117" presetID="3" presetClass="entr" presetSubtype="10" fill="hold"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par>
                          <p:cTn id="120" fill="hold">
                            <p:stCondLst>
                              <p:cond delay="4500"/>
                            </p:stCondLst>
                            <p:childTnLst>
                              <p:par>
                                <p:cTn id="121" presetID="3" presetClass="entr" presetSubtype="10"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blinds(horizontal)">
                                      <p:cBhvr>
                                        <p:cTn id="123" dur="500"/>
                                        <p:tgtEl>
                                          <p:spTgt spid="6"/>
                                        </p:tgtEl>
                                      </p:cBhvr>
                                    </p:animEffect>
                                  </p:childTnLst>
                                </p:cTn>
                              </p:par>
                            </p:childTnLst>
                          </p:cTn>
                        </p:par>
                        <p:par>
                          <p:cTn id="124" fill="hold">
                            <p:stCondLst>
                              <p:cond delay="5000"/>
                            </p:stCondLst>
                            <p:childTnLst>
                              <p:par>
                                <p:cTn id="125" presetID="3" presetClass="entr" presetSubtype="10"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blinds(horizontal)">
                                      <p:cBhvr>
                                        <p:cTn id="127" dur="500"/>
                                        <p:tgtEl>
                                          <p:spTgt spid="60"/>
                                        </p:tgtEl>
                                      </p:cBhvr>
                                    </p:animEffect>
                                  </p:childTnLst>
                                </p:cTn>
                              </p:par>
                              <p:par>
                                <p:cTn id="128" presetID="3" presetClass="entr" presetSubtype="10" fill="hold" nodeType="withEffect">
                                  <p:stCondLst>
                                    <p:cond delay="500"/>
                                  </p:stCondLst>
                                  <p:childTnLst>
                                    <p:set>
                                      <p:cBhvr>
                                        <p:cTn id="129" dur="1" fill="hold">
                                          <p:stCondLst>
                                            <p:cond delay="0"/>
                                          </p:stCondLst>
                                        </p:cTn>
                                        <p:tgtEl>
                                          <p:spTgt spid="53"/>
                                        </p:tgtEl>
                                        <p:attrNameLst>
                                          <p:attrName>style.visibility</p:attrName>
                                        </p:attrNameLst>
                                      </p:cBhvr>
                                      <p:to>
                                        <p:strVal val="visible"/>
                                      </p:to>
                                    </p:set>
                                    <p:animEffect transition="in" filter="blinds(horizontal)">
                                      <p:cBhvr>
                                        <p:cTn id="130" dur="5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par>
                                <p:cTn id="131" presetID="3" presetClass="entr" presetSubtype="10" fill="hold" nodeType="withEffect">
                                  <p:stCondLst>
                                    <p:cond delay="500"/>
                                  </p:stCondLst>
                                  <p:childTnLst>
                                    <p:set>
                                      <p:cBhvr>
                                        <p:cTn id="132" dur="1" fill="hold">
                                          <p:stCondLst>
                                            <p:cond delay="0"/>
                                          </p:stCondLst>
                                        </p:cTn>
                                        <p:tgtEl>
                                          <p:spTgt spid="44"/>
                                        </p:tgtEl>
                                        <p:attrNameLst>
                                          <p:attrName>style.visibility</p:attrName>
                                        </p:attrNameLst>
                                      </p:cBhvr>
                                      <p:to>
                                        <p:strVal val="visible"/>
                                      </p:to>
                                    </p:set>
                                    <p:animEffect transition="in" filter="blinds(horizontal)">
                                      <p:cBhvr>
                                        <p:cTn id="133"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blinds(horizontal)">
                                      <p:cBhvr>
                                        <p:cTn id="138" dur="500"/>
                                        <p:tgtEl>
                                          <p:spTgt spid="54"/>
                                        </p:tgtEl>
                                      </p:cBhvr>
                                    </p:animEffect>
                                  </p:childTnLst>
                                </p:cTn>
                              </p:par>
                            </p:childTnLst>
                          </p:cTn>
                        </p:par>
                        <p:par>
                          <p:cTn id="139" fill="hold">
                            <p:stCondLst>
                              <p:cond delay="500"/>
                            </p:stCondLst>
                            <p:childTnLst>
                              <p:par>
                                <p:cTn id="140" presetID="3" presetClass="entr" presetSubtype="10" fill="hold" nodeType="after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blinds(horizontal)">
                                      <p:cBhvr>
                                        <p:cTn id="142" dur="500"/>
                                        <p:tgtEl>
                                          <p:spTgt spid="41"/>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blinds(horizontal)">
                                      <p:cBhvr>
                                        <p:cTn id="147" dur="500"/>
                                        <p:tgtEl>
                                          <p:spTgt spid="69"/>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blinds(horizontal)">
                                      <p:cBhvr>
                                        <p:cTn id="150" dur="500"/>
                                        <p:tgtEl>
                                          <p:spTgt spid="70"/>
                                        </p:tgtEl>
                                      </p:cBhvr>
                                    </p:animEffect>
                                  </p:childTnLst>
                                </p:cTn>
                              </p:par>
                            </p:childTnLst>
                          </p:cTn>
                        </p:par>
                        <p:par>
                          <p:cTn id="151" fill="hold">
                            <p:stCondLst>
                              <p:cond delay="500"/>
                            </p:stCondLst>
                            <p:childTnLst>
                              <p:par>
                                <p:cTn id="152" presetID="3" presetClass="entr" presetSubtype="10" fill="hold" nodeType="afterEffect">
                                  <p:stCondLst>
                                    <p:cond delay="0"/>
                                  </p:stCondLst>
                                  <p:childTnLst>
                                    <p:set>
                                      <p:cBhvr>
                                        <p:cTn id="153" dur="1" fill="hold">
                                          <p:stCondLst>
                                            <p:cond delay="0"/>
                                          </p:stCondLst>
                                        </p:cTn>
                                        <p:tgtEl>
                                          <p:spTgt spid="71"/>
                                        </p:tgtEl>
                                        <p:attrNameLst>
                                          <p:attrName>style.visibility</p:attrName>
                                        </p:attrNameLst>
                                      </p:cBhvr>
                                      <p:to>
                                        <p:strVal val="visible"/>
                                      </p:to>
                                    </p:set>
                                    <p:animEffect transition="in" filter="blinds(horizontal)">
                                      <p:cBhvr>
                                        <p:cTn id="154" dur="500"/>
                                        <p:tgtEl>
                                          <p:spTgt spid="71"/>
                                        </p:tgtEl>
                                      </p:cBhvr>
                                    </p:animEffect>
                                  </p:childTnLst>
                                </p:cTn>
                              </p:par>
                            </p:childTnLst>
                          </p:cTn>
                        </p:par>
                        <p:par>
                          <p:cTn id="155" fill="hold">
                            <p:stCondLst>
                              <p:cond delay="1000"/>
                            </p:stCondLst>
                            <p:childTnLst>
                              <p:par>
                                <p:cTn id="156" presetID="3" presetClass="entr" presetSubtype="10" fill="hold" grpId="0" nodeType="afterEffect">
                                  <p:stCondLst>
                                    <p:cond delay="0"/>
                                  </p:stCondLst>
                                  <p:childTnLst>
                                    <p:set>
                                      <p:cBhvr>
                                        <p:cTn id="157" dur="1" fill="hold">
                                          <p:stCondLst>
                                            <p:cond delay="0"/>
                                          </p:stCondLst>
                                        </p:cTn>
                                        <p:tgtEl>
                                          <p:spTgt spid="74"/>
                                        </p:tgtEl>
                                        <p:attrNameLst>
                                          <p:attrName>style.visibility</p:attrName>
                                        </p:attrNameLst>
                                      </p:cBhvr>
                                      <p:to>
                                        <p:strVal val="visible"/>
                                      </p:to>
                                    </p:set>
                                    <p:animEffect transition="in" filter="blinds(horizontal)">
                                      <p:cBhvr>
                                        <p:cTn id="158" dur="500"/>
                                        <p:tgtEl>
                                          <p:spTgt spid="74"/>
                                        </p:tgtEl>
                                      </p:cBhvr>
                                    </p:animEffect>
                                  </p:childTnLst>
                                </p:cTn>
                              </p:par>
                            </p:childTnLst>
                          </p:cTn>
                        </p:par>
                        <p:par>
                          <p:cTn id="159" fill="hold">
                            <p:stCondLst>
                              <p:cond delay="1500"/>
                            </p:stCondLst>
                            <p:childTnLst>
                              <p:par>
                                <p:cTn id="160" presetID="3" presetClass="entr" presetSubtype="10" fill="hold" grpId="0" nodeType="after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blinds(horizontal)">
                                      <p:cBhvr>
                                        <p:cTn id="162" dur="500"/>
                                        <p:tgtEl>
                                          <p:spTgt spid="7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88"/>
                                        </p:tgtEl>
                                        <p:attrNameLst>
                                          <p:attrName>style.visibility</p:attrName>
                                        </p:attrNameLst>
                                      </p:cBhvr>
                                      <p:to>
                                        <p:strVal val="visible"/>
                                      </p:to>
                                    </p:set>
                                    <p:animEffect transition="in" filter="blinds(horizontal)">
                                      <p:cBhvr>
                                        <p:cTn id="167" dur="500"/>
                                        <p:tgtEl>
                                          <p:spTgt spid="88"/>
                                        </p:tgtEl>
                                      </p:cBhvr>
                                    </p:animEffect>
                                  </p:childTnLst>
                                </p:cTn>
                              </p:par>
                              <p:par>
                                <p:cTn id="168" presetID="3" presetClass="entr" presetSubtype="10" fill="hold" nodeType="withEffect">
                                  <p:stCondLst>
                                    <p:cond delay="0"/>
                                  </p:stCondLst>
                                  <p:childTnLst>
                                    <p:set>
                                      <p:cBhvr>
                                        <p:cTn id="169" dur="1" fill="hold">
                                          <p:stCondLst>
                                            <p:cond delay="0"/>
                                          </p:stCondLst>
                                        </p:cTn>
                                        <p:tgtEl>
                                          <p:spTgt spid="92"/>
                                        </p:tgtEl>
                                        <p:attrNameLst>
                                          <p:attrName>style.visibility</p:attrName>
                                        </p:attrNameLst>
                                      </p:cBhvr>
                                      <p:to>
                                        <p:strVal val="visible"/>
                                      </p:to>
                                    </p:set>
                                    <p:animEffect transition="in" filter="blinds(horizontal)">
                                      <p:cBhvr>
                                        <p:cTn id="170" dur="500"/>
                                        <p:tgtEl>
                                          <p:spTgt spid="92"/>
                                        </p:tgtEl>
                                      </p:cBhvr>
                                    </p:animEffect>
                                  </p:childTnLst>
                                </p:cTn>
                              </p:par>
                              <p:par>
                                <p:cTn id="171" presetID="3" presetClass="entr" presetSubtype="10" fill="hold" grpId="0" nodeType="withEffect">
                                  <p:stCondLst>
                                    <p:cond delay="0"/>
                                  </p:stCondLst>
                                  <p:childTnLst>
                                    <p:set>
                                      <p:cBhvr>
                                        <p:cTn id="172" dur="1" fill="hold">
                                          <p:stCondLst>
                                            <p:cond delay="0"/>
                                          </p:stCondLst>
                                        </p:cTn>
                                        <p:tgtEl>
                                          <p:spTgt spid="90"/>
                                        </p:tgtEl>
                                        <p:attrNameLst>
                                          <p:attrName>style.visibility</p:attrName>
                                        </p:attrNameLst>
                                      </p:cBhvr>
                                      <p:to>
                                        <p:strVal val="visible"/>
                                      </p:to>
                                    </p:set>
                                    <p:animEffect transition="in" filter="blinds(horizontal)">
                                      <p:cBhvr>
                                        <p:cTn id="173" dur="500"/>
                                        <p:tgtEl>
                                          <p:spTgt spid="90"/>
                                        </p:tgtEl>
                                      </p:cBhvr>
                                    </p:animEffect>
                                  </p:childTnLst>
                                </p:cTn>
                              </p:par>
                              <p:par>
                                <p:cTn id="174" presetID="3" presetClass="entr" presetSubtype="10" fill="hold" nodeType="withEffect">
                                  <p:stCondLst>
                                    <p:cond delay="0"/>
                                  </p:stCondLst>
                                  <p:childTnLst>
                                    <p:set>
                                      <p:cBhvr>
                                        <p:cTn id="175" dur="1" fill="hold">
                                          <p:stCondLst>
                                            <p:cond delay="0"/>
                                          </p:stCondLst>
                                        </p:cTn>
                                        <p:tgtEl>
                                          <p:spTgt spid="91"/>
                                        </p:tgtEl>
                                        <p:attrNameLst>
                                          <p:attrName>style.visibility</p:attrName>
                                        </p:attrNameLst>
                                      </p:cBhvr>
                                      <p:to>
                                        <p:strVal val="visible"/>
                                      </p:to>
                                    </p:set>
                                    <p:animEffect transition="in" filter="blinds(horizontal)">
                                      <p:cBhvr>
                                        <p:cTn id="176" dur="500"/>
                                        <p:tgtEl>
                                          <p:spTgt spid="91"/>
                                        </p:tgtEl>
                                      </p:cBhvr>
                                    </p:animEffect>
                                  </p:childTnLst>
                                </p:cTn>
                              </p:par>
                              <p:par>
                                <p:cTn id="177" presetID="3" presetClass="entr" presetSubtype="10" fill="hold" grpId="0" nodeType="withEffect">
                                  <p:stCondLst>
                                    <p:cond delay="0"/>
                                  </p:stCondLst>
                                  <p:childTnLst>
                                    <p:set>
                                      <p:cBhvr>
                                        <p:cTn id="178" dur="1" fill="hold">
                                          <p:stCondLst>
                                            <p:cond delay="0"/>
                                          </p:stCondLst>
                                        </p:cTn>
                                        <p:tgtEl>
                                          <p:spTgt spid="89"/>
                                        </p:tgtEl>
                                        <p:attrNameLst>
                                          <p:attrName>style.visibility</p:attrName>
                                        </p:attrNameLst>
                                      </p:cBhvr>
                                      <p:to>
                                        <p:strVal val="visible"/>
                                      </p:to>
                                    </p:set>
                                    <p:animEffect transition="in" filter="blinds(horizontal)">
                                      <p:cBhvr>
                                        <p:cTn id="179" dur="500"/>
                                        <p:tgtEl>
                                          <p:spTgt spid="89"/>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nodeType="clickEffect">
                                  <p:stCondLst>
                                    <p:cond delay="0"/>
                                  </p:stCondLst>
                                  <p:childTnLst>
                                    <p:set>
                                      <p:cBhvr>
                                        <p:cTn id="183" dur="1" fill="hold">
                                          <p:stCondLst>
                                            <p:cond delay="0"/>
                                          </p:stCondLst>
                                        </p:cTn>
                                        <p:tgtEl>
                                          <p:spTgt spid="85"/>
                                        </p:tgtEl>
                                        <p:attrNameLst>
                                          <p:attrName>style.visibility</p:attrName>
                                        </p:attrNameLst>
                                      </p:cBhvr>
                                      <p:to>
                                        <p:strVal val="visible"/>
                                      </p:to>
                                    </p:set>
                                    <p:animEffect transition="in" filter="blinds(horizontal)">
                                      <p:cBhvr>
                                        <p:cTn id="184" dur="500"/>
                                        <p:tgtEl>
                                          <p:spTgt spid="85"/>
                                        </p:tgtEl>
                                      </p:cBhvr>
                                    </p:animEffect>
                                  </p:childTnLst>
                                </p:cTn>
                              </p:par>
                              <p:par>
                                <p:cTn id="185" presetID="3" presetClass="entr" presetSubtype="10" fill="hold" nodeType="withEffect">
                                  <p:stCondLst>
                                    <p:cond delay="0"/>
                                  </p:stCondLst>
                                  <p:childTnLst>
                                    <p:set>
                                      <p:cBhvr>
                                        <p:cTn id="186" dur="1" fill="hold">
                                          <p:stCondLst>
                                            <p:cond delay="0"/>
                                          </p:stCondLst>
                                        </p:cTn>
                                        <p:tgtEl>
                                          <p:spTgt spid="23571"/>
                                        </p:tgtEl>
                                        <p:attrNameLst>
                                          <p:attrName>style.visibility</p:attrName>
                                        </p:attrNameLst>
                                      </p:cBhvr>
                                      <p:to>
                                        <p:strVal val="visible"/>
                                      </p:to>
                                    </p:set>
                                    <p:animEffect transition="in" filter="blinds(horizontal)">
                                      <p:cBhvr>
                                        <p:cTn id="187" dur="500"/>
                                        <p:tgtEl>
                                          <p:spTgt spid="23571"/>
                                        </p:tgtEl>
                                      </p:cBhvr>
                                    </p:animEffect>
                                  </p:childTnLst>
                                </p:cTn>
                              </p:par>
                              <p:par>
                                <p:cTn id="188" presetID="3" presetClass="entr" presetSubtype="10" fill="hold" nodeType="withEffect">
                                  <p:stCondLst>
                                    <p:cond delay="0"/>
                                  </p:stCondLst>
                                  <p:childTnLst>
                                    <p:set>
                                      <p:cBhvr>
                                        <p:cTn id="189" dur="1" fill="hold">
                                          <p:stCondLst>
                                            <p:cond delay="0"/>
                                          </p:stCondLst>
                                        </p:cTn>
                                        <p:tgtEl>
                                          <p:spTgt spid="86"/>
                                        </p:tgtEl>
                                        <p:attrNameLst>
                                          <p:attrName>style.visibility</p:attrName>
                                        </p:attrNameLst>
                                      </p:cBhvr>
                                      <p:to>
                                        <p:strVal val="visible"/>
                                      </p:to>
                                    </p:set>
                                    <p:animEffect transition="in" filter="blinds(horizontal)">
                                      <p:cBhvr>
                                        <p:cTn id="190" dur="500"/>
                                        <p:tgtEl>
                                          <p:spTgt spid="86"/>
                                        </p:tgtEl>
                                      </p:cBhvr>
                                    </p:animEffect>
                                  </p:childTnLst>
                                </p:cTn>
                              </p:par>
                              <p:par>
                                <p:cTn id="191" presetID="3" presetClass="entr" presetSubtype="10" fill="hold" nodeType="withEffect">
                                  <p:stCondLst>
                                    <p:cond delay="0"/>
                                  </p:stCondLst>
                                  <p:childTnLst>
                                    <p:set>
                                      <p:cBhvr>
                                        <p:cTn id="192" dur="1" fill="hold">
                                          <p:stCondLst>
                                            <p:cond delay="0"/>
                                          </p:stCondLst>
                                        </p:cTn>
                                        <p:tgtEl>
                                          <p:spTgt spid="82"/>
                                        </p:tgtEl>
                                        <p:attrNameLst>
                                          <p:attrName>style.visibility</p:attrName>
                                        </p:attrNameLst>
                                      </p:cBhvr>
                                      <p:to>
                                        <p:strVal val="visible"/>
                                      </p:to>
                                    </p:set>
                                    <p:animEffect transition="in" filter="blinds(horizontal)">
                                      <p:cBhvr>
                                        <p:cTn id="193" dur="500"/>
                                        <p:tgtEl>
                                          <p:spTgt spid="82"/>
                                        </p:tgtEl>
                                      </p:cBhvr>
                                    </p:animEffect>
                                  </p:childTnLst>
                                </p:cTn>
                              </p:par>
                              <p:par>
                                <p:cTn id="194" presetID="3" presetClass="entr" presetSubtype="10" fill="hold" nodeType="withEffect">
                                  <p:stCondLst>
                                    <p:cond delay="0"/>
                                  </p:stCondLst>
                                  <p:childTnLst>
                                    <p:set>
                                      <p:cBhvr>
                                        <p:cTn id="195" dur="1" fill="hold">
                                          <p:stCondLst>
                                            <p:cond delay="0"/>
                                          </p:stCondLst>
                                        </p:cTn>
                                        <p:tgtEl>
                                          <p:spTgt spid="84"/>
                                        </p:tgtEl>
                                        <p:attrNameLst>
                                          <p:attrName>style.visibility</p:attrName>
                                        </p:attrNameLst>
                                      </p:cBhvr>
                                      <p:to>
                                        <p:strVal val="visible"/>
                                      </p:to>
                                    </p:set>
                                    <p:animEffect transition="in" filter="blinds(horizontal)">
                                      <p:cBhvr>
                                        <p:cTn id="196" dur="500"/>
                                        <p:tgtEl>
                                          <p:spTgt spid="84"/>
                                        </p:tgtEl>
                                      </p:cBhvr>
                                    </p:animEffect>
                                  </p:childTnLst>
                                </p:cTn>
                              </p:par>
                              <p:par>
                                <p:cTn id="197" presetID="3" presetClass="entr" presetSubtype="10" fill="hold" nodeType="withEffect">
                                  <p:stCondLst>
                                    <p:cond delay="0"/>
                                  </p:stCondLst>
                                  <p:childTnLst>
                                    <p:set>
                                      <p:cBhvr>
                                        <p:cTn id="198" dur="1" fill="hold">
                                          <p:stCondLst>
                                            <p:cond delay="0"/>
                                          </p:stCondLst>
                                        </p:cTn>
                                        <p:tgtEl>
                                          <p:spTgt spid="119"/>
                                        </p:tgtEl>
                                        <p:attrNameLst>
                                          <p:attrName>style.visibility</p:attrName>
                                        </p:attrNameLst>
                                      </p:cBhvr>
                                      <p:to>
                                        <p:strVal val="visible"/>
                                      </p:to>
                                    </p:set>
                                    <p:animEffect transition="in" filter="blinds(horizontal)">
                                      <p:cBhvr>
                                        <p:cTn id="199" dur="500"/>
                                        <p:tgtEl>
                                          <p:spTgt spid="119"/>
                                        </p:tgtEl>
                                      </p:cBhvr>
                                    </p:animEffect>
                                  </p:childTnLst>
                                </p:cTn>
                              </p:par>
                              <p:par>
                                <p:cTn id="200" presetID="3" presetClass="entr" presetSubtype="10" fill="hold" nodeType="withEffect">
                                  <p:stCondLst>
                                    <p:cond delay="0"/>
                                  </p:stCondLst>
                                  <p:childTnLst>
                                    <p:set>
                                      <p:cBhvr>
                                        <p:cTn id="201" dur="1" fill="hold">
                                          <p:stCondLst>
                                            <p:cond delay="0"/>
                                          </p:stCondLst>
                                        </p:cTn>
                                        <p:tgtEl>
                                          <p:spTgt spid="81"/>
                                        </p:tgtEl>
                                        <p:attrNameLst>
                                          <p:attrName>style.visibility</p:attrName>
                                        </p:attrNameLst>
                                      </p:cBhvr>
                                      <p:to>
                                        <p:strVal val="visible"/>
                                      </p:to>
                                    </p:set>
                                    <p:animEffect transition="in" filter="blinds(horizontal)">
                                      <p:cBhvr>
                                        <p:cTn id="202" dur="500"/>
                                        <p:tgtEl>
                                          <p:spTgt spid="81"/>
                                        </p:tgtEl>
                                      </p:cBhvr>
                                    </p:animEffect>
                                  </p:childTnLst>
                                </p:cTn>
                              </p:par>
                            </p:childTnLst>
                          </p:cTn>
                        </p:par>
                        <p:par>
                          <p:cTn id="203" fill="hold">
                            <p:stCondLst>
                              <p:cond delay="500"/>
                            </p:stCondLst>
                            <p:childTnLst>
                              <p:par>
                                <p:cTn id="204" presetID="3" presetClass="entr" presetSubtype="10" fill="hold" grpId="0" nodeType="afterEffect">
                                  <p:stCondLst>
                                    <p:cond delay="0"/>
                                  </p:stCondLst>
                                  <p:childTnLst>
                                    <p:set>
                                      <p:cBhvr>
                                        <p:cTn id="205" dur="1" fill="hold">
                                          <p:stCondLst>
                                            <p:cond delay="0"/>
                                          </p:stCondLst>
                                        </p:cTn>
                                        <p:tgtEl>
                                          <p:spTgt spid="94"/>
                                        </p:tgtEl>
                                        <p:attrNameLst>
                                          <p:attrName>style.visibility</p:attrName>
                                        </p:attrNameLst>
                                      </p:cBhvr>
                                      <p:to>
                                        <p:strVal val="visible"/>
                                      </p:to>
                                    </p:set>
                                    <p:animEffect transition="in" filter="blinds(horizontal)">
                                      <p:cBhvr>
                                        <p:cTn id="206" dur="500"/>
                                        <p:tgtEl>
                                          <p:spTgt spid="94"/>
                                        </p:tgtEl>
                                      </p:cBhvr>
                                    </p:animEffect>
                                  </p:childTnLst>
                                </p:cTn>
                              </p:par>
                              <p:par>
                                <p:cTn id="207" presetID="3" presetClass="entr" presetSubtype="10" fill="hold" nodeType="withEffect">
                                  <p:stCondLst>
                                    <p:cond delay="0"/>
                                  </p:stCondLst>
                                  <p:childTnLst>
                                    <p:set>
                                      <p:cBhvr>
                                        <p:cTn id="208" dur="1" fill="hold">
                                          <p:stCondLst>
                                            <p:cond delay="0"/>
                                          </p:stCondLst>
                                        </p:cTn>
                                        <p:tgtEl>
                                          <p:spTgt spid="83"/>
                                        </p:tgtEl>
                                        <p:attrNameLst>
                                          <p:attrName>style.visibility</p:attrName>
                                        </p:attrNameLst>
                                      </p:cBhvr>
                                      <p:to>
                                        <p:strVal val="visible"/>
                                      </p:to>
                                    </p:set>
                                    <p:animEffect transition="in" filter="blinds(horizontal)">
                                      <p:cBhvr>
                                        <p:cTn id="209" dur="500"/>
                                        <p:tgtEl>
                                          <p:spTgt spid="83"/>
                                        </p:tgtEl>
                                      </p:cBhvr>
                                    </p:animEffect>
                                  </p:childTnLst>
                                </p:cTn>
                              </p:par>
                              <p:par>
                                <p:cTn id="210" presetID="3" presetClass="entr" presetSubtype="10" fill="hold" nodeType="withEffect">
                                  <p:stCondLst>
                                    <p:cond delay="0"/>
                                  </p:stCondLst>
                                  <p:childTnLst>
                                    <p:set>
                                      <p:cBhvr>
                                        <p:cTn id="211" dur="1" fill="hold">
                                          <p:stCondLst>
                                            <p:cond delay="0"/>
                                          </p:stCondLst>
                                        </p:cTn>
                                        <p:tgtEl>
                                          <p:spTgt spid="87"/>
                                        </p:tgtEl>
                                        <p:attrNameLst>
                                          <p:attrName>style.visibility</p:attrName>
                                        </p:attrNameLst>
                                      </p:cBhvr>
                                      <p:to>
                                        <p:strVal val="visible"/>
                                      </p:to>
                                    </p:set>
                                    <p:animEffect transition="in" filter="blinds(horizontal)">
                                      <p:cBhvr>
                                        <p:cTn id="212" dur="500"/>
                                        <p:tgtEl>
                                          <p:spTgt spid="87"/>
                                        </p:tgtEl>
                                      </p:cBhvr>
                                    </p:animEffect>
                                  </p:childTnLst>
                                </p:cTn>
                              </p:par>
                            </p:childTnLst>
                          </p:cTn>
                        </p:par>
                        <p:par>
                          <p:cTn id="213" fill="hold">
                            <p:stCondLst>
                              <p:cond delay="1000"/>
                            </p:stCondLst>
                            <p:childTnLst>
                              <p:par>
                                <p:cTn id="214" presetID="3" presetClass="entr" presetSubtype="10" fill="hold" grpId="0" nodeType="afterEffect">
                                  <p:stCondLst>
                                    <p:cond delay="0"/>
                                  </p:stCondLst>
                                  <p:childTnLst>
                                    <p:set>
                                      <p:cBhvr>
                                        <p:cTn id="215" dur="1" fill="hold">
                                          <p:stCondLst>
                                            <p:cond delay="0"/>
                                          </p:stCondLst>
                                        </p:cTn>
                                        <p:tgtEl>
                                          <p:spTgt spid="95"/>
                                        </p:tgtEl>
                                        <p:attrNameLst>
                                          <p:attrName>style.visibility</p:attrName>
                                        </p:attrNameLst>
                                      </p:cBhvr>
                                      <p:to>
                                        <p:strVal val="visible"/>
                                      </p:to>
                                    </p:set>
                                    <p:animEffect transition="in" filter="blinds(horizontal)">
                                      <p:cBhvr>
                                        <p:cTn id="216" dur="500"/>
                                        <p:tgtEl>
                                          <p:spTgt spid="95"/>
                                        </p:tgtEl>
                                      </p:cBhvr>
                                    </p:animEffect>
                                  </p:childTnLst>
                                </p:cTn>
                              </p:par>
                            </p:childTnLst>
                          </p:cTn>
                        </p:par>
                        <p:par>
                          <p:cTn id="217" fill="hold">
                            <p:stCondLst>
                              <p:cond delay="1500"/>
                            </p:stCondLst>
                            <p:childTnLst>
                              <p:par>
                                <p:cTn id="218" presetID="3" presetClass="entr" presetSubtype="10" fill="hold" grpId="0" nodeType="afterEffect">
                                  <p:stCondLst>
                                    <p:cond delay="0"/>
                                  </p:stCondLst>
                                  <p:childTnLst>
                                    <p:set>
                                      <p:cBhvr>
                                        <p:cTn id="219" dur="1" fill="hold">
                                          <p:stCondLst>
                                            <p:cond delay="0"/>
                                          </p:stCondLst>
                                        </p:cTn>
                                        <p:tgtEl>
                                          <p:spTgt spid="93"/>
                                        </p:tgtEl>
                                        <p:attrNameLst>
                                          <p:attrName>style.visibility</p:attrName>
                                        </p:attrNameLst>
                                      </p:cBhvr>
                                      <p:to>
                                        <p:strVal val="visible"/>
                                      </p:to>
                                    </p:set>
                                    <p:animEffect transition="in" filter="blinds(horizontal)">
                                      <p:cBhvr>
                                        <p:cTn id="220" dur="500"/>
                                        <p:tgtEl>
                                          <p:spTgt spid="93"/>
                                        </p:tgtEl>
                                      </p:cBhvr>
                                    </p:animEffect>
                                  </p:childTnLst>
                                </p:cTn>
                              </p:par>
                              <p:par>
                                <p:cTn id="221" presetID="3" presetClass="entr" presetSubtype="10" fill="hold" nodeType="withEffect">
                                  <p:stCondLst>
                                    <p:cond delay="0"/>
                                  </p:stCondLst>
                                  <p:childTnLst>
                                    <p:set>
                                      <p:cBhvr>
                                        <p:cTn id="222" dur="1" fill="hold">
                                          <p:stCondLst>
                                            <p:cond delay="0"/>
                                          </p:stCondLst>
                                        </p:cTn>
                                        <p:tgtEl>
                                          <p:spTgt spid="97"/>
                                        </p:tgtEl>
                                        <p:attrNameLst>
                                          <p:attrName>style.visibility</p:attrName>
                                        </p:attrNameLst>
                                      </p:cBhvr>
                                      <p:to>
                                        <p:strVal val="visible"/>
                                      </p:to>
                                    </p:set>
                                    <p:animEffect transition="in" filter="blinds(horizontal)">
                                      <p:cBhvr>
                                        <p:cTn id="223" dur="500"/>
                                        <p:tgtEl>
                                          <p:spTgt spid="97"/>
                                        </p:tgtEl>
                                      </p:cBhvr>
                                    </p:animEffect>
                                  </p:childTnLst>
                                </p:cTn>
                              </p:par>
                              <p:par>
                                <p:cTn id="224" presetID="3" presetClass="entr" presetSubtype="10" fill="hold" nodeType="withEffect">
                                  <p:stCondLst>
                                    <p:cond delay="0"/>
                                  </p:stCondLst>
                                  <p:childTnLst>
                                    <p:set>
                                      <p:cBhvr>
                                        <p:cTn id="225" dur="1" fill="hold">
                                          <p:stCondLst>
                                            <p:cond delay="0"/>
                                          </p:stCondLst>
                                        </p:cTn>
                                        <p:tgtEl>
                                          <p:spTgt spid="96"/>
                                        </p:tgtEl>
                                        <p:attrNameLst>
                                          <p:attrName>style.visibility</p:attrName>
                                        </p:attrNameLst>
                                      </p:cBhvr>
                                      <p:to>
                                        <p:strVal val="visible"/>
                                      </p:to>
                                    </p:set>
                                    <p:animEffect transition="in" filter="blinds(horizontal)">
                                      <p:cBhvr>
                                        <p:cTn id="22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5" grpId="0" animBg="1"/>
      <p:bldP spid="66" grpId="0" animBg="1"/>
      <p:bldP spid="69" grpId="0" animBg="1"/>
      <p:bldP spid="70" grpId="0" animBg="1"/>
      <p:bldP spid="72" grpId="0"/>
      <p:bldP spid="74" grpId="0"/>
      <p:bldP spid="88" grpId="0" animBg="1"/>
      <p:bldP spid="89" grpId="0" animBg="1"/>
      <p:bldP spid="90" grpId="0" animBg="1"/>
      <p:bldP spid="93" grpId="0" animBg="1"/>
      <p:bldP spid="94" grpId="0" animBg="1"/>
      <p:bldP spid="95" grpId="0" animBg="1"/>
      <p:bldP spid="9" grpId="0"/>
      <p:bldP spid="1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AutoShape 2"/>
          <p:cNvSpPr>
            <a:spLocks noChangeArrowheads="1"/>
          </p:cNvSpPr>
          <p:nvPr/>
        </p:nvSpPr>
        <p:spPr bwMode="auto">
          <a:xfrm>
            <a:off x="334963" y="1195388"/>
            <a:ext cx="8496300" cy="4824412"/>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36000" tIns="36000" rIns="36000" bIns="36000"/>
          <a:lstStyle/>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a:p>
            <a:pPr marL="223838" indent="-223838" eaLnBrk="0" hangingPunct="0">
              <a:lnSpc>
                <a:spcPct val="90000"/>
              </a:lnSpc>
              <a:spcBef>
                <a:spcPts val="1000"/>
              </a:spcBef>
              <a:buClr>
                <a:schemeClr val="tx2"/>
              </a:buClr>
              <a:buSzPct val="75000"/>
              <a:buFont typeface="Wingdings" pitchFamily="2" charset="2"/>
              <a:buChar char="§"/>
              <a:defRPr/>
            </a:pPr>
            <a:endParaRPr lang="en-GB" sz="1600" dirty="0">
              <a:latin typeface="+mj-lt"/>
            </a:endParaRPr>
          </a:p>
        </p:txBody>
      </p:sp>
      <p:sp>
        <p:nvSpPr>
          <p:cNvPr id="49" name="Isosceles Triangle 48"/>
          <p:cNvSpPr/>
          <p:nvPr/>
        </p:nvSpPr>
        <p:spPr bwMode="auto">
          <a:xfrm>
            <a:off x="539750" y="1341438"/>
            <a:ext cx="7488238" cy="4032250"/>
          </a:xfrm>
          <a:prstGeom prst="triangle">
            <a:avLst/>
          </a:prstGeom>
          <a:solidFill>
            <a:schemeClr val="bg2"/>
          </a:solidFill>
          <a:ln w="12700" cap="flat" cmpd="sng" algn="ctr">
            <a:solidFill>
              <a:schemeClr val="tx1"/>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23556" name="Rectangle 3"/>
          <p:cNvSpPr>
            <a:spLocks noGrp="1" noChangeArrowheads="1"/>
          </p:cNvSpPr>
          <p:nvPr>
            <p:ph type="title"/>
          </p:nvPr>
        </p:nvSpPr>
        <p:spPr>
          <a:xfrm>
            <a:off x="304800" y="304800"/>
            <a:ext cx="8532813" cy="820738"/>
          </a:xfrm>
        </p:spPr>
        <p:txBody>
          <a:bodyPr/>
          <a:lstStyle/>
          <a:p>
            <a:pPr>
              <a:lnSpc>
                <a:spcPct val="100000"/>
              </a:lnSpc>
              <a:defRPr/>
            </a:pPr>
            <a:r>
              <a:rPr lang="en-GB" dirty="0" smtClean="0"/>
              <a:t>Vision - network aware mobile apps (2 of 2).</a:t>
            </a:r>
            <a:br>
              <a:rPr lang="en-GB" dirty="0" smtClean="0"/>
            </a:br>
            <a:r>
              <a:rPr lang="en-GB" dirty="0" smtClean="0">
                <a:solidFill>
                  <a:schemeClr val="bg2">
                    <a:lumMod val="50000"/>
                  </a:schemeClr>
                </a:solidFill>
              </a:rPr>
              <a:t>Collaboration across Network, Device and Apps.</a:t>
            </a:r>
            <a:r>
              <a:rPr lang="en-GB" sz="3600" dirty="0" smtClean="0"/>
              <a:t/>
            </a:r>
            <a:br>
              <a:rPr lang="en-GB" sz="3600" dirty="0" smtClean="0"/>
            </a:br>
            <a:endParaRPr lang="en-GB" dirty="0" smtClean="0">
              <a:solidFill>
                <a:srgbClr val="4D4D4D"/>
              </a:solidFill>
            </a:endParaRPr>
          </a:p>
        </p:txBody>
      </p:sp>
      <p:sp>
        <p:nvSpPr>
          <p:cNvPr id="26" name="Slide Number Placeholder 4"/>
          <p:cNvSpPr>
            <a:spLocks noGrp="1"/>
          </p:cNvSpPr>
          <p:nvPr>
            <p:ph type="sldNum" sz="quarter" idx="11"/>
          </p:nvPr>
        </p:nvSpPr>
        <p:spPr/>
        <p:txBody>
          <a:bodyPr/>
          <a:lstStyle/>
          <a:p>
            <a:pPr>
              <a:defRPr/>
            </a:pPr>
            <a:fld id="{39437419-E3D5-4420-9AC6-149A9C10156E}" type="slidenum">
              <a:rPr lang="de-DE"/>
              <a:pPr>
                <a:defRPr/>
              </a:pPr>
              <a:t>18</a:t>
            </a:fld>
            <a:endParaRPr lang="de-DE" dirty="0"/>
          </a:p>
        </p:txBody>
      </p:sp>
      <p:sp>
        <p:nvSpPr>
          <p:cNvPr id="50" name="TextBox 49"/>
          <p:cNvSpPr txBox="1"/>
          <p:nvPr/>
        </p:nvSpPr>
        <p:spPr>
          <a:xfrm rot="18806697">
            <a:off x="-629444" y="2974182"/>
            <a:ext cx="5572125" cy="360362"/>
          </a:xfrm>
          <a:prstGeom prst="rect">
            <a:avLst/>
          </a:prstGeom>
          <a:noFill/>
        </p:spPr>
        <p:txBody>
          <a:bodyPr wrap="none"/>
          <a:lstStyle/>
          <a:p>
            <a:pPr algn="ctr">
              <a:defRPr/>
            </a:pPr>
            <a:r>
              <a:rPr lang="en-US" sz="2400" b="0" dirty="0">
                <a:solidFill>
                  <a:schemeClr val="tx2"/>
                </a:solidFill>
                <a:latin typeface="+mj-lt"/>
              </a:rPr>
              <a:t>Smart (interconnected) devices </a:t>
            </a:r>
          </a:p>
        </p:txBody>
      </p:sp>
      <p:sp>
        <p:nvSpPr>
          <p:cNvPr id="51" name="TextBox 50"/>
          <p:cNvSpPr txBox="1"/>
          <p:nvPr/>
        </p:nvSpPr>
        <p:spPr>
          <a:xfrm>
            <a:off x="547688" y="5445125"/>
            <a:ext cx="7480300" cy="360363"/>
          </a:xfrm>
          <a:prstGeom prst="rect">
            <a:avLst/>
          </a:prstGeom>
          <a:noFill/>
        </p:spPr>
        <p:txBody>
          <a:bodyPr wrap="none"/>
          <a:lstStyle/>
          <a:p>
            <a:pPr algn="ctr">
              <a:defRPr/>
            </a:pPr>
            <a:r>
              <a:rPr lang="en-US" sz="2400" b="0" dirty="0">
                <a:solidFill>
                  <a:schemeClr val="tx2"/>
                </a:solidFill>
                <a:latin typeface="+mj-lt"/>
              </a:rPr>
              <a:t>Self-Optimized &amp; </a:t>
            </a:r>
            <a:r>
              <a:rPr lang="en-US" sz="2400" b="0" dirty="0" err="1">
                <a:solidFill>
                  <a:schemeClr val="tx2"/>
                </a:solidFill>
                <a:latin typeface="+mj-lt"/>
              </a:rPr>
              <a:t>Cognisant</a:t>
            </a:r>
            <a:r>
              <a:rPr lang="en-US" sz="2400" b="0" dirty="0">
                <a:solidFill>
                  <a:schemeClr val="tx2"/>
                </a:solidFill>
                <a:latin typeface="+mj-lt"/>
              </a:rPr>
              <a:t> Network</a:t>
            </a:r>
          </a:p>
        </p:txBody>
      </p:sp>
      <p:sp>
        <p:nvSpPr>
          <p:cNvPr id="52" name="TextBox 51"/>
          <p:cNvSpPr txBox="1"/>
          <p:nvPr/>
        </p:nvSpPr>
        <p:spPr>
          <a:xfrm rot="2808631">
            <a:off x="3637756" y="3002757"/>
            <a:ext cx="5559425" cy="360362"/>
          </a:xfrm>
          <a:prstGeom prst="rect">
            <a:avLst/>
          </a:prstGeom>
          <a:noFill/>
        </p:spPr>
        <p:txBody>
          <a:bodyPr wrap="none"/>
          <a:lstStyle/>
          <a:p>
            <a:pPr algn="ctr">
              <a:defRPr/>
            </a:pPr>
            <a:r>
              <a:rPr lang="en-US" sz="2400" b="0" dirty="0">
                <a:solidFill>
                  <a:schemeClr val="tx2"/>
                </a:solidFill>
                <a:latin typeface="+mj-lt"/>
              </a:rPr>
              <a:t>Network optimized OS &amp; Apps</a:t>
            </a:r>
          </a:p>
        </p:txBody>
      </p:sp>
      <p:pic>
        <p:nvPicPr>
          <p:cNvPr id="397320" name="Picture 54" descr="7625.jpg"/>
          <p:cNvPicPr>
            <a:picLocks noChangeAspect="1"/>
          </p:cNvPicPr>
          <p:nvPr/>
        </p:nvPicPr>
        <p:blipFill>
          <a:blip r:embed="rId3"/>
          <a:srcRect/>
          <a:stretch>
            <a:fillRect/>
          </a:stretch>
        </p:blipFill>
        <p:spPr bwMode="auto">
          <a:xfrm>
            <a:off x="1476375" y="4292600"/>
            <a:ext cx="1143000" cy="857250"/>
          </a:xfrm>
          <a:prstGeom prst="rect">
            <a:avLst/>
          </a:prstGeom>
          <a:noFill/>
          <a:ln w="9525">
            <a:noFill/>
            <a:miter lim="800000"/>
            <a:headEnd/>
            <a:tailEnd/>
          </a:ln>
        </p:spPr>
      </p:pic>
      <p:pic>
        <p:nvPicPr>
          <p:cNvPr id="397321" name="Picture 55" descr="7695.jpg"/>
          <p:cNvPicPr>
            <a:picLocks noChangeAspect="1"/>
          </p:cNvPicPr>
          <p:nvPr/>
        </p:nvPicPr>
        <p:blipFill>
          <a:blip r:embed="rId4"/>
          <a:srcRect/>
          <a:stretch>
            <a:fillRect/>
          </a:stretch>
        </p:blipFill>
        <p:spPr bwMode="auto">
          <a:xfrm>
            <a:off x="3851275" y="1849438"/>
            <a:ext cx="857250" cy="642937"/>
          </a:xfrm>
          <a:prstGeom prst="rect">
            <a:avLst/>
          </a:prstGeom>
          <a:noFill/>
          <a:ln w="9525">
            <a:noFill/>
            <a:miter lim="800000"/>
            <a:headEnd/>
            <a:tailEnd/>
          </a:ln>
        </p:spPr>
      </p:pic>
      <p:pic>
        <p:nvPicPr>
          <p:cNvPr id="397322" name="Picture 56" descr="10021486-money-making-mobile-user.jpg"/>
          <p:cNvPicPr>
            <a:picLocks noChangeAspect="1"/>
          </p:cNvPicPr>
          <p:nvPr/>
        </p:nvPicPr>
        <p:blipFill>
          <a:blip r:embed="rId5"/>
          <a:srcRect/>
          <a:stretch>
            <a:fillRect/>
          </a:stretch>
        </p:blipFill>
        <p:spPr bwMode="auto">
          <a:xfrm>
            <a:off x="6227763" y="4292600"/>
            <a:ext cx="654050" cy="914400"/>
          </a:xfrm>
          <a:prstGeom prst="rect">
            <a:avLst/>
          </a:prstGeom>
          <a:noFill/>
          <a:ln w="9525">
            <a:noFill/>
            <a:miter lim="800000"/>
            <a:headEnd/>
            <a:tailEnd/>
          </a:ln>
        </p:spPr>
      </p:pic>
      <p:sp>
        <p:nvSpPr>
          <p:cNvPr id="64"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pic>
        <p:nvPicPr>
          <p:cNvPr id="22" name="Picture 21"/>
          <p:cNvPicPr>
            <a:picLocks noChangeAspect="1"/>
          </p:cNvPicPr>
          <p:nvPr/>
        </p:nvPicPr>
        <p:blipFill>
          <a:blip r:embed="rId6" cstate="print">
            <a:extLst/>
          </a:blip>
          <a:stretch>
            <a:fillRect/>
          </a:stretch>
        </p:blipFill>
        <p:spPr>
          <a:xfrm>
            <a:off x="3017253" y="2792307"/>
            <a:ext cx="2526583" cy="1788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linds(horizontal)">
                                      <p:cBhvr>
                                        <p:cTn id="7" dur="500"/>
                                        <p:tgtEl>
                                          <p:spTgt spid="51"/>
                                        </p:tgtEl>
                                      </p:cBhvr>
                                    </p:animEffect>
                                  </p:childTnLst>
                                </p:cTn>
                              </p:par>
                            </p:childTnLst>
                          </p:cTn>
                        </p:par>
                        <p:par>
                          <p:cTn id="8" fill="hold">
                            <p:stCondLst>
                              <p:cond delay="500"/>
                            </p:stCondLst>
                            <p:childTnLst>
                              <p:par>
                                <p:cTn id="9" presetID="3" presetClass="entr" presetSubtype="10" fill="hold" grpId="0" nodeType="afterEffect">
                                  <p:stCondLst>
                                    <p:cond delay="500"/>
                                  </p:stCondLst>
                                  <p:childTnLst>
                                    <p:set>
                                      <p:cBhvr>
                                        <p:cTn id="10" dur="1" fill="hold">
                                          <p:stCondLst>
                                            <p:cond delay="0"/>
                                          </p:stCondLst>
                                        </p:cTn>
                                        <p:tgtEl>
                                          <p:spTgt spid="52"/>
                                        </p:tgtEl>
                                        <p:attrNameLst>
                                          <p:attrName>style.visibility</p:attrName>
                                        </p:attrNameLst>
                                      </p:cBhvr>
                                      <p:to>
                                        <p:strVal val="visible"/>
                                      </p:to>
                                    </p:set>
                                    <p:animEffect transition="in" filter="blinds(horizontal)">
                                      <p:cBhvr>
                                        <p:cTn id="11" dur="500"/>
                                        <p:tgtEl>
                                          <p:spTgt spid="52"/>
                                        </p:tgtEl>
                                      </p:cBhvr>
                                    </p:animEffect>
                                  </p:childTnLst>
                                </p:cTn>
                              </p:par>
                            </p:childTnLst>
                          </p:cTn>
                        </p:par>
                        <p:par>
                          <p:cTn id="12" fill="hold">
                            <p:stCondLst>
                              <p:cond delay="1500"/>
                            </p:stCondLst>
                            <p:childTnLst>
                              <p:par>
                                <p:cTn id="13" presetID="3" presetClass="entr" presetSubtype="10" fill="hold" grpId="0" nodeType="afterEffect">
                                  <p:stCondLst>
                                    <p:cond delay="50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childTnLst>
                          </p:cTn>
                        </p:par>
                        <p:par>
                          <p:cTn id="16" fill="hold">
                            <p:stCondLst>
                              <p:cond delay="2500"/>
                            </p:stCondLst>
                            <p:childTnLst>
                              <p:par>
                                <p:cTn id="17" presetID="3" presetClass="entr" presetSubtype="10" fill="hold" nodeType="after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076" name="Object 292"/>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375077" name="think-cell Slide" r:id="rId14" imgW="360" imgH="360" progId="">
              <p:embed/>
            </p:oleObj>
          </a:graphicData>
        </a:graphic>
      </p:graphicFrame>
      <p:sp>
        <p:nvSpPr>
          <p:cNvPr id="959491" name="AutoShape 3"/>
          <p:cNvSpPr>
            <a:spLocks noChangeArrowheads="1"/>
          </p:cNvSpPr>
          <p:nvPr>
            <p:custDataLst>
              <p:tags r:id="rId3"/>
            </p:custDataLst>
          </p:nvPr>
        </p:nvSpPr>
        <p:spPr bwMode="auto">
          <a:xfrm>
            <a:off x="4643438" y="1184275"/>
            <a:ext cx="4249737" cy="3108325"/>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lstStyle/>
          <a:p>
            <a:pPr marL="180975" indent="-180975" algn="ctr">
              <a:lnSpc>
                <a:spcPct val="150000"/>
              </a:lnSpc>
              <a:defRPr/>
            </a:pPr>
            <a:endParaRPr lang="en-US" sz="1600" b="0" dirty="0">
              <a:latin typeface="+mj-lt"/>
            </a:endParaRPr>
          </a:p>
        </p:txBody>
      </p:sp>
      <p:sp>
        <p:nvSpPr>
          <p:cNvPr id="959493" name="AutoShape 5"/>
          <p:cNvSpPr>
            <a:spLocks noChangeArrowheads="1"/>
          </p:cNvSpPr>
          <p:nvPr>
            <p:custDataLst>
              <p:tags r:id="rId4"/>
            </p:custDataLst>
          </p:nvPr>
        </p:nvSpPr>
        <p:spPr bwMode="auto">
          <a:xfrm>
            <a:off x="4643438" y="4652963"/>
            <a:ext cx="4249737" cy="1512887"/>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nchorCtr="1"/>
          <a:lstStyle/>
          <a:p>
            <a:pPr algn="ctr">
              <a:spcBef>
                <a:spcPts val="500"/>
              </a:spcBef>
              <a:spcAft>
                <a:spcPts val="500"/>
              </a:spcAft>
              <a:defRPr/>
            </a:pPr>
            <a:r>
              <a:rPr lang="en-GB" sz="1400" dirty="0">
                <a:solidFill>
                  <a:schemeClr val="accent1"/>
                </a:solidFill>
                <a:latin typeface="+mj-lt"/>
              </a:rPr>
              <a:t>When Network is NOT a differentiator.</a:t>
            </a:r>
          </a:p>
          <a:p>
            <a:pPr algn="ctr">
              <a:spcBef>
                <a:spcPts val="500"/>
              </a:spcBef>
              <a:spcAft>
                <a:spcPts val="500"/>
              </a:spcAft>
              <a:defRPr/>
            </a:pPr>
            <a:r>
              <a:rPr lang="en-US" sz="1400" dirty="0">
                <a:solidFill>
                  <a:schemeClr val="accent1"/>
                </a:solidFill>
                <a:latin typeface="+mj-lt"/>
              </a:rPr>
              <a:t>SUBSTANTIAL financial benefits.</a:t>
            </a:r>
          </a:p>
          <a:p>
            <a:pPr algn="ctr">
              <a:spcBef>
                <a:spcPts val="500"/>
              </a:spcBef>
              <a:spcAft>
                <a:spcPts val="500"/>
              </a:spcAft>
              <a:defRPr/>
            </a:pPr>
            <a:r>
              <a:rPr lang="en-US" sz="1400" dirty="0">
                <a:solidFill>
                  <a:schemeClr val="tx2"/>
                </a:solidFill>
                <a:latin typeface="+mj-lt"/>
              </a:rPr>
              <a:t>NOT a solution to spectrum CRUNCH.</a:t>
            </a:r>
          </a:p>
          <a:p>
            <a:pPr algn="ctr">
              <a:spcBef>
                <a:spcPts val="500"/>
              </a:spcBef>
              <a:spcAft>
                <a:spcPts val="500"/>
              </a:spcAft>
              <a:defRPr/>
            </a:pPr>
            <a:r>
              <a:rPr lang="en-US" sz="1400" dirty="0">
                <a:solidFill>
                  <a:schemeClr val="tx2"/>
                </a:solidFill>
                <a:latin typeface="+mj-lt"/>
              </a:rPr>
              <a:t>COMPLEX </a:t>
            </a:r>
            <a:r>
              <a:rPr lang="en-US" sz="1400" b="0" dirty="0">
                <a:solidFill>
                  <a:schemeClr val="tx2"/>
                </a:solidFill>
                <a:latin typeface="+mj-lt"/>
              </a:rPr>
              <a:t>Governance.</a:t>
            </a:r>
            <a:endParaRPr lang="en-US" sz="1400" dirty="0">
              <a:solidFill>
                <a:schemeClr val="tx2"/>
              </a:solidFill>
              <a:latin typeface="+mj-lt"/>
            </a:endParaRPr>
          </a:p>
        </p:txBody>
      </p:sp>
      <p:sp>
        <p:nvSpPr>
          <p:cNvPr id="959496" name="Rectangle 8"/>
          <p:cNvSpPr>
            <a:spLocks noGrp="1" noChangeArrowheads="1"/>
          </p:cNvSpPr>
          <p:nvPr>
            <p:ph type="title"/>
            <p:custDataLst>
              <p:tags r:id="rId5"/>
            </p:custDataLst>
          </p:nvPr>
        </p:nvSpPr>
        <p:spPr>
          <a:xfrm>
            <a:off x="304800" y="131763"/>
            <a:ext cx="8532813" cy="1136650"/>
          </a:xfrm>
        </p:spPr>
        <p:txBody>
          <a:bodyPr/>
          <a:lstStyle/>
          <a:p>
            <a:pPr>
              <a:defRPr/>
            </a:pPr>
            <a:r>
              <a:rPr lang="en-GB" dirty="0" smtClean="0"/>
              <a:t>Decreasing margins &amp; increasing cash pressure</a:t>
            </a:r>
            <a:br>
              <a:rPr lang="en-GB" dirty="0" smtClean="0"/>
            </a:br>
            <a:r>
              <a:rPr lang="en-GB" dirty="0" smtClean="0">
                <a:solidFill>
                  <a:schemeClr val="bg2">
                    <a:lumMod val="50000"/>
                  </a:schemeClr>
                </a:solidFill>
              </a:rPr>
              <a:t>Network </a:t>
            </a:r>
            <a:r>
              <a:rPr lang="en-GB" dirty="0">
                <a:solidFill>
                  <a:schemeClr val="bg2">
                    <a:lumMod val="50000"/>
                  </a:schemeClr>
                </a:solidFill>
              </a:rPr>
              <a:t>consolidation &amp; new partnerships.</a:t>
            </a:r>
            <a:endParaRPr lang="de-DE" dirty="0">
              <a:solidFill>
                <a:schemeClr val="bg2">
                  <a:lumMod val="50000"/>
                </a:schemeClr>
              </a:solidFill>
            </a:endParaRPr>
          </a:p>
        </p:txBody>
      </p:sp>
      <p:sp>
        <p:nvSpPr>
          <p:cNvPr id="959585" name="AutoShape 97"/>
          <p:cNvSpPr>
            <a:spLocks noChangeArrowheads="1"/>
          </p:cNvSpPr>
          <p:nvPr>
            <p:custDataLst>
              <p:tags r:id="rId6"/>
            </p:custDataLst>
          </p:nvPr>
        </p:nvSpPr>
        <p:spPr bwMode="auto">
          <a:xfrm>
            <a:off x="396875" y="1268413"/>
            <a:ext cx="3959225" cy="1368425"/>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68553" tIns="34276" rIns="68553" bIns="34276" anchor="ctr"/>
          <a:lstStyle/>
          <a:p>
            <a:pPr>
              <a:defRPr/>
            </a:pPr>
            <a:r>
              <a:rPr lang="en-US" dirty="0">
                <a:latin typeface="+mj-lt"/>
              </a:rPr>
              <a:t> </a:t>
            </a:r>
          </a:p>
        </p:txBody>
      </p:sp>
      <p:sp>
        <p:nvSpPr>
          <p:cNvPr id="139" name="Slide Number Placeholder 4"/>
          <p:cNvSpPr>
            <a:spLocks noGrp="1"/>
          </p:cNvSpPr>
          <p:nvPr>
            <p:ph type="sldNum" sz="quarter" idx="11"/>
          </p:nvPr>
        </p:nvSpPr>
        <p:spPr>
          <a:xfrm>
            <a:off x="8228013" y="6602413"/>
            <a:ext cx="539750" cy="144462"/>
          </a:xfrm>
        </p:spPr>
        <p:txBody>
          <a:bodyPr/>
          <a:lstStyle/>
          <a:p>
            <a:pPr>
              <a:defRPr/>
            </a:pPr>
            <a:fld id="{52299615-A23A-487A-B4E4-6521959BF064}" type="slidenum">
              <a:rPr lang="de-DE"/>
              <a:pPr>
                <a:defRPr/>
              </a:pPr>
              <a:t>19</a:t>
            </a:fld>
            <a:endParaRPr lang="de-DE" dirty="0"/>
          </a:p>
        </p:txBody>
      </p:sp>
      <p:sp>
        <p:nvSpPr>
          <p:cNvPr id="2" name="Auf der gleichen Seite des Rechtecks liegende Ecken abrunden 46"/>
          <p:cNvSpPr>
            <a:spLocks noChangeArrowheads="1"/>
          </p:cNvSpPr>
          <p:nvPr>
            <p:custDataLst>
              <p:tags r:id="rId7"/>
            </p:custDataLst>
          </p:nvPr>
        </p:nvSpPr>
        <p:spPr bwMode="auto">
          <a:xfrm>
            <a:off x="396875" y="981075"/>
            <a:ext cx="3959225" cy="503238"/>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defRPr/>
            </a:pPr>
            <a:r>
              <a:rPr lang="en-GB" sz="2000" b="0" dirty="0">
                <a:solidFill>
                  <a:srgbClr val="FFFFFF"/>
                </a:solidFill>
                <a:latin typeface="+mj-lt"/>
              </a:rPr>
              <a:t>Sharing logic</a:t>
            </a:r>
            <a:endParaRPr lang="de-DE" sz="2000" b="0" dirty="0">
              <a:latin typeface="+mj-lt"/>
            </a:endParaRPr>
          </a:p>
        </p:txBody>
      </p:sp>
      <p:sp>
        <p:nvSpPr>
          <p:cNvPr id="259080" name="AutoShape 8"/>
          <p:cNvSpPr>
            <a:spLocks noChangeAspect="1" noChangeArrowheads="1" noTextEdit="1"/>
          </p:cNvSpPr>
          <p:nvPr/>
        </p:nvSpPr>
        <p:spPr bwMode="auto">
          <a:xfrm>
            <a:off x="487363" y="1844675"/>
            <a:ext cx="3762375" cy="4010025"/>
          </a:xfrm>
          <a:prstGeom prst="rect">
            <a:avLst/>
          </a:prstGeom>
          <a:noFill/>
          <a:ln w="9525">
            <a:noFill/>
            <a:miter lim="800000"/>
            <a:headEnd/>
            <a:tailEnd/>
          </a:ln>
        </p:spPr>
        <p:txBody>
          <a:bodyPr/>
          <a:lstStyle/>
          <a:p>
            <a:pPr>
              <a:defRPr/>
            </a:pPr>
            <a:endParaRPr lang="en-US" dirty="0">
              <a:latin typeface="+mj-lt"/>
            </a:endParaRPr>
          </a:p>
        </p:txBody>
      </p:sp>
      <p:sp>
        <p:nvSpPr>
          <p:cNvPr id="47" name="Auf der gleichen Seite des Rechtecks liegende Ecken abrunden 46"/>
          <p:cNvSpPr>
            <a:spLocks noChangeArrowheads="1"/>
          </p:cNvSpPr>
          <p:nvPr/>
        </p:nvSpPr>
        <p:spPr bwMode="auto">
          <a:xfrm>
            <a:off x="4643438" y="4365625"/>
            <a:ext cx="4249737" cy="358775"/>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Experience.</a:t>
            </a:r>
            <a:endParaRPr lang="de-DE" sz="2000" b="0" dirty="0">
              <a:latin typeface="+mj-lt"/>
            </a:endParaRPr>
          </a:p>
        </p:txBody>
      </p:sp>
      <p:sp>
        <p:nvSpPr>
          <p:cNvPr id="48" name="Auf der gleichen Seite des Rechtecks liegende Ecken abrunden 46"/>
          <p:cNvSpPr>
            <a:spLocks noChangeArrowheads="1"/>
          </p:cNvSpPr>
          <p:nvPr>
            <p:custDataLst>
              <p:tags r:id="rId8"/>
            </p:custDataLst>
          </p:nvPr>
        </p:nvSpPr>
        <p:spPr bwMode="auto">
          <a:xfrm>
            <a:off x="4643438" y="981075"/>
            <a:ext cx="4249737" cy="503238"/>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2000" b="0" dirty="0">
                <a:solidFill>
                  <a:srgbClr val="FFFFFF"/>
                </a:solidFill>
                <a:latin typeface="+mj-lt"/>
              </a:rPr>
              <a:t>Economics</a:t>
            </a:r>
            <a:endParaRPr lang="de-DE" sz="2000" b="0" dirty="0">
              <a:latin typeface="+mj-lt"/>
            </a:endParaRPr>
          </a:p>
        </p:txBody>
      </p:sp>
      <p:sp>
        <p:nvSpPr>
          <p:cNvPr id="14" name="TextBox 13"/>
          <p:cNvSpPr txBox="1"/>
          <p:nvPr/>
        </p:nvSpPr>
        <p:spPr>
          <a:xfrm>
            <a:off x="4859338" y="1700213"/>
            <a:ext cx="914400" cy="914400"/>
          </a:xfrm>
          <a:prstGeom prst="rect">
            <a:avLst/>
          </a:prstGeom>
          <a:noFill/>
        </p:spPr>
        <p:txBody>
          <a:bodyPr wrap="none"/>
          <a:lstStyle/>
          <a:p>
            <a:pPr>
              <a:defRPr/>
            </a:pPr>
            <a:endParaRPr lang="en-US" sz="1800" dirty="0">
              <a:latin typeface="+mj-lt"/>
            </a:endParaRPr>
          </a:p>
        </p:txBody>
      </p:sp>
      <p:grpSp>
        <p:nvGrpSpPr>
          <p:cNvPr id="29" name="Group 28"/>
          <p:cNvGrpSpPr>
            <a:grpSpLocks noChangeAspect="1"/>
          </p:cNvGrpSpPr>
          <p:nvPr/>
        </p:nvGrpSpPr>
        <p:grpSpPr bwMode="auto">
          <a:xfrm>
            <a:off x="5292725" y="1557338"/>
            <a:ext cx="2951163" cy="2735262"/>
            <a:chOff x="6372225" y="1628775"/>
            <a:chExt cx="2520950" cy="4321175"/>
          </a:xfrm>
        </p:grpSpPr>
        <p:sp>
          <p:nvSpPr>
            <p:cNvPr id="18" name="Oval 28"/>
            <p:cNvSpPr>
              <a:spLocks noChangeArrowheads="1"/>
            </p:cNvSpPr>
            <p:nvPr/>
          </p:nvSpPr>
          <p:spPr bwMode="auto">
            <a:xfrm>
              <a:off x="6372225" y="1628775"/>
              <a:ext cx="2520950" cy="4318668"/>
            </a:xfrm>
            <a:prstGeom prst="ellipse">
              <a:avLst/>
            </a:prstGeom>
            <a:solidFill>
              <a:schemeClr val="bg2"/>
            </a:solidFill>
            <a:ln w="12700" algn="ctr">
              <a:noFill/>
              <a:round/>
              <a:headEnd/>
              <a:tailEnd/>
            </a:ln>
            <a:effectLst/>
          </p:spPr>
          <p:txBody>
            <a:bodyPr wrap="none" lIns="0" tIns="0" rIns="0" bIns="0" anchor="ctr"/>
            <a:lstStyle/>
            <a:p>
              <a:pPr algn="ctr">
                <a:defRPr/>
              </a:pPr>
              <a:endParaRPr lang="en-US" sz="1200">
                <a:latin typeface="+mj-lt"/>
              </a:endParaRPr>
            </a:p>
          </p:txBody>
        </p:sp>
        <p:sp>
          <p:nvSpPr>
            <p:cNvPr id="19" name="Text Box 30"/>
            <p:cNvSpPr txBox="1">
              <a:spLocks noChangeArrowheads="1"/>
            </p:cNvSpPr>
            <p:nvPr/>
          </p:nvSpPr>
          <p:spPr bwMode="auto">
            <a:xfrm>
              <a:off x="7343177" y="1774235"/>
              <a:ext cx="669903" cy="581841"/>
            </a:xfrm>
            <a:prstGeom prst="rect">
              <a:avLst/>
            </a:prstGeom>
            <a:noFill/>
            <a:ln w="12700" algn="ctr">
              <a:noFill/>
              <a:miter lim="800000"/>
              <a:headEnd/>
              <a:tailEnd/>
            </a:ln>
            <a:effectLst/>
          </p:spPr>
          <p:txBody>
            <a:bodyPr wrap="none" lIns="0" tIns="0" rIns="0" bIns="0">
              <a:spAutoFit/>
            </a:bodyPr>
            <a:lstStyle/>
            <a:p>
              <a:pPr algn="ctr">
                <a:defRPr/>
              </a:pPr>
              <a:r>
                <a:rPr lang="en-US" sz="1200" dirty="0">
                  <a:latin typeface="+mj-lt"/>
                </a:rPr>
                <a:t>Total Opex</a:t>
              </a:r>
            </a:p>
            <a:p>
              <a:pPr algn="ctr">
                <a:defRPr/>
              </a:pPr>
              <a:r>
                <a:rPr lang="en-US" sz="1200" dirty="0">
                  <a:latin typeface="+mj-lt"/>
                </a:rPr>
                <a:t>100%</a:t>
              </a:r>
            </a:p>
          </p:txBody>
        </p:sp>
        <p:sp>
          <p:nvSpPr>
            <p:cNvPr id="20" name="Oval 32"/>
            <p:cNvSpPr>
              <a:spLocks noChangeArrowheads="1"/>
            </p:cNvSpPr>
            <p:nvPr/>
          </p:nvSpPr>
          <p:spPr bwMode="auto">
            <a:xfrm>
              <a:off x="6750571" y="2764870"/>
              <a:ext cx="1762902" cy="3182573"/>
            </a:xfrm>
            <a:prstGeom prst="ellipse">
              <a:avLst/>
            </a:prstGeom>
            <a:solidFill>
              <a:srgbClr val="969696"/>
            </a:solidFill>
            <a:ln w="12700" algn="ctr">
              <a:noFill/>
              <a:round/>
              <a:headEnd/>
              <a:tailEnd/>
            </a:ln>
            <a:effectLst/>
          </p:spPr>
          <p:txBody>
            <a:bodyPr wrap="none" lIns="0" tIns="0" rIns="0" bIns="0" anchor="ctr"/>
            <a:lstStyle/>
            <a:p>
              <a:pPr algn="ctr">
                <a:defRPr/>
              </a:pPr>
              <a:endParaRPr lang="en-US" sz="1200">
                <a:latin typeface="+mj-lt"/>
              </a:endParaRPr>
            </a:p>
          </p:txBody>
        </p:sp>
        <p:sp>
          <p:nvSpPr>
            <p:cNvPr id="21" name="Oval 33"/>
            <p:cNvSpPr>
              <a:spLocks noChangeArrowheads="1"/>
            </p:cNvSpPr>
            <p:nvPr/>
          </p:nvSpPr>
          <p:spPr bwMode="auto">
            <a:xfrm>
              <a:off x="7002802" y="3675252"/>
              <a:ext cx="1258441" cy="2272191"/>
            </a:xfrm>
            <a:prstGeom prst="ellipse">
              <a:avLst/>
            </a:prstGeom>
            <a:solidFill>
              <a:srgbClr val="808080"/>
            </a:solidFill>
            <a:ln w="12700" algn="ctr">
              <a:noFill/>
              <a:round/>
              <a:headEnd/>
              <a:tailEnd/>
            </a:ln>
            <a:effectLst/>
          </p:spPr>
          <p:txBody>
            <a:bodyPr wrap="none" lIns="0" tIns="0" rIns="0" bIns="0" anchor="ctr"/>
            <a:lstStyle/>
            <a:p>
              <a:pPr algn="ctr">
                <a:defRPr/>
              </a:pPr>
              <a:endParaRPr lang="en-US" sz="1200">
                <a:latin typeface="+mj-lt"/>
              </a:endParaRPr>
            </a:p>
          </p:txBody>
        </p:sp>
        <p:sp>
          <p:nvSpPr>
            <p:cNvPr id="22" name="Oval 34"/>
            <p:cNvSpPr>
              <a:spLocks noChangeArrowheads="1"/>
            </p:cNvSpPr>
            <p:nvPr/>
          </p:nvSpPr>
          <p:spPr bwMode="auto">
            <a:xfrm>
              <a:off x="7146546" y="4079029"/>
              <a:ext cx="972308" cy="1868414"/>
            </a:xfrm>
            <a:prstGeom prst="ellipse">
              <a:avLst/>
            </a:prstGeom>
            <a:solidFill>
              <a:srgbClr val="333333"/>
            </a:solidFill>
            <a:ln w="12700" algn="ctr">
              <a:noFill/>
              <a:round/>
              <a:headEnd/>
              <a:tailEnd/>
            </a:ln>
            <a:effectLst/>
          </p:spPr>
          <p:txBody>
            <a:bodyPr wrap="none" lIns="0" tIns="0" rIns="0" bIns="0" anchor="ctr"/>
            <a:lstStyle/>
            <a:p>
              <a:pPr algn="ctr">
                <a:defRPr/>
              </a:pPr>
              <a:endParaRPr lang="en-US" sz="1200">
                <a:latin typeface="+mj-lt"/>
              </a:endParaRPr>
            </a:p>
          </p:txBody>
        </p:sp>
        <p:sp>
          <p:nvSpPr>
            <p:cNvPr id="23" name="Oval 35"/>
            <p:cNvSpPr>
              <a:spLocks noChangeArrowheads="1"/>
            </p:cNvSpPr>
            <p:nvPr/>
          </p:nvSpPr>
          <p:spPr bwMode="auto">
            <a:xfrm>
              <a:off x="7255032" y="4650839"/>
              <a:ext cx="755335" cy="1296604"/>
            </a:xfrm>
            <a:prstGeom prst="ellipse">
              <a:avLst/>
            </a:prstGeom>
            <a:solidFill>
              <a:schemeClr val="hlink"/>
            </a:solidFill>
            <a:ln w="12700" algn="ctr">
              <a:noFill/>
              <a:round/>
              <a:headEnd/>
              <a:tailEnd/>
            </a:ln>
            <a:effectLst/>
          </p:spPr>
          <p:txBody>
            <a:bodyPr wrap="none" lIns="0" tIns="0" rIns="0" bIns="0" anchor="ctr"/>
            <a:lstStyle/>
            <a:p>
              <a:pPr algn="ctr">
                <a:defRPr/>
              </a:pPr>
              <a:endParaRPr lang="en-US" sz="1200">
                <a:latin typeface="+mj-lt"/>
              </a:endParaRPr>
            </a:p>
          </p:txBody>
        </p:sp>
        <p:sp>
          <p:nvSpPr>
            <p:cNvPr id="24" name="Text Box 36"/>
            <p:cNvSpPr txBox="1">
              <a:spLocks noChangeArrowheads="1"/>
            </p:cNvSpPr>
            <p:nvPr/>
          </p:nvSpPr>
          <p:spPr bwMode="auto">
            <a:xfrm>
              <a:off x="7233335" y="3725410"/>
              <a:ext cx="729570" cy="290921"/>
            </a:xfrm>
            <a:prstGeom prst="rect">
              <a:avLst/>
            </a:prstGeom>
            <a:noFill/>
            <a:ln w="12700" algn="ctr">
              <a:noFill/>
              <a:miter lim="800000"/>
              <a:headEnd/>
              <a:tailEnd/>
            </a:ln>
            <a:effectLst/>
          </p:spPr>
          <p:txBody>
            <a:bodyPr wrap="none" lIns="0" tIns="0" rIns="0" bIns="0">
              <a:spAutoFit/>
            </a:bodyPr>
            <a:lstStyle/>
            <a:p>
              <a:pPr algn="ctr">
                <a:defRPr/>
              </a:pPr>
              <a:r>
                <a:rPr lang="en-US" sz="1200" dirty="0">
                  <a:solidFill>
                    <a:schemeClr val="bg1"/>
                  </a:solidFill>
                  <a:latin typeface="+mj-lt"/>
                </a:rPr>
                <a:t>Technology</a:t>
              </a:r>
            </a:p>
          </p:txBody>
        </p:sp>
        <p:sp>
          <p:nvSpPr>
            <p:cNvPr id="25" name="Text Box 37"/>
            <p:cNvSpPr txBox="1">
              <a:spLocks noChangeArrowheads="1"/>
            </p:cNvSpPr>
            <p:nvPr/>
          </p:nvSpPr>
          <p:spPr bwMode="auto">
            <a:xfrm>
              <a:off x="7269949" y="4357411"/>
              <a:ext cx="816359" cy="290921"/>
            </a:xfrm>
            <a:prstGeom prst="rect">
              <a:avLst/>
            </a:prstGeom>
            <a:noFill/>
            <a:ln w="12700" algn="ctr">
              <a:noFill/>
              <a:miter lim="800000"/>
              <a:headEnd/>
              <a:tailEnd/>
            </a:ln>
            <a:effectLst/>
          </p:spPr>
          <p:txBody>
            <a:bodyPr wrap="none" lIns="0" tIns="0" rIns="0" bIns="0">
              <a:spAutoFit/>
            </a:bodyPr>
            <a:lstStyle/>
            <a:p>
              <a:pPr algn="ctr">
                <a:defRPr/>
              </a:pPr>
              <a:r>
                <a:rPr lang="en-US" sz="1200" dirty="0">
                  <a:solidFill>
                    <a:schemeClr val="bg1"/>
                  </a:solidFill>
                  <a:latin typeface="+mj-lt"/>
                </a:rPr>
                <a:t>Network 10%</a:t>
              </a:r>
            </a:p>
          </p:txBody>
        </p:sp>
        <p:sp>
          <p:nvSpPr>
            <p:cNvPr id="26" name="Oval 38"/>
            <p:cNvSpPr>
              <a:spLocks noChangeArrowheads="1"/>
            </p:cNvSpPr>
            <p:nvPr/>
          </p:nvSpPr>
          <p:spPr bwMode="auto">
            <a:xfrm>
              <a:off x="7397420" y="5039570"/>
              <a:ext cx="469203" cy="910380"/>
            </a:xfrm>
            <a:prstGeom prst="ellipse">
              <a:avLst/>
            </a:prstGeom>
            <a:solidFill>
              <a:srgbClr val="FFFFFF"/>
            </a:solidFill>
            <a:ln w="12700" algn="ctr">
              <a:noFill/>
              <a:round/>
              <a:headEnd/>
              <a:tailEnd/>
            </a:ln>
            <a:effectLst/>
          </p:spPr>
          <p:txBody>
            <a:bodyPr wrap="none" lIns="0" tIns="0" rIns="0" bIns="0" anchor="ctr"/>
            <a:lstStyle/>
            <a:p>
              <a:pPr algn="ctr">
                <a:defRPr/>
              </a:pPr>
              <a:r>
                <a:rPr lang="en-US" sz="1200" dirty="0">
                  <a:latin typeface="+mj-lt"/>
                </a:rPr>
                <a:t>RAN</a:t>
              </a:r>
            </a:p>
            <a:p>
              <a:pPr algn="ctr">
                <a:defRPr/>
              </a:pPr>
              <a:r>
                <a:rPr lang="en-US" sz="1200" dirty="0">
                  <a:latin typeface="+mj-lt"/>
                </a:rPr>
                <a:t>saving</a:t>
              </a:r>
            </a:p>
          </p:txBody>
        </p:sp>
        <p:sp>
          <p:nvSpPr>
            <p:cNvPr id="27" name="Text Box 31"/>
            <p:cNvSpPr txBox="1">
              <a:spLocks noChangeArrowheads="1"/>
            </p:cNvSpPr>
            <p:nvPr/>
          </p:nvSpPr>
          <p:spPr bwMode="auto">
            <a:xfrm>
              <a:off x="7423186" y="4748649"/>
              <a:ext cx="509885" cy="290921"/>
            </a:xfrm>
            <a:prstGeom prst="rect">
              <a:avLst/>
            </a:prstGeom>
            <a:noFill/>
            <a:ln w="12700" algn="ctr">
              <a:noFill/>
              <a:miter lim="800000"/>
              <a:headEnd/>
              <a:tailEnd/>
            </a:ln>
            <a:effectLst/>
          </p:spPr>
          <p:txBody>
            <a:bodyPr wrap="none" lIns="0" tIns="0" rIns="0" bIns="0">
              <a:spAutoFit/>
            </a:bodyPr>
            <a:lstStyle/>
            <a:p>
              <a:pPr algn="ctr">
                <a:defRPr/>
              </a:pPr>
              <a:r>
                <a:rPr lang="en-US" sz="1200" dirty="0">
                  <a:solidFill>
                    <a:schemeClr val="bg1"/>
                  </a:solidFill>
                  <a:latin typeface="+mj-lt"/>
                </a:rPr>
                <a:t>RAN 7%</a:t>
              </a:r>
            </a:p>
          </p:txBody>
        </p:sp>
        <p:sp>
          <p:nvSpPr>
            <p:cNvPr id="28" name="Text Box 29"/>
            <p:cNvSpPr txBox="1">
              <a:spLocks noChangeArrowheads="1"/>
            </p:cNvSpPr>
            <p:nvPr/>
          </p:nvSpPr>
          <p:spPr bwMode="auto">
            <a:xfrm>
              <a:off x="7269949" y="2993093"/>
              <a:ext cx="816359" cy="584349"/>
            </a:xfrm>
            <a:prstGeom prst="rect">
              <a:avLst/>
            </a:prstGeom>
            <a:noFill/>
            <a:ln w="12700" algn="ctr">
              <a:noFill/>
              <a:miter lim="800000"/>
              <a:headEnd/>
              <a:tailEnd/>
            </a:ln>
            <a:effectLst/>
          </p:spPr>
          <p:txBody>
            <a:bodyPr wrap="none" lIns="0" tIns="0" rIns="0" bIns="0">
              <a:spAutoFit/>
            </a:bodyPr>
            <a:lstStyle/>
            <a:p>
              <a:pPr algn="ctr">
                <a:defRPr/>
              </a:pPr>
              <a:r>
                <a:rPr lang="en-US" sz="1200" dirty="0">
                  <a:latin typeface="+mj-lt"/>
                </a:rPr>
                <a:t>Cluster Opex</a:t>
              </a:r>
            </a:p>
            <a:p>
              <a:pPr algn="ctr">
                <a:defRPr/>
              </a:pPr>
              <a:r>
                <a:rPr lang="en-US" sz="1200" dirty="0">
                  <a:latin typeface="+mj-lt"/>
                </a:rPr>
                <a:t>40%</a:t>
              </a:r>
            </a:p>
          </p:txBody>
        </p:sp>
      </p:grpSp>
      <p:sp>
        <p:nvSpPr>
          <p:cNvPr id="58" name="AutoShape 3"/>
          <p:cNvSpPr>
            <a:spLocks noChangeArrowheads="1"/>
          </p:cNvSpPr>
          <p:nvPr/>
        </p:nvSpPr>
        <p:spPr bwMode="auto">
          <a:xfrm>
            <a:off x="468313" y="1700213"/>
            <a:ext cx="1303337" cy="720725"/>
          </a:xfrm>
          <a:prstGeom prst="homePlate">
            <a:avLst>
              <a:gd name="adj" fmla="val 80716"/>
            </a:avLst>
          </a:prstGeom>
          <a:solidFill>
            <a:srgbClr val="FF99CC"/>
          </a:solidFill>
          <a:ln w="9525" algn="ctr">
            <a:solidFill>
              <a:schemeClr val="tx1"/>
            </a:solidFill>
            <a:miter lim="800000"/>
            <a:headEnd/>
            <a:tailEnd/>
          </a:ln>
          <a:effectLst/>
        </p:spPr>
        <p:txBody>
          <a:bodyPr wrap="none" lIns="0" tIns="0" rIns="0" bIns="0" anchor="ctr"/>
          <a:lstStyle/>
          <a:p>
            <a:pPr marL="263525" indent="-88900" defTabSz="831850" eaLnBrk="0" hangingPunct="0"/>
            <a:r>
              <a:rPr lang="en-US" sz="1200">
                <a:latin typeface="Arial" charset="0"/>
              </a:rPr>
              <a:t>Rollout</a:t>
            </a:r>
          </a:p>
          <a:p>
            <a:pPr marL="263525" indent="-88900" defTabSz="831850" eaLnBrk="0" hangingPunct="0"/>
            <a:r>
              <a:rPr lang="en-US" sz="1200" b="0">
                <a:latin typeface="Arial" charset="0"/>
              </a:rPr>
              <a:t>&lt;5 years</a:t>
            </a:r>
          </a:p>
        </p:txBody>
      </p:sp>
      <p:sp>
        <p:nvSpPr>
          <p:cNvPr id="59" name="AutoShape 4"/>
          <p:cNvSpPr>
            <a:spLocks noChangeArrowheads="1"/>
          </p:cNvSpPr>
          <p:nvPr/>
        </p:nvSpPr>
        <p:spPr bwMode="auto">
          <a:xfrm>
            <a:off x="1339850" y="1700213"/>
            <a:ext cx="1647825" cy="720725"/>
          </a:xfrm>
          <a:prstGeom prst="chevron">
            <a:avLst>
              <a:gd name="adj" fmla="val 78848"/>
            </a:avLst>
          </a:prstGeom>
          <a:gradFill rotWithShape="1">
            <a:gsLst>
              <a:gs pos="0">
                <a:srgbClr val="FF99FF"/>
              </a:gs>
              <a:gs pos="100000">
                <a:srgbClr val="99FF33"/>
              </a:gs>
            </a:gsLst>
            <a:lin ang="0" scaled="1"/>
          </a:gradFill>
          <a:ln w="9525" algn="ctr">
            <a:solidFill>
              <a:schemeClr val="tx1"/>
            </a:solidFill>
            <a:miter lim="800000"/>
            <a:headEnd/>
            <a:tailEnd/>
          </a:ln>
          <a:effectLst/>
        </p:spPr>
        <p:txBody>
          <a:bodyPr wrap="none" lIns="0" tIns="0" rIns="0" bIns="0" anchor="ctr"/>
          <a:lstStyle/>
          <a:p>
            <a:pPr defTabSz="831850" eaLnBrk="0" hangingPunct="0"/>
            <a:endParaRPr lang="en-US" sz="1200">
              <a:latin typeface="Arial" charset="0"/>
              <a:cs typeface="Arial" charset="0"/>
            </a:endParaRPr>
          </a:p>
          <a:p>
            <a:pPr defTabSz="831850" eaLnBrk="0" hangingPunct="0"/>
            <a:endParaRPr lang="en-US" sz="1200">
              <a:latin typeface="Arial" charset="0"/>
              <a:cs typeface="Arial" charset="0"/>
            </a:endParaRPr>
          </a:p>
          <a:p>
            <a:pPr defTabSz="831850" eaLnBrk="0" hangingPunct="0"/>
            <a:r>
              <a:rPr lang="en-US" sz="1200">
                <a:latin typeface="Arial" charset="0"/>
                <a:cs typeface="Arial" charset="0"/>
              </a:rPr>
              <a:t>       Steady State</a:t>
            </a:r>
          </a:p>
          <a:p>
            <a:pPr defTabSz="831850" eaLnBrk="0" hangingPunct="0"/>
            <a:r>
              <a:rPr lang="en-US" sz="1200" b="0">
                <a:latin typeface="Arial" charset="0"/>
                <a:cs typeface="Arial" charset="0"/>
              </a:rPr>
              <a:t>         in 5 years</a:t>
            </a:r>
          </a:p>
          <a:p>
            <a:pPr defTabSz="831850" eaLnBrk="0" hangingPunct="0"/>
            <a:endParaRPr lang="en-US" sz="1200">
              <a:latin typeface="Arial" charset="0"/>
              <a:cs typeface="Arial" charset="0"/>
            </a:endParaRPr>
          </a:p>
          <a:p>
            <a:pPr defTabSz="831850" eaLnBrk="0" hangingPunct="0"/>
            <a:endParaRPr lang="en-US" sz="1200">
              <a:latin typeface="Arial" charset="0"/>
              <a:cs typeface="Arial" charset="0"/>
            </a:endParaRPr>
          </a:p>
        </p:txBody>
      </p:sp>
      <p:sp>
        <p:nvSpPr>
          <p:cNvPr id="60" name="AutoShape 5"/>
          <p:cNvSpPr>
            <a:spLocks noChangeArrowheads="1"/>
          </p:cNvSpPr>
          <p:nvPr/>
        </p:nvSpPr>
        <p:spPr bwMode="auto">
          <a:xfrm>
            <a:off x="2555875" y="1700213"/>
            <a:ext cx="1800225" cy="720725"/>
          </a:xfrm>
          <a:prstGeom prst="chevron">
            <a:avLst>
              <a:gd name="adj" fmla="val 77090"/>
            </a:avLst>
          </a:prstGeom>
          <a:gradFill rotWithShape="1">
            <a:gsLst>
              <a:gs pos="0">
                <a:srgbClr val="99FF33"/>
              </a:gs>
              <a:gs pos="100000">
                <a:srgbClr val="00FF00"/>
              </a:gs>
            </a:gsLst>
            <a:lin ang="0" scaled="1"/>
          </a:gradFill>
          <a:ln w="9525" algn="ctr">
            <a:solidFill>
              <a:schemeClr val="tx1"/>
            </a:solidFill>
            <a:miter lim="800000"/>
            <a:headEnd/>
            <a:tailEnd/>
          </a:ln>
          <a:effectLst/>
        </p:spPr>
        <p:txBody>
          <a:bodyPr wrap="none" lIns="0" tIns="0" rIns="0" bIns="0" anchor="ctr"/>
          <a:lstStyle/>
          <a:p>
            <a:pPr algn="ctr" defTabSz="831850" eaLnBrk="0" hangingPunct="0">
              <a:defRPr/>
            </a:pPr>
            <a:r>
              <a:rPr lang="en-US" sz="1200" dirty="0">
                <a:latin typeface="+mj-lt"/>
                <a:cs typeface="Arial" pitchFamily="34" charset="0"/>
              </a:rPr>
              <a:t>       Modernization</a:t>
            </a:r>
          </a:p>
          <a:p>
            <a:pPr algn="ctr" defTabSz="831850" eaLnBrk="0" hangingPunct="0">
              <a:defRPr/>
            </a:pPr>
            <a:r>
              <a:rPr lang="en-US" sz="1200" b="0" dirty="0">
                <a:latin typeface="+mj-lt"/>
                <a:cs typeface="Arial" pitchFamily="34" charset="0"/>
              </a:rPr>
              <a:t>&gt; 5+ years</a:t>
            </a:r>
          </a:p>
        </p:txBody>
      </p:sp>
      <p:sp>
        <p:nvSpPr>
          <p:cNvPr id="62" name="AutoShape 16"/>
          <p:cNvSpPr>
            <a:spLocks noChangeArrowheads="1"/>
          </p:cNvSpPr>
          <p:nvPr/>
        </p:nvSpPr>
        <p:spPr bwMode="auto">
          <a:xfrm>
            <a:off x="395288" y="1557338"/>
            <a:ext cx="792162" cy="215900"/>
          </a:xfrm>
          <a:prstGeom prst="chevron">
            <a:avLst>
              <a:gd name="adj" fmla="val 125926"/>
            </a:avLst>
          </a:prstGeom>
          <a:solidFill>
            <a:schemeClr val="tx2"/>
          </a:solidFill>
          <a:ln w="12700" algn="ctr">
            <a:solidFill>
              <a:srgbClr val="333333"/>
            </a:solidFill>
            <a:prstDash val="sysDot"/>
            <a:miter lim="800000"/>
            <a:headEnd/>
            <a:tailEnd/>
          </a:ln>
          <a:effectLst/>
        </p:spPr>
        <p:txBody>
          <a:bodyPr lIns="0" tIns="0" rIns="0" bIns="0" anchor="ctr" anchorCtr="1"/>
          <a:lstStyle/>
          <a:p>
            <a:pPr algn="ctr">
              <a:defRPr/>
            </a:pPr>
            <a:r>
              <a:rPr lang="en-US" sz="800" dirty="0">
                <a:solidFill>
                  <a:srgbClr val="FFFFFF"/>
                </a:solidFill>
                <a:latin typeface="+mj-lt"/>
                <a:cs typeface="Arial" pitchFamily="34" charset="0"/>
              </a:rPr>
              <a:t>LTE</a:t>
            </a:r>
          </a:p>
        </p:txBody>
      </p:sp>
      <p:sp>
        <p:nvSpPr>
          <p:cNvPr id="65" name="AutoShape 16"/>
          <p:cNvSpPr>
            <a:spLocks noChangeArrowheads="1"/>
          </p:cNvSpPr>
          <p:nvPr/>
        </p:nvSpPr>
        <p:spPr bwMode="auto">
          <a:xfrm>
            <a:off x="1019175" y="1557338"/>
            <a:ext cx="936625" cy="215900"/>
          </a:xfrm>
          <a:prstGeom prst="chevron">
            <a:avLst>
              <a:gd name="adj" fmla="val 125926"/>
            </a:avLst>
          </a:prstGeom>
          <a:solidFill>
            <a:schemeClr val="tx2"/>
          </a:solidFill>
          <a:ln w="12700" algn="ctr">
            <a:solidFill>
              <a:srgbClr val="333333"/>
            </a:solidFill>
            <a:prstDash val="sysDot"/>
            <a:miter lim="800000"/>
            <a:headEnd/>
            <a:tailEnd/>
          </a:ln>
          <a:effectLst/>
        </p:spPr>
        <p:txBody>
          <a:bodyPr lIns="0" tIns="0" rIns="0" bIns="0" anchor="ctr" anchorCtr="1"/>
          <a:lstStyle/>
          <a:p>
            <a:pPr algn="ctr">
              <a:defRPr/>
            </a:pPr>
            <a:r>
              <a:rPr lang="en-US" sz="800" dirty="0">
                <a:solidFill>
                  <a:srgbClr val="FFFFFF"/>
                </a:solidFill>
                <a:latin typeface="+mj-lt"/>
                <a:cs typeface="Arial" pitchFamily="34" charset="0"/>
              </a:rPr>
              <a:t>HSPA+</a:t>
            </a:r>
          </a:p>
        </p:txBody>
      </p:sp>
      <p:sp>
        <p:nvSpPr>
          <p:cNvPr id="66" name="AutoShape 16"/>
          <p:cNvSpPr>
            <a:spLocks noChangeArrowheads="1"/>
          </p:cNvSpPr>
          <p:nvPr/>
        </p:nvSpPr>
        <p:spPr bwMode="auto">
          <a:xfrm>
            <a:off x="1787525" y="1557338"/>
            <a:ext cx="936625" cy="215900"/>
          </a:xfrm>
          <a:prstGeom prst="chevron">
            <a:avLst>
              <a:gd name="adj" fmla="val 125926"/>
            </a:avLst>
          </a:prstGeom>
          <a:solidFill>
            <a:schemeClr val="tx2"/>
          </a:solidFill>
          <a:ln w="12700" algn="ctr">
            <a:solidFill>
              <a:srgbClr val="333333"/>
            </a:solidFill>
            <a:prstDash val="sysDot"/>
            <a:miter lim="800000"/>
            <a:headEnd/>
            <a:tailEnd/>
          </a:ln>
          <a:effectLst/>
        </p:spPr>
        <p:txBody>
          <a:bodyPr lIns="0" tIns="0" rIns="0" bIns="0" anchor="ctr" anchorCtr="1"/>
          <a:lstStyle/>
          <a:p>
            <a:pPr algn="ctr">
              <a:defRPr/>
            </a:pPr>
            <a:r>
              <a:rPr lang="en-US" sz="800" dirty="0">
                <a:solidFill>
                  <a:srgbClr val="FFFFFF"/>
                </a:solidFill>
                <a:latin typeface="+mj-lt"/>
                <a:cs typeface="Arial" pitchFamily="34" charset="0"/>
              </a:rPr>
              <a:t>HSPA</a:t>
            </a:r>
          </a:p>
        </p:txBody>
      </p:sp>
      <p:sp>
        <p:nvSpPr>
          <p:cNvPr id="67" name="AutoShape 16"/>
          <p:cNvSpPr>
            <a:spLocks noChangeArrowheads="1"/>
          </p:cNvSpPr>
          <p:nvPr/>
        </p:nvSpPr>
        <p:spPr bwMode="auto">
          <a:xfrm>
            <a:off x="2555875" y="1557338"/>
            <a:ext cx="1655763" cy="215900"/>
          </a:xfrm>
          <a:prstGeom prst="chevron">
            <a:avLst>
              <a:gd name="adj" fmla="val 125926"/>
            </a:avLst>
          </a:prstGeom>
          <a:solidFill>
            <a:schemeClr val="tx2"/>
          </a:solidFill>
          <a:ln w="12700" algn="ctr">
            <a:solidFill>
              <a:srgbClr val="333333"/>
            </a:solidFill>
            <a:prstDash val="sysDot"/>
            <a:miter lim="800000"/>
            <a:headEnd/>
            <a:tailEnd/>
          </a:ln>
          <a:effectLst/>
        </p:spPr>
        <p:txBody>
          <a:bodyPr lIns="0" tIns="0" rIns="0" bIns="0" anchor="ctr" anchorCtr="1"/>
          <a:lstStyle/>
          <a:p>
            <a:pPr algn="ctr">
              <a:defRPr/>
            </a:pPr>
            <a:r>
              <a:rPr lang="en-US" sz="800" dirty="0">
                <a:solidFill>
                  <a:srgbClr val="FFFFFF"/>
                </a:solidFill>
                <a:latin typeface="+mj-lt"/>
                <a:cs typeface="Arial" pitchFamily="34" charset="0"/>
              </a:rPr>
              <a:t> UMTS + GSM (</a:t>
            </a:r>
            <a:r>
              <a:rPr lang="en-US" sz="1200" dirty="0">
                <a:solidFill>
                  <a:schemeClr val="bg1"/>
                </a:solidFill>
                <a:latin typeface="+mj-lt"/>
                <a:cs typeface="Arial"/>
              </a:rPr>
              <a:t>→</a:t>
            </a:r>
            <a:r>
              <a:rPr lang="en-US" sz="800" dirty="0">
                <a:solidFill>
                  <a:srgbClr val="FFFFFF"/>
                </a:solidFill>
                <a:latin typeface="+mj-lt"/>
                <a:cs typeface="Arial" pitchFamily="34" charset="0"/>
              </a:rPr>
              <a:t>LTE)</a:t>
            </a:r>
          </a:p>
        </p:txBody>
      </p:sp>
      <p:sp>
        <p:nvSpPr>
          <p:cNvPr id="72" name="AutoShape 5"/>
          <p:cNvSpPr>
            <a:spLocks noChangeArrowheads="1"/>
          </p:cNvSpPr>
          <p:nvPr>
            <p:custDataLst>
              <p:tags r:id="rId9"/>
            </p:custDataLst>
          </p:nvPr>
        </p:nvSpPr>
        <p:spPr bwMode="auto">
          <a:xfrm>
            <a:off x="395288" y="2708275"/>
            <a:ext cx="3960812" cy="1081088"/>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180000" tIns="34276" rIns="36000" bIns="34276" anchor="ctr"/>
          <a:lstStyle/>
          <a:p>
            <a:pPr>
              <a:spcAft>
                <a:spcPts val="500"/>
              </a:spcAft>
              <a:defRPr/>
            </a:pPr>
            <a:r>
              <a:rPr lang="en-US" sz="1400" b="0" dirty="0">
                <a:latin typeface="+mj-lt"/>
              </a:rPr>
              <a:t>Significant </a:t>
            </a:r>
            <a:r>
              <a:rPr lang="en-US" sz="1400" b="0" dirty="0" err="1">
                <a:latin typeface="+mj-lt"/>
              </a:rPr>
              <a:t>Capex</a:t>
            </a:r>
            <a:r>
              <a:rPr lang="en-US" sz="1400" b="0" dirty="0">
                <a:latin typeface="+mj-lt"/>
              </a:rPr>
              <a:t> prevention.</a:t>
            </a:r>
          </a:p>
          <a:p>
            <a:pPr>
              <a:spcAft>
                <a:spcPts val="500"/>
              </a:spcAft>
              <a:defRPr/>
            </a:pPr>
            <a:r>
              <a:rPr lang="en-US" sz="1400" b="0" dirty="0">
                <a:latin typeface="+mj-lt"/>
              </a:rPr>
              <a:t>Substantial Opex prevention.</a:t>
            </a:r>
          </a:p>
          <a:p>
            <a:pPr>
              <a:spcAft>
                <a:spcPts val="500"/>
              </a:spcAft>
              <a:defRPr/>
            </a:pPr>
            <a:r>
              <a:rPr lang="en-US" sz="1400" b="0" dirty="0">
                <a:latin typeface="+mj-lt"/>
              </a:rPr>
              <a:t>Best network … more for less.</a:t>
            </a:r>
          </a:p>
        </p:txBody>
      </p:sp>
      <p:sp>
        <p:nvSpPr>
          <p:cNvPr id="73" name="AutoShape 3"/>
          <p:cNvSpPr>
            <a:spLocks noChangeArrowheads="1"/>
          </p:cNvSpPr>
          <p:nvPr/>
        </p:nvSpPr>
        <p:spPr bwMode="auto">
          <a:xfrm>
            <a:off x="387350" y="2565400"/>
            <a:ext cx="1304925" cy="287338"/>
          </a:xfrm>
          <a:prstGeom prst="homePlate">
            <a:avLst>
              <a:gd name="adj" fmla="val 80716"/>
            </a:avLst>
          </a:prstGeom>
          <a:solidFill>
            <a:srgbClr val="FF99CC"/>
          </a:solidFill>
          <a:ln w="9525" algn="ctr">
            <a:solidFill>
              <a:schemeClr val="tx1"/>
            </a:solidFill>
            <a:miter lim="800000"/>
            <a:headEnd/>
            <a:tailEnd/>
          </a:ln>
          <a:effectLst/>
        </p:spPr>
        <p:txBody>
          <a:bodyPr wrap="none" lIns="0" tIns="0" rIns="0" bIns="0" anchor="ctr"/>
          <a:lstStyle/>
          <a:p>
            <a:pPr marL="263525" indent="-88900" defTabSz="831850" eaLnBrk="0" hangingPunct="0">
              <a:defRPr/>
            </a:pPr>
            <a:r>
              <a:rPr lang="en-US" sz="1200" dirty="0">
                <a:latin typeface="+mj-lt"/>
                <a:cs typeface="Calibri" pitchFamily="34" charset="0"/>
              </a:rPr>
              <a:t>Rollout</a:t>
            </a:r>
          </a:p>
        </p:txBody>
      </p:sp>
      <p:sp>
        <p:nvSpPr>
          <p:cNvPr id="74" name="AutoShape 5"/>
          <p:cNvSpPr>
            <a:spLocks noChangeArrowheads="1"/>
          </p:cNvSpPr>
          <p:nvPr>
            <p:custDataLst>
              <p:tags r:id="rId10"/>
            </p:custDataLst>
          </p:nvPr>
        </p:nvSpPr>
        <p:spPr bwMode="auto">
          <a:xfrm>
            <a:off x="395288" y="3860800"/>
            <a:ext cx="3960812" cy="1081088"/>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180000" tIns="34276" rIns="36000" bIns="34276" anchor="ctr"/>
          <a:lstStyle/>
          <a:p>
            <a:pPr>
              <a:spcAft>
                <a:spcPts val="500"/>
              </a:spcAft>
              <a:defRPr/>
            </a:pPr>
            <a:r>
              <a:rPr lang="en-US" sz="1400" b="0" dirty="0">
                <a:latin typeface="+mj-lt"/>
              </a:rPr>
              <a:t>Little </a:t>
            </a:r>
            <a:r>
              <a:rPr lang="en-US" sz="1400" b="0" dirty="0" err="1">
                <a:latin typeface="+mj-lt"/>
              </a:rPr>
              <a:t>Capex</a:t>
            </a:r>
            <a:r>
              <a:rPr lang="en-US" sz="1400" b="0" dirty="0">
                <a:latin typeface="+mj-lt"/>
              </a:rPr>
              <a:t> benefits.</a:t>
            </a:r>
          </a:p>
          <a:p>
            <a:pPr>
              <a:spcAft>
                <a:spcPts val="500"/>
              </a:spcAft>
              <a:defRPr/>
            </a:pPr>
            <a:r>
              <a:rPr lang="en-US" sz="1400" b="0" dirty="0">
                <a:latin typeface="+mj-lt"/>
              </a:rPr>
              <a:t>Substantial Opex savings.</a:t>
            </a:r>
          </a:p>
          <a:p>
            <a:pPr>
              <a:spcAft>
                <a:spcPts val="500"/>
              </a:spcAft>
              <a:defRPr/>
            </a:pPr>
            <a:r>
              <a:rPr lang="en-US" sz="1400" b="0" dirty="0">
                <a:latin typeface="+mj-lt"/>
              </a:rPr>
              <a:t>High write-off &amp; restructure cost.</a:t>
            </a:r>
          </a:p>
        </p:txBody>
      </p:sp>
      <p:sp>
        <p:nvSpPr>
          <p:cNvPr id="76" name="AutoShape 4"/>
          <p:cNvSpPr>
            <a:spLocks noChangeArrowheads="1"/>
          </p:cNvSpPr>
          <p:nvPr/>
        </p:nvSpPr>
        <p:spPr bwMode="auto">
          <a:xfrm>
            <a:off x="404813" y="3716338"/>
            <a:ext cx="1646237" cy="288925"/>
          </a:xfrm>
          <a:prstGeom prst="chevron">
            <a:avLst>
              <a:gd name="adj" fmla="val 78848"/>
            </a:avLst>
          </a:prstGeom>
          <a:gradFill rotWithShape="1">
            <a:gsLst>
              <a:gs pos="0">
                <a:srgbClr val="FF99FF"/>
              </a:gs>
              <a:gs pos="100000">
                <a:srgbClr val="99FF33"/>
              </a:gs>
            </a:gsLst>
            <a:lin ang="0" scaled="1"/>
          </a:gradFill>
          <a:ln w="9525" algn="ctr">
            <a:solidFill>
              <a:schemeClr val="tx1"/>
            </a:solidFill>
            <a:miter lim="800000"/>
            <a:headEnd/>
            <a:tailEnd/>
          </a:ln>
          <a:effectLst/>
        </p:spPr>
        <p:txBody>
          <a:bodyPr wrap="none" lIns="0" tIns="0" rIns="0" bIns="0" anchor="ctr"/>
          <a:lstStyle/>
          <a:p>
            <a:pPr defTabSz="831850" eaLnBrk="0" hangingPunct="0"/>
            <a:endParaRPr lang="en-US" sz="1200">
              <a:latin typeface="Arial" charset="0"/>
              <a:cs typeface="Arial" charset="0"/>
            </a:endParaRPr>
          </a:p>
          <a:p>
            <a:pPr defTabSz="831850" eaLnBrk="0" hangingPunct="0"/>
            <a:endParaRPr lang="en-US" sz="1200">
              <a:latin typeface="Arial" charset="0"/>
              <a:cs typeface="Arial" charset="0"/>
            </a:endParaRPr>
          </a:p>
          <a:p>
            <a:pPr defTabSz="831850" eaLnBrk="0" hangingPunct="0"/>
            <a:r>
              <a:rPr lang="en-US" sz="1200">
                <a:latin typeface="Arial" charset="0"/>
                <a:cs typeface="Arial" charset="0"/>
              </a:rPr>
              <a:t>Steady State</a:t>
            </a:r>
          </a:p>
          <a:p>
            <a:pPr defTabSz="831850" eaLnBrk="0" hangingPunct="0"/>
            <a:endParaRPr lang="en-US" sz="1200">
              <a:latin typeface="Arial" charset="0"/>
              <a:cs typeface="Arial" charset="0"/>
            </a:endParaRPr>
          </a:p>
          <a:p>
            <a:pPr defTabSz="831850" eaLnBrk="0" hangingPunct="0"/>
            <a:endParaRPr lang="en-US" sz="1200">
              <a:latin typeface="Arial" charset="0"/>
              <a:cs typeface="Arial" charset="0"/>
            </a:endParaRPr>
          </a:p>
        </p:txBody>
      </p:sp>
      <p:sp>
        <p:nvSpPr>
          <p:cNvPr id="77" name="AutoShape 5"/>
          <p:cNvSpPr>
            <a:spLocks noChangeArrowheads="1"/>
          </p:cNvSpPr>
          <p:nvPr>
            <p:custDataLst>
              <p:tags r:id="rId11"/>
            </p:custDataLst>
          </p:nvPr>
        </p:nvSpPr>
        <p:spPr bwMode="auto">
          <a:xfrm>
            <a:off x="395288" y="5013325"/>
            <a:ext cx="3960812" cy="1079500"/>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180000" tIns="34276" rIns="36000" bIns="34276" anchor="ctr"/>
          <a:lstStyle/>
          <a:p>
            <a:pPr>
              <a:spcAft>
                <a:spcPts val="500"/>
              </a:spcAft>
              <a:defRPr/>
            </a:pPr>
            <a:r>
              <a:rPr lang="en-US" sz="1400" b="0" dirty="0" err="1">
                <a:latin typeface="+mj-lt"/>
              </a:rPr>
              <a:t>Capex</a:t>
            </a:r>
            <a:r>
              <a:rPr lang="en-US" sz="1400" b="0" dirty="0">
                <a:latin typeface="+mj-lt"/>
              </a:rPr>
              <a:t> prevention (sharing of modernization).</a:t>
            </a:r>
          </a:p>
          <a:p>
            <a:pPr>
              <a:spcAft>
                <a:spcPts val="500"/>
              </a:spcAft>
              <a:defRPr/>
            </a:pPr>
            <a:r>
              <a:rPr lang="en-US" sz="1400" b="0" dirty="0">
                <a:latin typeface="+mj-lt"/>
              </a:rPr>
              <a:t>Substantial Opex savings.</a:t>
            </a:r>
          </a:p>
          <a:p>
            <a:pPr>
              <a:spcAft>
                <a:spcPts val="500"/>
              </a:spcAft>
              <a:defRPr/>
            </a:pPr>
            <a:r>
              <a:rPr lang="en-US" sz="1400" b="0" dirty="0">
                <a:latin typeface="+mj-lt"/>
              </a:rPr>
              <a:t>Minor write-off &amp; contract termination cost.</a:t>
            </a:r>
          </a:p>
        </p:txBody>
      </p:sp>
      <p:sp>
        <p:nvSpPr>
          <p:cNvPr id="78" name="AutoShape 5"/>
          <p:cNvSpPr>
            <a:spLocks noChangeArrowheads="1"/>
          </p:cNvSpPr>
          <p:nvPr/>
        </p:nvSpPr>
        <p:spPr bwMode="auto">
          <a:xfrm>
            <a:off x="395288" y="4868863"/>
            <a:ext cx="1800225" cy="288925"/>
          </a:xfrm>
          <a:prstGeom prst="chevron">
            <a:avLst>
              <a:gd name="adj" fmla="val 77090"/>
            </a:avLst>
          </a:prstGeom>
          <a:gradFill rotWithShape="1">
            <a:gsLst>
              <a:gs pos="0">
                <a:srgbClr val="99FF33"/>
              </a:gs>
              <a:gs pos="100000">
                <a:srgbClr val="00FF00"/>
              </a:gs>
            </a:gsLst>
            <a:lin ang="0" scaled="1"/>
          </a:gradFill>
          <a:ln w="9525" algn="ctr">
            <a:solidFill>
              <a:schemeClr val="tx1"/>
            </a:solidFill>
            <a:miter lim="800000"/>
            <a:headEnd/>
            <a:tailEnd/>
          </a:ln>
          <a:effectLst/>
        </p:spPr>
        <p:txBody>
          <a:bodyPr wrap="none" lIns="0" tIns="0" rIns="0" bIns="0" anchor="ctr"/>
          <a:lstStyle/>
          <a:p>
            <a:pPr defTabSz="831850" eaLnBrk="0" hangingPunct="0">
              <a:defRPr/>
            </a:pPr>
            <a:r>
              <a:rPr lang="en-US" sz="1200" dirty="0">
                <a:latin typeface="+mj-lt"/>
                <a:cs typeface="Arial" pitchFamily="34" charset="0"/>
              </a:rPr>
              <a:t> Modernization</a:t>
            </a:r>
          </a:p>
        </p:txBody>
      </p:sp>
      <p:sp>
        <p:nvSpPr>
          <p:cNvPr id="39"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linds(horizontal)">
                                      <p:cBhvr>
                                        <p:cTn id="7" dur="500"/>
                                        <p:tgtEl>
                                          <p:spTgt spid="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blinds(horizontal)">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blinds(horizontal)">
                                      <p:cBhvr>
                                        <p:cTn id="15" dur="500"/>
                                        <p:tgtEl>
                                          <p:spTgt spid="7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blinds(horizontal)">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blinds(horizontal)">
                                      <p:cBhvr>
                                        <p:cTn id="23" dur="500"/>
                                        <p:tgtEl>
                                          <p:spTgt spid="7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linds(horizontal)">
                                      <p:cBhvr>
                                        <p:cTn id="26" dur="500"/>
                                        <p:tgtEl>
                                          <p:spTgt spid="7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59491"/>
                                        </p:tgtEl>
                                        <p:attrNameLst>
                                          <p:attrName>style.visibility</p:attrName>
                                        </p:attrNameLst>
                                      </p:cBhvr>
                                      <p:to>
                                        <p:strVal val="visible"/>
                                      </p:to>
                                    </p:set>
                                    <p:animEffect transition="in" filter="blinds(horizontal)">
                                      <p:cBhvr>
                                        <p:cTn id="31" dur="500"/>
                                        <p:tgtEl>
                                          <p:spTgt spid="95949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linds(horizontal)">
                                      <p:cBhvr>
                                        <p:cTn id="34" dur="500"/>
                                        <p:tgtEl>
                                          <p:spTgt spid="48"/>
                                        </p:tgtEl>
                                      </p:cBhvr>
                                    </p:animEffect>
                                  </p:childTnLst>
                                </p:cTn>
                              </p:par>
                              <p:par>
                                <p:cTn id="35" presetID="3" presetClass="entr" presetSubtype="10" fill="hold" grpId="0" nodeType="withEffect" nodePh="1">
                                  <p:stCondLst>
                                    <p:cond delay="0"/>
                                  </p:stCondLst>
                                  <p:endCondLst>
                                    <p:cond evt="begin" delay="0">
                                      <p:tn val="35"/>
                                    </p:cond>
                                  </p:end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childTnLst>
                          </p:cTn>
                        </p:par>
                        <p:par>
                          <p:cTn id="41" fill="hold">
                            <p:stCondLst>
                              <p:cond delay="500"/>
                            </p:stCondLst>
                            <p:childTnLst>
                              <p:par>
                                <p:cTn id="42" presetID="3" presetClass="entr" presetSubtype="10" fill="hold" grpId="0" nodeType="afterEffect">
                                  <p:stCondLst>
                                    <p:cond delay="500"/>
                                  </p:stCondLst>
                                  <p:childTnLst>
                                    <p:set>
                                      <p:cBhvr>
                                        <p:cTn id="43" dur="1" fill="hold">
                                          <p:stCondLst>
                                            <p:cond delay="0"/>
                                          </p:stCondLst>
                                        </p:cTn>
                                        <p:tgtEl>
                                          <p:spTgt spid="47"/>
                                        </p:tgtEl>
                                        <p:attrNameLst>
                                          <p:attrName>style.visibility</p:attrName>
                                        </p:attrNameLst>
                                      </p:cBhvr>
                                      <p:to>
                                        <p:strVal val="visible"/>
                                      </p:to>
                                    </p:set>
                                    <p:animEffect transition="in" filter="blinds(horizontal)">
                                      <p:cBhvr>
                                        <p:cTn id="44" dur="500"/>
                                        <p:tgtEl>
                                          <p:spTgt spid="47"/>
                                        </p:tgtEl>
                                      </p:cBhvr>
                                    </p:animEffect>
                                  </p:childTnLst>
                                </p:cTn>
                              </p:par>
                            </p:childTnLst>
                          </p:cTn>
                        </p:par>
                        <p:par>
                          <p:cTn id="45" fill="hold">
                            <p:stCondLst>
                              <p:cond delay="1500"/>
                            </p:stCondLst>
                            <p:childTnLst>
                              <p:par>
                                <p:cTn id="46" presetID="1" presetClass="entr" presetSubtype="0" fill="hold" grpId="0" nodeType="afterEffect">
                                  <p:stCondLst>
                                    <p:cond delay="0"/>
                                  </p:stCondLst>
                                  <p:childTnLst>
                                    <p:set>
                                      <p:cBhvr>
                                        <p:cTn id="47" dur="1" fill="hold">
                                          <p:stCondLst>
                                            <p:cond delay="0"/>
                                          </p:stCondLst>
                                        </p:cTn>
                                        <p:tgtEl>
                                          <p:spTgt spid="959493">
                                            <p:bg/>
                                          </p:spTgt>
                                        </p:tgtEl>
                                        <p:attrNameLst>
                                          <p:attrName>style.visibility</p:attrName>
                                        </p:attrNameLst>
                                      </p:cBhvr>
                                      <p:to>
                                        <p:strVal val="visible"/>
                                      </p:to>
                                    </p:set>
                                  </p:childTnLst>
                                </p:cTn>
                              </p:par>
                            </p:childTnLst>
                          </p:cTn>
                        </p:par>
                        <p:par>
                          <p:cTn id="48" fill="hold">
                            <p:stCondLst>
                              <p:cond delay="1500"/>
                            </p:stCondLst>
                            <p:childTnLst>
                              <p:par>
                                <p:cTn id="49" presetID="1" presetClass="entr" presetSubtype="0" fill="hold" nodeType="afterEffect">
                                  <p:stCondLst>
                                    <p:cond delay="500"/>
                                  </p:stCondLst>
                                  <p:childTnLst>
                                    <p:set>
                                      <p:cBhvr>
                                        <p:cTn id="50" dur="1" fill="hold">
                                          <p:stCondLst>
                                            <p:cond delay="0"/>
                                          </p:stCondLst>
                                        </p:cTn>
                                        <p:tgtEl>
                                          <p:spTgt spid="959493">
                                            <p:txEl>
                                              <p:pRg st="0" end="0"/>
                                            </p:txEl>
                                          </p:spTgt>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nodeType="afterEffect">
                                  <p:stCondLst>
                                    <p:cond delay="500"/>
                                  </p:stCondLst>
                                  <p:childTnLst>
                                    <p:set>
                                      <p:cBhvr>
                                        <p:cTn id="53" dur="1" fill="hold">
                                          <p:stCondLst>
                                            <p:cond delay="0"/>
                                          </p:stCondLst>
                                        </p:cTn>
                                        <p:tgtEl>
                                          <p:spTgt spid="959493">
                                            <p:txEl>
                                              <p:pRg st="1" end="1"/>
                                            </p:txEl>
                                          </p:spTgt>
                                        </p:tgtEl>
                                        <p:attrNameLst>
                                          <p:attrName>style.visibility</p:attrName>
                                        </p:attrNameLst>
                                      </p:cBhvr>
                                      <p:to>
                                        <p:strVal val="visible"/>
                                      </p:to>
                                    </p:set>
                                  </p:childTnLst>
                                </p:cTn>
                              </p:par>
                            </p:childTnLst>
                          </p:cTn>
                        </p:par>
                        <p:par>
                          <p:cTn id="54" fill="hold">
                            <p:stCondLst>
                              <p:cond delay="2500"/>
                            </p:stCondLst>
                            <p:childTnLst>
                              <p:par>
                                <p:cTn id="55" presetID="1" presetClass="entr" presetSubtype="0" fill="hold" nodeType="afterEffect">
                                  <p:stCondLst>
                                    <p:cond delay="500"/>
                                  </p:stCondLst>
                                  <p:childTnLst>
                                    <p:set>
                                      <p:cBhvr>
                                        <p:cTn id="56" dur="1" fill="hold">
                                          <p:stCondLst>
                                            <p:cond delay="0"/>
                                          </p:stCondLst>
                                        </p:cTn>
                                        <p:tgtEl>
                                          <p:spTgt spid="959493">
                                            <p:txEl>
                                              <p:pRg st="2" end="2"/>
                                            </p:txEl>
                                          </p:spTgt>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500"/>
                                  </p:stCondLst>
                                  <p:childTnLst>
                                    <p:set>
                                      <p:cBhvr>
                                        <p:cTn id="59" dur="1" fill="hold">
                                          <p:stCondLst>
                                            <p:cond delay="0"/>
                                          </p:stCondLst>
                                        </p:cTn>
                                        <p:tgtEl>
                                          <p:spTgt spid="95949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animBg="1"/>
      <p:bldP spid="959493" grpId="0" uiExpand="1" build="allAtOnce" animBg="1"/>
      <p:bldP spid="47" grpId="0" animBg="1"/>
      <p:bldP spid="48" grpId="0" animBg="1"/>
      <p:bldP spid="14" grpId="0"/>
      <p:bldP spid="72" grpId="0" animBg="1"/>
      <p:bldP spid="73" grpId="0" animBg="1"/>
      <p:bldP spid="74" grpId="0" animBg="1"/>
      <p:bldP spid="76" grpId="0" animBg="1"/>
      <p:bldP spid="77" grpId="0" animBg="1"/>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AutoShape 3"/>
          <p:cNvSpPr>
            <a:spLocks noChangeArrowheads="1"/>
          </p:cNvSpPr>
          <p:nvPr/>
        </p:nvSpPr>
        <p:spPr bwMode="auto">
          <a:xfrm>
            <a:off x="468313" y="1125538"/>
            <a:ext cx="8496300" cy="4824412"/>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0" tIns="0" rIns="0" bIns="0"/>
          <a:lstStyle/>
          <a:p>
            <a:pPr marL="596900" lvl="1" indent="-242888" eaLnBrk="0" hangingPunct="0">
              <a:lnSpc>
                <a:spcPct val="90000"/>
              </a:lnSpc>
              <a:spcBef>
                <a:spcPct val="25000"/>
              </a:spcBef>
              <a:buClr>
                <a:schemeClr val="tx2"/>
              </a:buClr>
              <a:buSzPct val="75000"/>
              <a:buFont typeface="Wingdings" pitchFamily="2" charset="2"/>
              <a:buChar char="§"/>
              <a:defRPr/>
            </a:pPr>
            <a:endParaRPr lang="en-GB" sz="1600" b="0" dirty="0">
              <a:latin typeface="+mj-lt"/>
            </a:endParaRPr>
          </a:p>
        </p:txBody>
      </p:sp>
      <p:pic>
        <p:nvPicPr>
          <p:cNvPr id="56" name="Picture 55" descr="iTunes10.png"/>
          <p:cNvPicPr>
            <a:picLocks noChangeAspect="1"/>
          </p:cNvPicPr>
          <p:nvPr/>
        </p:nvPicPr>
        <p:blipFill>
          <a:blip r:embed="rId14"/>
          <a:srcRect/>
          <a:stretch>
            <a:fillRect/>
          </a:stretch>
        </p:blipFill>
        <p:spPr bwMode="auto">
          <a:xfrm>
            <a:off x="1363663" y="1949450"/>
            <a:ext cx="976312" cy="974725"/>
          </a:xfrm>
          <a:prstGeom prst="rect">
            <a:avLst/>
          </a:prstGeom>
          <a:noFill/>
          <a:ln w="9525">
            <a:noFill/>
            <a:miter lim="800000"/>
            <a:headEnd/>
            <a:tailEnd/>
          </a:ln>
        </p:spPr>
      </p:pic>
      <p:sp>
        <p:nvSpPr>
          <p:cNvPr id="17411" name="Rectangle 2"/>
          <p:cNvSpPr>
            <a:spLocks noGrp="1" noChangeArrowheads="1"/>
          </p:cNvSpPr>
          <p:nvPr>
            <p:ph type="title" idx="4294967295"/>
          </p:nvPr>
        </p:nvSpPr>
        <p:spPr/>
        <p:txBody>
          <a:bodyPr/>
          <a:lstStyle/>
          <a:p>
            <a:pPr>
              <a:lnSpc>
                <a:spcPct val="100000"/>
              </a:lnSpc>
              <a:defRPr/>
            </a:pPr>
            <a:r>
              <a:rPr lang="en-GB" dirty="0" smtClean="0"/>
              <a:t>Changing business models …</a:t>
            </a:r>
            <a:br>
              <a:rPr lang="en-GB" dirty="0" smtClean="0"/>
            </a:br>
            <a:r>
              <a:rPr lang="en-GB" dirty="0" smtClean="0">
                <a:solidFill>
                  <a:schemeClr val="bg2">
                    <a:lumMod val="50000"/>
                  </a:schemeClr>
                </a:solidFill>
              </a:rPr>
              <a:t> </a:t>
            </a:r>
            <a:r>
              <a:rPr lang="en-GB" dirty="0" smtClean="0"/>
              <a:t/>
            </a:r>
            <a:br>
              <a:rPr lang="en-GB" dirty="0" smtClean="0"/>
            </a:br>
            <a:endParaRPr lang="en-GB" sz="2000" dirty="0" smtClean="0">
              <a:solidFill>
                <a:schemeClr val="bg2">
                  <a:lumMod val="50000"/>
                </a:schemeClr>
              </a:solidFill>
            </a:endParaRPr>
          </a:p>
        </p:txBody>
      </p:sp>
      <p:sp>
        <p:nvSpPr>
          <p:cNvPr id="12" name="Slide Number Placeholder 4"/>
          <p:cNvSpPr txBox="1">
            <a:spLocks noGrp="1"/>
          </p:cNvSpPr>
          <p:nvPr/>
        </p:nvSpPr>
        <p:spPr bwMode="auto">
          <a:xfrm>
            <a:off x="8301038" y="6602413"/>
            <a:ext cx="539750" cy="144462"/>
          </a:xfrm>
          <a:prstGeom prst="rect">
            <a:avLst/>
          </a:prstGeom>
          <a:noFill/>
          <a:ln>
            <a:miter lim="800000"/>
            <a:headEnd/>
            <a:tailEnd/>
          </a:ln>
        </p:spPr>
        <p:txBody>
          <a:bodyPr lIns="0" tIns="0" rIns="0" bIns="0"/>
          <a:lstStyle/>
          <a:p>
            <a:pPr algn="r">
              <a:defRPr/>
            </a:pPr>
            <a:fld id="{4C594CD4-066E-4C48-A581-44B24020B010}" type="slidenum">
              <a:rPr lang="de-DE" sz="900" b="0">
                <a:latin typeface="+mj-lt"/>
              </a:rPr>
              <a:pPr algn="r">
                <a:defRPr/>
              </a:pPr>
              <a:t>2</a:t>
            </a:fld>
            <a:endParaRPr lang="de-DE" sz="900" b="0" dirty="0">
              <a:latin typeface="+mj-lt"/>
            </a:endParaRPr>
          </a:p>
        </p:txBody>
      </p:sp>
      <p:pic>
        <p:nvPicPr>
          <p:cNvPr id="437255" name="Picture 19" descr="3740497976_f0a9b802b2.jpg"/>
          <p:cNvPicPr>
            <a:picLocks noChangeAspect="1"/>
          </p:cNvPicPr>
          <p:nvPr/>
        </p:nvPicPr>
        <p:blipFill>
          <a:blip r:embed="rId15"/>
          <a:srcRect/>
          <a:stretch>
            <a:fillRect/>
          </a:stretch>
        </p:blipFill>
        <p:spPr bwMode="auto">
          <a:xfrm>
            <a:off x="2555875" y="1844675"/>
            <a:ext cx="4445000" cy="3333750"/>
          </a:xfrm>
          <a:prstGeom prst="rect">
            <a:avLst/>
          </a:prstGeom>
          <a:noFill/>
          <a:ln w="9525">
            <a:noFill/>
            <a:miter lim="800000"/>
            <a:headEnd/>
            <a:tailEnd/>
          </a:ln>
        </p:spPr>
      </p:pic>
      <p:sp>
        <p:nvSpPr>
          <p:cNvPr id="21" name="Rectangle 20"/>
          <p:cNvSpPr/>
          <p:nvPr/>
        </p:nvSpPr>
        <p:spPr>
          <a:xfrm>
            <a:off x="2613092" y="2060848"/>
            <a:ext cx="3615092" cy="1077218"/>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32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Mobile Operator</a:t>
            </a:r>
          </a:p>
          <a:p>
            <a:pPr algn="ctr">
              <a:defRPr/>
            </a:pPr>
            <a:r>
              <a:rPr lang="en-US" sz="32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Garden</a:t>
            </a:r>
          </a:p>
        </p:txBody>
      </p:sp>
      <p:sp>
        <p:nvSpPr>
          <p:cNvPr id="22" name="Rectangle 21"/>
          <p:cNvSpPr/>
          <p:nvPr/>
        </p:nvSpPr>
        <p:spPr>
          <a:xfrm>
            <a:off x="2394152" y="3049796"/>
            <a:ext cx="1868397" cy="52322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8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CS Voice</a:t>
            </a:r>
          </a:p>
        </p:txBody>
      </p:sp>
      <p:sp>
        <p:nvSpPr>
          <p:cNvPr id="23" name="Rectangle 22"/>
          <p:cNvSpPr/>
          <p:nvPr/>
        </p:nvSpPr>
        <p:spPr>
          <a:xfrm>
            <a:off x="3787800" y="3429000"/>
            <a:ext cx="798617" cy="40011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0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SMS</a:t>
            </a:r>
          </a:p>
        </p:txBody>
      </p:sp>
      <p:sp>
        <p:nvSpPr>
          <p:cNvPr id="24" name="Rectangle 23"/>
          <p:cNvSpPr/>
          <p:nvPr/>
        </p:nvSpPr>
        <p:spPr>
          <a:xfrm>
            <a:off x="4292209" y="3140968"/>
            <a:ext cx="1834156" cy="40011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0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Mobile Data</a:t>
            </a:r>
          </a:p>
        </p:txBody>
      </p:sp>
      <p:sp>
        <p:nvSpPr>
          <p:cNvPr id="25" name="Rectangle 24"/>
          <p:cNvSpPr/>
          <p:nvPr/>
        </p:nvSpPr>
        <p:spPr>
          <a:xfrm>
            <a:off x="3764608" y="3861048"/>
            <a:ext cx="1534394"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Network</a:t>
            </a:r>
          </a:p>
        </p:txBody>
      </p:sp>
      <p:sp>
        <p:nvSpPr>
          <p:cNvPr id="26" name="Rectangle 25"/>
          <p:cNvSpPr/>
          <p:nvPr/>
        </p:nvSpPr>
        <p:spPr>
          <a:xfrm>
            <a:off x="3080545" y="3573016"/>
            <a:ext cx="697627" cy="40011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0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SIM</a:t>
            </a:r>
          </a:p>
        </p:txBody>
      </p:sp>
      <p:sp>
        <p:nvSpPr>
          <p:cNvPr id="27" name="Rectangle 26"/>
          <p:cNvSpPr/>
          <p:nvPr/>
        </p:nvSpPr>
        <p:spPr>
          <a:xfrm>
            <a:off x="4988693" y="3666510"/>
            <a:ext cx="947695" cy="338554"/>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16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Billing</a:t>
            </a:r>
          </a:p>
        </p:txBody>
      </p:sp>
      <p:pic>
        <p:nvPicPr>
          <p:cNvPr id="48" name="Picture 6"/>
          <p:cNvPicPr>
            <a:picLocks noChangeAspect="1" noChangeArrowheads="1"/>
          </p:cNvPicPr>
          <p:nvPr>
            <p:custDataLst>
              <p:tags r:id="rId1"/>
            </p:custDataLst>
          </p:nvPr>
        </p:nvPicPr>
        <p:blipFill>
          <a:blip r:embed="rId16"/>
          <a:srcRect/>
          <a:stretch>
            <a:fillRect/>
          </a:stretch>
        </p:blipFill>
        <p:spPr bwMode="auto">
          <a:xfrm>
            <a:off x="6659563" y="2781300"/>
            <a:ext cx="690562" cy="655638"/>
          </a:xfrm>
          <a:prstGeom prst="rect">
            <a:avLst/>
          </a:prstGeom>
          <a:noFill/>
          <a:ln w="9525">
            <a:noFill/>
            <a:miter lim="800000"/>
            <a:headEnd/>
            <a:tailEnd/>
          </a:ln>
        </p:spPr>
      </p:pic>
      <p:pic>
        <p:nvPicPr>
          <p:cNvPr id="49" name="Picture 13"/>
          <p:cNvPicPr>
            <a:picLocks noChangeAspect="1" noChangeArrowheads="1"/>
          </p:cNvPicPr>
          <p:nvPr/>
        </p:nvPicPr>
        <p:blipFill>
          <a:blip r:embed="rId17"/>
          <a:srcRect/>
          <a:stretch>
            <a:fillRect/>
          </a:stretch>
        </p:blipFill>
        <p:spPr bwMode="auto">
          <a:xfrm>
            <a:off x="7380288" y="3644900"/>
            <a:ext cx="609600" cy="885825"/>
          </a:xfrm>
          <a:prstGeom prst="rect">
            <a:avLst/>
          </a:prstGeom>
          <a:noFill/>
          <a:ln w="9525">
            <a:noFill/>
            <a:miter lim="800000"/>
            <a:headEnd/>
            <a:tailEnd/>
          </a:ln>
        </p:spPr>
      </p:pic>
      <p:pic>
        <p:nvPicPr>
          <p:cNvPr id="50" name="Picture 10"/>
          <p:cNvPicPr>
            <a:picLocks noChangeAspect="1" noChangeArrowheads="1"/>
          </p:cNvPicPr>
          <p:nvPr/>
        </p:nvPicPr>
        <p:blipFill>
          <a:blip r:embed="rId18"/>
          <a:srcRect/>
          <a:stretch>
            <a:fillRect/>
          </a:stretch>
        </p:blipFill>
        <p:spPr bwMode="auto">
          <a:xfrm>
            <a:off x="7596188" y="2349500"/>
            <a:ext cx="647700" cy="650875"/>
          </a:xfrm>
          <a:prstGeom prst="rect">
            <a:avLst/>
          </a:prstGeom>
          <a:noFill/>
          <a:ln w="9525">
            <a:noFill/>
            <a:miter lim="800000"/>
            <a:headEnd/>
            <a:tailEnd/>
          </a:ln>
        </p:spPr>
      </p:pic>
      <p:pic>
        <p:nvPicPr>
          <p:cNvPr id="51" name="Picture 7"/>
          <p:cNvPicPr>
            <a:picLocks noChangeAspect="1" noChangeArrowheads="1"/>
          </p:cNvPicPr>
          <p:nvPr>
            <p:custDataLst>
              <p:tags r:id="rId2"/>
            </p:custDataLst>
          </p:nvPr>
        </p:nvPicPr>
        <p:blipFill>
          <a:blip r:embed="rId19"/>
          <a:srcRect/>
          <a:stretch>
            <a:fillRect/>
          </a:stretch>
        </p:blipFill>
        <p:spPr bwMode="auto">
          <a:xfrm>
            <a:off x="7956550" y="3357563"/>
            <a:ext cx="949325" cy="647700"/>
          </a:xfrm>
          <a:prstGeom prst="rect">
            <a:avLst/>
          </a:prstGeom>
          <a:noFill/>
          <a:ln w="9525">
            <a:noFill/>
            <a:miter lim="800000"/>
            <a:headEnd/>
            <a:tailEnd/>
          </a:ln>
        </p:spPr>
      </p:pic>
      <p:pic>
        <p:nvPicPr>
          <p:cNvPr id="52" name="Picture 13"/>
          <p:cNvPicPr>
            <a:picLocks noChangeAspect="1" noChangeArrowheads="1"/>
          </p:cNvPicPr>
          <p:nvPr>
            <p:custDataLst>
              <p:tags r:id="rId3"/>
            </p:custDataLst>
          </p:nvPr>
        </p:nvPicPr>
        <p:blipFill>
          <a:blip r:embed="rId20"/>
          <a:srcRect/>
          <a:stretch>
            <a:fillRect/>
          </a:stretch>
        </p:blipFill>
        <p:spPr bwMode="auto">
          <a:xfrm>
            <a:off x="7596188" y="3141663"/>
            <a:ext cx="576262" cy="606425"/>
          </a:xfrm>
          <a:prstGeom prst="rect">
            <a:avLst/>
          </a:prstGeom>
          <a:noFill/>
          <a:ln w="9525">
            <a:noFill/>
            <a:miter lim="800000"/>
            <a:headEnd/>
            <a:tailEnd/>
          </a:ln>
        </p:spPr>
      </p:pic>
      <p:pic>
        <p:nvPicPr>
          <p:cNvPr id="53" name="Picture 14"/>
          <p:cNvPicPr>
            <a:picLocks noChangeAspect="1" noChangeArrowheads="1"/>
          </p:cNvPicPr>
          <p:nvPr/>
        </p:nvPicPr>
        <p:blipFill>
          <a:blip r:embed="rId21"/>
          <a:srcRect/>
          <a:stretch>
            <a:fillRect/>
          </a:stretch>
        </p:blipFill>
        <p:spPr bwMode="auto">
          <a:xfrm>
            <a:off x="7019925" y="2060575"/>
            <a:ext cx="576263" cy="615950"/>
          </a:xfrm>
          <a:prstGeom prst="rect">
            <a:avLst/>
          </a:prstGeom>
          <a:noFill/>
          <a:ln w="9525">
            <a:noFill/>
            <a:miter lim="800000"/>
            <a:headEnd/>
            <a:tailEnd/>
          </a:ln>
        </p:spPr>
      </p:pic>
      <p:pic>
        <p:nvPicPr>
          <p:cNvPr id="54" name="Picture 53" descr="kindle store.png"/>
          <p:cNvPicPr>
            <a:picLocks noChangeAspect="1"/>
          </p:cNvPicPr>
          <p:nvPr/>
        </p:nvPicPr>
        <p:blipFill>
          <a:blip r:embed="rId22"/>
          <a:srcRect/>
          <a:stretch>
            <a:fillRect/>
          </a:stretch>
        </p:blipFill>
        <p:spPr bwMode="auto">
          <a:xfrm>
            <a:off x="1692275" y="1171575"/>
            <a:ext cx="889000" cy="889000"/>
          </a:xfrm>
          <a:prstGeom prst="rect">
            <a:avLst/>
          </a:prstGeom>
          <a:noFill/>
          <a:ln w="9525">
            <a:noFill/>
            <a:miter lim="800000"/>
            <a:headEnd/>
            <a:tailEnd/>
          </a:ln>
        </p:spPr>
      </p:pic>
      <p:pic>
        <p:nvPicPr>
          <p:cNvPr id="55" name="Picture 54" descr="apps store.jpg"/>
          <p:cNvPicPr>
            <a:picLocks noChangeAspect="1"/>
          </p:cNvPicPr>
          <p:nvPr/>
        </p:nvPicPr>
        <p:blipFill>
          <a:blip r:embed="rId23"/>
          <a:srcRect/>
          <a:stretch>
            <a:fillRect/>
          </a:stretch>
        </p:blipFill>
        <p:spPr bwMode="auto">
          <a:xfrm>
            <a:off x="611188" y="1196975"/>
            <a:ext cx="857250" cy="857250"/>
          </a:xfrm>
          <a:prstGeom prst="rect">
            <a:avLst/>
          </a:prstGeom>
          <a:noFill/>
          <a:ln w="9525">
            <a:noFill/>
            <a:miter lim="800000"/>
            <a:headEnd/>
            <a:tailEnd/>
          </a:ln>
        </p:spPr>
      </p:pic>
      <p:pic>
        <p:nvPicPr>
          <p:cNvPr id="57" name="Picture 56" descr="line2-ipad-app.jpg"/>
          <p:cNvPicPr>
            <a:picLocks noChangeAspect="1"/>
          </p:cNvPicPr>
          <p:nvPr/>
        </p:nvPicPr>
        <p:blipFill>
          <a:blip r:embed="rId24"/>
          <a:srcRect/>
          <a:stretch>
            <a:fillRect/>
          </a:stretch>
        </p:blipFill>
        <p:spPr bwMode="auto">
          <a:xfrm>
            <a:off x="7524750" y="1628775"/>
            <a:ext cx="665163" cy="665163"/>
          </a:xfrm>
          <a:prstGeom prst="rect">
            <a:avLst/>
          </a:prstGeom>
          <a:noFill/>
          <a:ln w="9525">
            <a:noFill/>
            <a:miter lim="800000"/>
            <a:headEnd/>
            <a:tailEnd/>
          </a:ln>
        </p:spPr>
      </p:pic>
      <p:pic>
        <p:nvPicPr>
          <p:cNvPr id="58" name="Picture 57" descr="vopium-icon.png"/>
          <p:cNvPicPr>
            <a:picLocks noChangeAspect="1"/>
          </p:cNvPicPr>
          <p:nvPr/>
        </p:nvPicPr>
        <p:blipFill>
          <a:blip r:embed="rId25"/>
          <a:srcRect/>
          <a:stretch>
            <a:fillRect/>
          </a:stretch>
        </p:blipFill>
        <p:spPr bwMode="auto">
          <a:xfrm>
            <a:off x="6372225" y="3716338"/>
            <a:ext cx="942975" cy="942975"/>
          </a:xfrm>
          <a:prstGeom prst="rect">
            <a:avLst/>
          </a:prstGeom>
          <a:noFill/>
          <a:ln w="9525">
            <a:noFill/>
            <a:miter lim="800000"/>
            <a:headEnd/>
            <a:tailEnd/>
          </a:ln>
        </p:spPr>
      </p:pic>
      <p:pic>
        <p:nvPicPr>
          <p:cNvPr id="369666" name="Picture 2"/>
          <p:cNvPicPr>
            <a:picLocks noChangeAspect="1" noChangeArrowheads="1"/>
          </p:cNvPicPr>
          <p:nvPr/>
        </p:nvPicPr>
        <p:blipFill>
          <a:blip r:embed="rId26"/>
          <a:srcRect/>
          <a:stretch>
            <a:fillRect/>
          </a:stretch>
        </p:blipFill>
        <p:spPr bwMode="auto">
          <a:xfrm>
            <a:off x="958850" y="3213100"/>
            <a:ext cx="1381125" cy="1042988"/>
          </a:xfrm>
          <a:prstGeom prst="rect">
            <a:avLst/>
          </a:prstGeom>
          <a:noFill/>
          <a:ln w="9525">
            <a:noFill/>
            <a:miter lim="800000"/>
            <a:headEnd/>
            <a:tailEnd/>
          </a:ln>
        </p:spPr>
      </p:pic>
      <p:pic>
        <p:nvPicPr>
          <p:cNvPr id="60" name="Picture 59" descr="cloud-computing-characters.jpg"/>
          <p:cNvPicPr>
            <a:picLocks noChangeAspect="1"/>
          </p:cNvPicPr>
          <p:nvPr/>
        </p:nvPicPr>
        <p:blipFill>
          <a:blip r:embed="rId27"/>
          <a:srcRect/>
          <a:stretch>
            <a:fillRect/>
          </a:stretch>
        </p:blipFill>
        <p:spPr bwMode="auto">
          <a:xfrm>
            <a:off x="684213" y="4724400"/>
            <a:ext cx="1714500" cy="1139825"/>
          </a:xfrm>
          <a:prstGeom prst="rect">
            <a:avLst/>
          </a:prstGeom>
          <a:noFill/>
          <a:ln w="9525">
            <a:noFill/>
            <a:miter lim="800000"/>
            <a:headEnd/>
            <a:tailEnd/>
          </a:ln>
        </p:spPr>
      </p:pic>
      <p:pic>
        <p:nvPicPr>
          <p:cNvPr id="61" name="Picture 60" descr="white-space.jpg"/>
          <p:cNvPicPr>
            <a:picLocks noChangeAspect="1"/>
          </p:cNvPicPr>
          <p:nvPr/>
        </p:nvPicPr>
        <p:blipFill>
          <a:blip r:embed="rId28"/>
          <a:srcRect/>
          <a:stretch>
            <a:fillRect/>
          </a:stretch>
        </p:blipFill>
        <p:spPr bwMode="auto">
          <a:xfrm>
            <a:off x="2627313" y="4868863"/>
            <a:ext cx="1295400" cy="862012"/>
          </a:xfrm>
          <a:prstGeom prst="rect">
            <a:avLst/>
          </a:prstGeom>
          <a:noFill/>
          <a:ln w="9525">
            <a:noFill/>
            <a:miter lim="800000"/>
            <a:headEnd/>
            <a:tailEnd/>
          </a:ln>
        </p:spPr>
      </p:pic>
      <p:sp>
        <p:nvSpPr>
          <p:cNvPr id="62" name="Rectangle 61"/>
          <p:cNvSpPr/>
          <p:nvPr/>
        </p:nvSpPr>
        <p:spPr>
          <a:xfrm rot="1450409">
            <a:off x="2830739" y="4887463"/>
            <a:ext cx="917643" cy="738664"/>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1400" spc="150" dirty="0">
                <a:ln w="11430"/>
                <a:solidFill>
                  <a:srgbClr val="F8F8F8"/>
                </a:solidFill>
                <a:effectLst>
                  <a:glow rad="63500">
                    <a:schemeClr val="tx2">
                      <a:alpha val="40000"/>
                    </a:schemeClr>
                  </a:glow>
                  <a:outerShdw blurRad="25400" algn="tl" rotWithShape="0">
                    <a:srgbClr val="000000">
                      <a:alpha val="43000"/>
                    </a:srgbClr>
                  </a:outerShdw>
                </a:effectLst>
                <a:latin typeface="+mj-lt"/>
              </a:rPr>
              <a:t>50 – 700</a:t>
            </a:r>
          </a:p>
          <a:p>
            <a:pPr algn="ctr">
              <a:defRPr/>
            </a:pPr>
            <a:r>
              <a:rPr lang="en-US" sz="1400" spc="150" dirty="0">
                <a:ln w="11430"/>
                <a:solidFill>
                  <a:srgbClr val="F8F8F8"/>
                </a:solidFill>
                <a:effectLst>
                  <a:glow rad="63500">
                    <a:schemeClr val="tx2">
                      <a:alpha val="40000"/>
                    </a:schemeClr>
                  </a:glow>
                  <a:outerShdw blurRad="25400" algn="tl" rotWithShape="0">
                    <a:srgbClr val="000000">
                      <a:alpha val="43000"/>
                    </a:srgbClr>
                  </a:outerShdw>
                </a:effectLst>
                <a:latin typeface="+mj-lt"/>
              </a:rPr>
              <a:t>MHz</a:t>
            </a:r>
          </a:p>
        </p:txBody>
      </p:sp>
      <p:pic>
        <p:nvPicPr>
          <p:cNvPr id="437277" name="Picture 63" descr="ipad_apple.gif"/>
          <p:cNvPicPr>
            <a:picLocks noChangeAspect="1"/>
          </p:cNvPicPr>
          <p:nvPr/>
        </p:nvPicPr>
        <p:blipFill>
          <a:blip r:embed="rId29"/>
          <a:srcRect/>
          <a:stretch>
            <a:fillRect/>
          </a:stretch>
        </p:blipFill>
        <p:spPr bwMode="auto">
          <a:xfrm>
            <a:off x="4567238" y="3424238"/>
            <a:ext cx="9525" cy="9525"/>
          </a:xfrm>
          <a:prstGeom prst="rect">
            <a:avLst/>
          </a:prstGeom>
          <a:noFill/>
          <a:ln w="9525">
            <a:noFill/>
            <a:miter lim="800000"/>
            <a:headEnd/>
            <a:tailEnd/>
          </a:ln>
        </p:spPr>
      </p:pic>
      <p:pic>
        <p:nvPicPr>
          <p:cNvPr id="65" name="Picture 64" descr="apple_ipad_2.jpg"/>
          <p:cNvPicPr>
            <a:picLocks noChangeAspect="1"/>
          </p:cNvPicPr>
          <p:nvPr/>
        </p:nvPicPr>
        <p:blipFill>
          <a:blip r:embed="rId30"/>
          <a:srcRect/>
          <a:stretch>
            <a:fillRect/>
          </a:stretch>
        </p:blipFill>
        <p:spPr bwMode="auto">
          <a:xfrm rot="-1133997">
            <a:off x="4673600" y="5000625"/>
            <a:ext cx="482600" cy="708025"/>
          </a:xfrm>
          <a:prstGeom prst="rect">
            <a:avLst/>
          </a:prstGeom>
          <a:noFill/>
          <a:ln w="9525">
            <a:noFill/>
            <a:miter lim="800000"/>
            <a:headEnd/>
            <a:tailEnd/>
          </a:ln>
        </p:spPr>
      </p:pic>
      <p:pic>
        <p:nvPicPr>
          <p:cNvPr id="66" name="Picture 65" descr="iPhone4.bmp"/>
          <p:cNvPicPr>
            <a:picLocks noChangeAspect="1"/>
          </p:cNvPicPr>
          <p:nvPr/>
        </p:nvPicPr>
        <p:blipFill>
          <a:blip r:embed="rId31"/>
          <a:srcRect/>
          <a:stretch>
            <a:fillRect/>
          </a:stretch>
        </p:blipFill>
        <p:spPr bwMode="auto">
          <a:xfrm rot="1624816">
            <a:off x="5311775" y="5124450"/>
            <a:ext cx="285750" cy="471488"/>
          </a:xfrm>
          <a:prstGeom prst="rect">
            <a:avLst/>
          </a:prstGeom>
          <a:noFill/>
          <a:ln w="9525">
            <a:noFill/>
            <a:miter lim="800000"/>
            <a:headEnd/>
            <a:tailEnd/>
          </a:ln>
        </p:spPr>
      </p:pic>
      <p:pic>
        <p:nvPicPr>
          <p:cNvPr id="67" name="Picture 3"/>
          <p:cNvPicPr>
            <a:picLocks noChangeAspect="1" noChangeArrowheads="1"/>
          </p:cNvPicPr>
          <p:nvPr>
            <p:custDataLst>
              <p:tags r:id="rId4"/>
            </p:custDataLst>
          </p:nvPr>
        </p:nvPicPr>
        <p:blipFill>
          <a:blip r:embed="rId32"/>
          <a:srcRect/>
          <a:stretch>
            <a:fillRect/>
          </a:stretch>
        </p:blipFill>
        <p:spPr bwMode="auto">
          <a:xfrm>
            <a:off x="2987675" y="981075"/>
            <a:ext cx="862013" cy="842963"/>
          </a:xfrm>
          <a:prstGeom prst="rect">
            <a:avLst/>
          </a:prstGeom>
          <a:noFill/>
          <a:ln w="9525">
            <a:noFill/>
            <a:miter lim="800000"/>
            <a:headEnd/>
            <a:tailEnd/>
          </a:ln>
        </p:spPr>
      </p:pic>
      <p:pic>
        <p:nvPicPr>
          <p:cNvPr id="68" name="Picture 12"/>
          <p:cNvPicPr>
            <a:picLocks noChangeAspect="1" noChangeArrowheads="1"/>
          </p:cNvPicPr>
          <p:nvPr>
            <p:custDataLst>
              <p:tags r:id="rId5"/>
            </p:custDataLst>
          </p:nvPr>
        </p:nvPicPr>
        <p:blipFill>
          <a:blip r:embed="rId33"/>
          <a:srcRect/>
          <a:stretch>
            <a:fillRect/>
          </a:stretch>
        </p:blipFill>
        <p:spPr bwMode="auto">
          <a:xfrm>
            <a:off x="3563938" y="776288"/>
            <a:ext cx="839787" cy="852487"/>
          </a:xfrm>
          <a:prstGeom prst="rect">
            <a:avLst/>
          </a:prstGeom>
          <a:noFill/>
          <a:ln w="9525">
            <a:noFill/>
            <a:miter lim="800000"/>
            <a:headEnd/>
            <a:tailEnd/>
          </a:ln>
        </p:spPr>
      </p:pic>
      <p:pic>
        <p:nvPicPr>
          <p:cNvPr id="69" name="Picture 4"/>
          <p:cNvPicPr>
            <a:picLocks noChangeAspect="1" noChangeArrowheads="1"/>
          </p:cNvPicPr>
          <p:nvPr>
            <p:custDataLst>
              <p:tags r:id="rId6"/>
            </p:custDataLst>
          </p:nvPr>
        </p:nvPicPr>
        <p:blipFill>
          <a:blip r:embed="rId34"/>
          <a:srcRect/>
          <a:stretch>
            <a:fillRect/>
          </a:stretch>
        </p:blipFill>
        <p:spPr bwMode="auto">
          <a:xfrm>
            <a:off x="5003800" y="333375"/>
            <a:ext cx="1304925" cy="1252538"/>
          </a:xfrm>
          <a:prstGeom prst="rect">
            <a:avLst/>
          </a:prstGeom>
          <a:noFill/>
          <a:ln w="9525">
            <a:noFill/>
            <a:miter lim="800000"/>
            <a:headEnd/>
            <a:tailEnd/>
          </a:ln>
        </p:spPr>
      </p:pic>
      <p:pic>
        <p:nvPicPr>
          <p:cNvPr id="70" name="Picture 10"/>
          <p:cNvPicPr>
            <a:picLocks noChangeAspect="1" noChangeArrowheads="1"/>
          </p:cNvPicPr>
          <p:nvPr>
            <p:custDataLst>
              <p:tags r:id="rId7"/>
            </p:custDataLst>
          </p:nvPr>
        </p:nvPicPr>
        <p:blipFill>
          <a:blip r:embed="rId35"/>
          <a:srcRect/>
          <a:stretch>
            <a:fillRect/>
          </a:stretch>
        </p:blipFill>
        <p:spPr bwMode="auto">
          <a:xfrm>
            <a:off x="4211638" y="1052513"/>
            <a:ext cx="1143000" cy="1068387"/>
          </a:xfrm>
          <a:prstGeom prst="rect">
            <a:avLst/>
          </a:prstGeom>
          <a:noFill/>
          <a:ln w="9525">
            <a:noFill/>
            <a:miter lim="800000"/>
            <a:headEnd/>
            <a:tailEnd/>
          </a:ln>
        </p:spPr>
      </p:pic>
      <p:pic>
        <p:nvPicPr>
          <p:cNvPr id="71" name="Picture 11"/>
          <p:cNvPicPr>
            <a:picLocks noChangeAspect="1" noChangeArrowheads="1"/>
          </p:cNvPicPr>
          <p:nvPr>
            <p:custDataLst>
              <p:tags r:id="rId8"/>
            </p:custDataLst>
          </p:nvPr>
        </p:nvPicPr>
        <p:blipFill>
          <a:blip r:embed="rId36"/>
          <a:srcRect/>
          <a:stretch>
            <a:fillRect/>
          </a:stretch>
        </p:blipFill>
        <p:spPr bwMode="auto">
          <a:xfrm>
            <a:off x="5435600" y="1412875"/>
            <a:ext cx="638175" cy="692150"/>
          </a:xfrm>
          <a:prstGeom prst="rect">
            <a:avLst/>
          </a:prstGeom>
          <a:noFill/>
          <a:ln w="9525">
            <a:noFill/>
            <a:miter lim="800000"/>
            <a:headEnd/>
            <a:tailEnd/>
          </a:ln>
        </p:spPr>
      </p:pic>
      <p:pic>
        <p:nvPicPr>
          <p:cNvPr id="72" name="Picture 14"/>
          <p:cNvPicPr>
            <a:picLocks noChangeAspect="1" noChangeArrowheads="1"/>
          </p:cNvPicPr>
          <p:nvPr>
            <p:custDataLst>
              <p:tags r:id="rId9"/>
            </p:custDataLst>
          </p:nvPr>
        </p:nvPicPr>
        <p:blipFill>
          <a:blip r:embed="rId37"/>
          <a:srcRect/>
          <a:stretch>
            <a:fillRect/>
          </a:stretch>
        </p:blipFill>
        <p:spPr bwMode="auto">
          <a:xfrm>
            <a:off x="8316913" y="2205038"/>
            <a:ext cx="571500" cy="600075"/>
          </a:xfrm>
          <a:prstGeom prst="rect">
            <a:avLst/>
          </a:prstGeom>
          <a:noFill/>
          <a:ln w="9525">
            <a:noFill/>
            <a:miter lim="800000"/>
            <a:headEnd/>
            <a:tailEnd/>
          </a:ln>
        </p:spPr>
      </p:pic>
      <p:pic>
        <p:nvPicPr>
          <p:cNvPr id="73" name="Picture 8"/>
          <p:cNvPicPr>
            <a:picLocks noChangeAspect="1" noChangeArrowheads="1"/>
          </p:cNvPicPr>
          <p:nvPr>
            <p:custDataLst>
              <p:tags r:id="rId10"/>
            </p:custDataLst>
          </p:nvPr>
        </p:nvPicPr>
        <p:blipFill>
          <a:blip r:embed="rId38"/>
          <a:srcRect/>
          <a:stretch>
            <a:fillRect/>
          </a:stretch>
        </p:blipFill>
        <p:spPr bwMode="auto">
          <a:xfrm>
            <a:off x="3736975" y="1557338"/>
            <a:ext cx="619125" cy="600075"/>
          </a:xfrm>
          <a:prstGeom prst="rect">
            <a:avLst/>
          </a:prstGeom>
          <a:noFill/>
          <a:ln w="9525">
            <a:noFill/>
            <a:miter lim="800000"/>
            <a:headEnd/>
            <a:tailEnd/>
          </a:ln>
        </p:spPr>
      </p:pic>
      <p:pic>
        <p:nvPicPr>
          <p:cNvPr id="437287" name="Picture 8"/>
          <p:cNvPicPr>
            <a:picLocks noChangeAspect="1" noChangeArrowheads="1"/>
          </p:cNvPicPr>
          <p:nvPr>
            <p:custDataLst>
              <p:tags r:id="rId11"/>
            </p:custDataLst>
          </p:nvPr>
        </p:nvPicPr>
        <p:blipFill>
          <a:blip r:embed="rId39"/>
          <a:srcRect/>
          <a:stretch>
            <a:fillRect/>
          </a:stretch>
        </p:blipFill>
        <p:spPr bwMode="auto">
          <a:xfrm>
            <a:off x="6162675" y="-1335088"/>
            <a:ext cx="519113" cy="238125"/>
          </a:xfrm>
          <a:prstGeom prst="rect">
            <a:avLst/>
          </a:prstGeom>
          <a:noFill/>
          <a:ln w="9525">
            <a:noFill/>
            <a:miter lim="800000"/>
            <a:headEnd/>
            <a:tailEnd/>
          </a:ln>
        </p:spPr>
      </p:pic>
      <p:sp>
        <p:nvSpPr>
          <p:cNvPr id="75" name="Rectangle 74"/>
          <p:cNvSpPr/>
          <p:nvPr/>
        </p:nvSpPr>
        <p:spPr>
          <a:xfrm>
            <a:off x="1012222" y="5373216"/>
            <a:ext cx="1151277"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Cloud</a:t>
            </a:r>
          </a:p>
        </p:txBody>
      </p:sp>
      <p:sp>
        <p:nvSpPr>
          <p:cNvPr id="76" name="Rectangle 75"/>
          <p:cNvSpPr/>
          <p:nvPr/>
        </p:nvSpPr>
        <p:spPr>
          <a:xfrm>
            <a:off x="1253231" y="3615407"/>
            <a:ext cx="788999"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SIM</a:t>
            </a:r>
          </a:p>
        </p:txBody>
      </p:sp>
      <p:sp>
        <p:nvSpPr>
          <p:cNvPr id="77" name="Rectangle 76"/>
          <p:cNvSpPr/>
          <p:nvPr/>
        </p:nvSpPr>
        <p:spPr>
          <a:xfrm>
            <a:off x="337701" y="2204864"/>
            <a:ext cx="1257075" cy="83099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“New”</a:t>
            </a:r>
          </a:p>
          <a:p>
            <a:pPr algn="ctr">
              <a:defRPr/>
            </a:pPr>
            <a:r>
              <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Billing</a:t>
            </a:r>
          </a:p>
        </p:txBody>
      </p:sp>
      <p:sp>
        <p:nvSpPr>
          <p:cNvPr id="78" name="Rectangle 77"/>
          <p:cNvSpPr/>
          <p:nvPr/>
        </p:nvSpPr>
        <p:spPr>
          <a:xfrm>
            <a:off x="2298788" y="5445224"/>
            <a:ext cx="2087431"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Whitespace</a:t>
            </a:r>
          </a:p>
        </p:txBody>
      </p:sp>
      <p:sp>
        <p:nvSpPr>
          <p:cNvPr id="79" name="Rectangle 78"/>
          <p:cNvSpPr/>
          <p:nvPr/>
        </p:nvSpPr>
        <p:spPr>
          <a:xfrm>
            <a:off x="6981262" y="1124744"/>
            <a:ext cx="1795493"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OTT Apps</a:t>
            </a:r>
          </a:p>
        </p:txBody>
      </p:sp>
      <p:sp>
        <p:nvSpPr>
          <p:cNvPr id="80" name="Rectangle 79"/>
          <p:cNvSpPr/>
          <p:nvPr/>
        </p:nvSpPr>
        <p:spPr>
          <a:xfrm>
            <a:off x="6090840" y="116632"/>
            <a:ext cx="1707520"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err="1">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Coolstuff</a:t>
            </a:r>
            <a:endPar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endParaRPr>
          </a:p>
        </p:txBody>
      </p:sp>
      <p:sp>
        <p:nvSpPr>
          <p:cNvPr id="81" name="Rectangle 80"/>
          <p:cNvSpPr/>
          <p:nvPr/>
        </p:nvSpPr>
        <p:spPr>
          <a:xfrm>
            <a:off x="4499992" y="5559623"/>
            <a:ext cx="2419252"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err="1">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Smartdevices</a:t>
            </a:r>
            <a:endPar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endParaRPr>
          </a:p>
        </p:txBody>
      </p:sp>
      <p:pic>
        <p:nvPicPr>
          <p:cNvPr id="47" name="Picture 46" descr="julius-Genachowski.jpg"/>
          <p:cNvPicPr>
            <a:picLocks noChangeAspect="1"/>
          </p:cNvPicPr>
          <p:nvPr/>
        </p:nvPicPr>
        <p:blipFill>
          <a:blip r:embed="rId40"/>
          <a:srcRect/>
          <a:stretch>
            <a:fillRect/>
          </a:stretch>
        </p:blipFill>
        <p:spPr bwMode="auto">
          <a:xfrm>
            <a:off x="7019925" y="4724400"/>
            <a:ext cx="1270000" cy="841375"/>
          </a:xfrm>
          <a:prstGeom prst="rect">
            <a:avLst/>
          </a:prstGeom>
          <a:noFill/>
          <a:ln w="9525">
            <a:noFill/>
            <a:miter lim="800000"/>
            <a:headEnd/>
            <a:tailEnd/>
          </a:ln>
        </p:spPr>
      </p:pic>
      <p:pic>
        <p:nvPicPr>
          <p:cNvPr id="59" name="Picture 58" descr="neelieKroesR1912_228x317.jpg"/>
          <p:cNvPicPr>
            <a:picLocks noChangeAspect="1"/>
          </p:cNvPicPr>
          <p:nvPr/>
        </p:nvPicPr>
        <p:blipFill>
          <a:blip r:embed="rId41" cstate="print"/>
          <a:srcRect/>
          <a:stretch>
            <a:fillRect/>
          </a:stretch>
        </p:blipFill>
        <p:spPr bwMode="auto">
          <a:xfrm>
            <a:off x="8243888" y="5013325"/>
            <a:ext cx="576262" cy="800100"/>
          </a:xfrm>
          <a:prstGeom prst="rect">
            <a:avLst/>
          </a:prstGeom>
          <a:noFill/>
          <a:ln w="9525">
            <a:noFill/>
            <a:miter lim="800000"/>
            <a:headEnd/>
            <a:tailEnd/>
          </a:ln>
        </p:spPr>
      </p:pic>
      <p:sp>
        <p:nvSpPr>
          <p:cNvPr id="63" name="Rectangle 62"/>
          <p:cNvSpPr/>
          <p:nvPr/>
        </p:nvSpPr>
        <p:spPr>
          <a:xfrm>
            <a:off x="6887993" y="5415607"/>
            <a:ext cx="1965603"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a:defRPr/>
            </a:pPr>
            <a:r>
              <a:rPr lang="en-US" sz="2400" spc="150" dirty="0">
                <a:ln w="11430"/>
                <a:solidFill>
                  <a:srgbClr val="F8F8F8"/>
                </a:solidFill>
                <a:effectLst>
                  <a:glow rad="101600">
                    <a:schemeClr val="accent4">
                      <a:satMod val="175000"/>
                      <a:alpha val="40000"/>
                    </a:schemeClr>
                  </a:glow>
                  <a:outerShdw blurRad="25400" algn="tl" rotWithShape="0">
                    <a:srgbClr val="000000">
                      <a:alpha val="43000"/>
                    </a:srgbClr>
                  </a:outerShdw>
                </a:effectLst>
                <a:latin typeface="+mj-lt"/>
              </a:rPr>
              <a:t>Regulation</a:t>
            </a:r>
          </a:p>
        </p:txBody>
      </p:sp>
      <p:sp>
        <p:nvSpPr>
          <p:cNvPr id="32" name="Date Placeholder 3"/>
          <p:cNvSpPr txBox="1">
            <a:spLocks noGrp="1"/>
          </p:cNvSpPr>
          <p:nvPr/>
        </p:nvSpPr>
        <p:spPr bwMode="auto">
          <a:xfrm>
            <a:off x="2616200" y="6602413"/>
            <a:ext cx="5627688" cy="139700"/>
          </a:xfrm>
          <a:prstGeom prst="rect">
            <a:avLst/>
          </a:prstGeom>
          <a:noFill/>
          <a:ln>
            <a:miter lim="800000"/>
            <a:headEnd/>
            <a:tailEnd/>
          </a:ln>
        </p:spPr>
        <p:txBody>
          <a:bodyPr lIns="0" tIns="0" rIns="0" bIns="0"/>
          <a:lstStyle/>
          <a:p>
            <a:pPr>
              <a:defRPr/>
            </a:pPr>
            <a:r>
              <a:rPr lang="en-US" sz="900" b="0" dirty="0">
                <a:latin typeface="+mj-lt"/>
              </a:rPr>
              <a:t>Dr. Kim Kyllesbech Larsen, Industry Outlook 2012, November 24</a:t>
            </a:r>
            <a:r>
              <a:rPr lang="en-US" sz="900" b="0" baseline="30000" dirty="0">
                <a:latin typeface="+mj-lt"/>
              </a:rPr>
              <a:t>th</a:t>
            </a:r>
            <a:r>
              <a:rPr lang="en-US" sz="900" b="0" dirty="0">
                <a:latin typeface="+mj-lt"/>
              </a:rPr>
              <a:t> 2011, London, UK.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linds(horizontal)">
                                      <p:cBhvr>
                                        <p:cTn id="11" dur="500"/>
                                        <p:tgtEl>
                                          <p:spTgt spid="2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blinds(horizontal)">
                                      <p:cBhvr>
                                        <p:cTn id="36" dur="500"/>
                                        <p:tgtEl>
                                          <p:spTgt spid="65"/>
                                        </p:tgtEl>
                                      </p:cBhvr>
                                    </p:animEffect>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blinds(horizontal)">
                                      <p:cBhvr>
                                        <p:cTn id="40" dur="500"/>
                                        <p:tgtEl>
                                          <p:spTgt spid="66"/>
                                        </p:tgtEl>
                                      </p:cBhvr>
                                    </p:animEffect>
                                  </p:childTnLst>
                                </p:cTn>
                              </p:par>
                            </p:childTnLst>
                          </p:cTn>
                        </p:par>
                        <p:par>
                          <p:cTn id="41" fill="hold">
                            <p:stCondLst>
                              <p:cond delay="1000"/>
                            </p:stCondLst>
                            <p:childTnLst>
                              <p:par>
                                <p:cTn id="42" presetID="3" presetClass="entr" presetSubtype="1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blinds(horizontal)">
                                      <p:cBhvr>
                                        <p:cTn id="44" dur="500"/>
                                        <p:tgtEl>
                                          <p:spTgt spid="8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blinds(horizontal)">
                                      <p:cBhvr>
                                        <p:cTn id="49" dur="500"/>
                                        <p:tgtEl>
                                          <p:spTgt spid="79"/>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500"/>
                                        <p:tgtEl>
                                          <p:spTgt spid="51"/>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par>
                          <p:cTn id="74" fill="hold">
                            <p:stCondLst>
                              <p:cond delay="3500"/>
                            </p:stCondLst>
                            <p:childTnLst>
                              <p:par>
                                <p:cTn id="75" presetID="3" presetClass="entr" presetSubtype="10"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blinds(horizontal)">
                                      <p:cBhvr>
                                        <p:cTn id="77" dur="500"/>
                                        <p:tgtEl>
                                          <p:spTgt spid="57"/>
                                        </p:tgtEl>
                                      </p:cBhvr>
                                    </p:animEffect>
                                  </p:childTnLst>
                                </p:cTn>
                              </p:par>
                            </p:childTnLst>
                          </p:cTn>
                        </p:par>
                        <p:par>
                          <p:cTn id="78" fill="hold">
                            <p:stCondLst>
                              <p:cond delay="4000"/>
                            </p:stCondLst>
                            <p:childTnLst>
                              <p:par>
                                <p:cTn id="79" presetID="3" presetClass="entr" presetSubtype="1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blinds(horizontal)">
                                      <p:cBhvr>
                                        <p:cTn id="81" dur="500"/>
                                        <p:tgtEl>
                                          <p:spTgt spid="72"/>
                                        </p:tgtEl>
                                      </p:cBhvr>
                                    </p:animEffect>
                                  </p:childTnLst>
                                </p:cTn>
                              </p:par>
                            </p:childTnLst>
                          </p:cTn>
                        </p:par>
                        <p:par>
                          <p:cTn id="82" fill="hold">
                            <p:stCondLst>
                              <p:cond delay="4500"/>
                            </p:stCondLst>
                            <p:childTnLst>
                              <p:par>
                                <p:cTn id="83" presetID="3" presetClass="entr" presetSubtype="10"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blinds(horizontal)">
                                      <p:cBhvr>
                                        <p:cTn id="85" dur="500"/>
                                        <p:tgtEl>
                                          <p:spTgt spid="5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blinds(horizontal)">
                                      <p:cBhvr>
                                        <p:cTn id="90" dur="500"/>
                                        <p:tgtEl>
                                          <p:spTgt spid="67"/>
                                        </p:tgtEl>
                                      </p:cBhvr>
                                    </p:animEffect>
                                  </p:childTnLst>
                                </p:cTn>
                              </p:par>
                            </p:childTnLst>
                          </p:cTn>
                        </p:par>
                        <p:par>
                          <p:cTn id="91" fill="hold">
                            <p:stCondLst>
                              <p:cond delay="500"/>
                            </p:stCondLst>
                            <p:childTnLst>
                              <p:par>
                                <p:cTn id="92" presetID="3" presetClass="entr" presetSubtype="10" fill="hold" nodeType="after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blinds(horizontal)">
                                      <p:cBhvr>
                                        <p:cTn id="94" dur="500"/>
                                        <p:tgtEl>
                                          <p:spTgt spid="68"/>
                                        </p:tgtEl>
                                      </p:cBhvr>
                                    </p:animEffect>
                                  </p:childTnLst>
                                </p:cTn>
                              </p:par>
                            </p:childTnLst>
                          </p:cTn>
                        </p:par>
                        <p:par>
                          <p:cTn id="95" fill="hold">
                            <p:stCondLst>
                              <p:cond delay="1000"/>
                            </p:stCondLst>
                            <p:childTnLst>
                              <p:par>
                                <p:cTn id="96" presetID="3" presetClass="entr" presetSubtype="10" fill="hold" nodeType="after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blinds(horizontal)">
                                      <p:cBhvr>
                                        <p:cTn id="98" dur="500"/>
                                        <p:tgtEl>
                                          <p:spTgt spid="69"/>
                                        </p:tgtEl>
                                      </p:cBhvr>
                                    </p:animEffect>
                                  </p:childTnLst>
                                </p:cTn>
                              </p:par>
                            </p:childTnLst>
                          </p:cTn>
                        </p:par>
                        <p:par>
                          <p:cTn id="99" fill="hold">
                            <p:stCondLst>
                              <p:cond delay="1500"/>
                            </p:stCondLst>
                            <p:childTnLst>
                              <p:par>
                                <p:cTn id="100" presetID="3" presetClass="entr" presetSubtype="10" fill="hold" nodeType="after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blinds(horizontal)">
                                      <p:cBhvr>
                                        <p:cTn id="102" dur="500"/>
                                        <p:tgtEl>
                                          <p:spTgt spid="70"/>
                                        </p:tgtEl>
                                      </p:cBhvr>
                                    </p:animEffect>
                                  </p:childTnLst>
                                </p:cTn>
                              </p:par>
                            </p:childTnLst>
                          </p:cTn>
                        </p:par>
                        <p:par>
                          <p:cTn id="103" fill="hold">
                            <p:stCondLst>
                              <p:cond delay="2000"/>
                            </p:stCondLst>
                            <p:childTnLst>
                              <p:par>
                                <p:cTn id="104" presetID="3" presetClass="entr" presetSubtype="10" fill="hold"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blinds(horizontal)">
                                      <p:cBhvr>
                                        <p:cTn id="106" dur="500"/>
                                        <p:tgtEl>
                                          <p:spTgt spid="71"/>
                                        </p:tgtEl>
                                      </p:cBhvr>
                                    </p:animEffect>
                                  </p:childTnLst>
                                </p:cTn>
                              </p:par>
                            </p:childTnLst>
                          </p:cTn>
                        </p:par>
                        <p:par>
                          <p:cTn id="107" fill="hold">
                            <p:stCondLst>
                              <p:cond delay="2500"/>
                            </p:stCondLst>
                            <p:childTnLst>
                              <p:par>
                                <p:cTn id="108" presetID="3" presetClass="entr" presetSubtype="10" fill="hold"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blinds(horizontal)">
                                      <p:cBhvr>
                                        <p:cTn id="110" dur="500"/>
                                        <p:tgtEl>
                                          <p:spTgt spid="73"/>
                                        </p:tgtEl>
                                      </p:cBhvr>
                                    </p:animEffect>
                                  </p:childTnLst>
                                </p:cTn>
                              </p:par>
                            </p:childTnLst>
                          </p:cTn>
                        </p:par>
                        <p:par>
                          <p:cTn id="111" fill="hold">
                            <p:stCondLst>
                              <p:cond delay="3000"/>
                            </p:stCondLst>
                            <p:childTnLst>
                              <p:par>
                                <p:cTn id="112" presetID="3" presetClass="entr" presetSubtype="10" fill="hold" nodeType="afterEffect">
                                  <p:stCondLst>
                                    <p:cond delay="0"/>
                                  </p:stCondLst>
                                  <p:childTnLst>
                                    <p:set>
                                      <p:cBhvr>
                                        <p:cTn id="113" dur="1" fill="hold">
                                          <p:stCondLst>
                                            <p:cond delay="0"/>
                                          </p:stCondLst>
                                        </p:cTn>
                                        <p:tgtEl>
                                          <p:spTgt spid="80"/>
                                        </p:tgtEl>
                                        <p:attrNameLst>
                                          <p:attrName>style.visibility</p:attrName>
                                        </p:attrNameLst>
                                      </p:cBhvr>
                                      <p:to>
                                        <p:strVal val="visible"/>
                                      </p:to>
                                    </p:set>
                                    <p:animEffect transition="in" filter="blinds(horizontal)">
                                      <p:cBhvr>
                                        <p:cTn id="114" dur="500"/>
                                        <p:tgtEl>
                                          <p:spTgt spid="80"/>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blinds(horizontal)">
                                      <p:cBhvr>
                                        <p:cTn id="119" dur="500"/>
                                        <p:tgtEl>
                                          <p:spTgt spid="56"/>
                                        </p:tgtEl>
                                      </p:cBhvr>
                                    </p:animEffect>
                                  </p:childTnLst>
                                </p:cTn>
                              </p:par>
                            </p:childTnLst>
                          </p:cTn>
                        </p:par>
                        <p:par>
                          <p:cTn id="120" fill="hold">
                            <p:stCondLst>
                              <p:cond delay="500"/>
                            </p:stCondLst>
                            <p:childTnLst>
                              <p:par>
                                <p:cTn id="121" presetID="3" presetClass="entr" presetSubtype="10" fill="hold"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blinds(horizontal)">
                                      <p:cBhvr>
                                        <p:cTn id="123" dur="500"/>
                                        <p:tgtEl>
                                          <p:spTgt spid="54"/>
                                        </p:tgtEl>
                                      </p:cBhvr>
                                    </p:animEffect>
                                  </p:childTnLst>
                                </p:cTn>
                              </p:par>
                            </p:childTnLst>
                          </p:cTn>
                        </p:par>
                        <p:par>
                          <p:cTn id="124" fill="hold">
                            <p:stCondLst>
                              <p:cond delay="1000"/>
                            </p:stCondLst>
                            <p:childTnLst>
                              <p:par>
                                <p:cTn id="125" presetID="3" presetClass="entr" presetSubtype="10"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blinds(horizontal)">
                                      <p:cBhvr>
                                        <p:cTn id="127" dur="500"/>
                                        <p:tgtEl>
                                          <p:spTgt spid="55"/>
                                        </p:tgtEl>
                                      </p:cBhvr>
                                    </p:animEffect>
                                  </p:childTnLst>
                                </p:cTn>
                              </p:par>
                            </p:childTnLst>
                          </p:cTn>
                        </p:par>
                        <p:par>
                          <p:cTn id="128" fill="hold">
                            <p:stCondLst>
                              <p:cond delay="1500"/>
                            </p:stCondLst>
                            <p:childTnLst>
                              <p:par>
                                <p:cTn id="129" presetID="3" presetClass="entr" presetSubtype="10" fill="hold" nodeType="afterEffect">
                                  <p:stCondLst>
                                    <p:cond delay="0"/>
                                  </p:stCondLst>
                                  <p:childTnLst>
                                    <p:set>
                                      <p:cBhvr>
                                        <p:cTn id="130" dur="1" fill="hold">
                                          <p:stCondLst>
                                            <p:cond delay="0"/>
                                          </p:stCondLst>
                                        </p:cTn>
                                        <p:tgtEl>
                                          <p:spTgt spid="77"/>
                                        </p:tgtEl>
                                        <p:attrNameLst>
                                          <p:attrName>style.visibility</p:attrName>
                                        </p:attrNameLst>
                                      </p:cBhvr>
                                      <p:to>
                                        <p:strVal val="visible"/>
                                      </p:to>
                                    </p:set>
                                    <p:animEffect transition="in" filter="blinds(horizontal)">
                                      <p:cBhvr>
                                        <p:cTn id="131" dur="500"/>
                                        <p:tgtEl>
                                          <p:spTgt spid="77"/>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nodeType="clickEffect">
                                  <p:stCondLst>
                                    <p:cond delay="0"/>
                                  </p:stCondLst>
                                  <p:childTnLst>
                                    <p:set>
                                      <p:cBhvr>
                                        <p:cTn id="135" dur="1" fill="hold">
                                          <p:stCondLst>
                                            <p:cond delay="0"/>
                                          </p:stCondLst>
                                        </p:cTn>
                                        <p:tgtEl>
                                          <p:spTgt spid="369666"/>
                                        </p:tgtEl>
                                        <p:attrNameLst>
                                          <p:attrName>style.visibility</p:attrName>
                                        </p:attrNameLst>
                                      </p:cBhvr>
                                      <p:to>
                                        <p:strVal val="visible"/>
                                      </p:to>
                                    </p:set>
                                    <p:animEffect transition="in" filter="blinds(horizontal)">
                                      <p:cBhvr>
                                        <p:cTn id="136" dur="500"/>
                                        <p:tgtEl>
                                          <p:spTgt spid="369666"/>
                                        </p:tgtEl>
                                      </p:cBhvr>
                                    </p:animEffect>
                                  </p:childTnLst>
                                </p:cTn>
                              </p:par>
                            </p:childTnLst>
                          </p:cTn>
                        </p:par>
                        <p:par>
                          <p:cTn id="137" fill="hold">
                            <p:stCondLst>
                              <p:cond delay="500"/>
                            </p:stCondLst>
                            <p:childTnLst>
                              <p:par>
                                <p:cTn id="138" presetID="3" presetClass="entr" presetSubtype="10" fill="hold" nodeType="after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blinds(horizontal)">
                                      <p:cBhvr>
                                        <p:cTn id="140" dur="500"/>
                                        <p:tgtEl>
                                          <p:spTgt spid="76"/>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60"/>
                                        </p:tgtEl>
                                        <p:attrNameLst>
                                          <p:attrName>style.visibility</p:attrName>
                                        </p:attrNameLst>
                                      </p:cBhvr>
                                      <p:to>
                                        <p:strVal val="visible"/>
                                      </p:to>
                                    </p:set>
                                    <p:animEffect transition="in" filter="blinds(horizontal)">
                                      <p:cBhvr>
                                        <p:cTn id="145" dur="500"/>
                                        <p:tgtEl>
                                          <p:spTgt spid="60"/>
                                        </p:tgtEl>
                                      </p:cBhvr>
                                    </p:animEffect>
                                  </p:childTnLst>
                                </p:cTn>
                              </p:par>
                            </p:childTnLst>
                          </p:cTn>
                        </p:par>
                        <p:par>
                          <p:cTn id="146" fill="hold">
                            <p:stCondLst>
                              <p:cond delay="500"/>
                            </p:stCondLst>
                            <p:childTnLst>
                              <p:par>
                                <p:cTn id="147" presetID="3" presetClass="entr" presetSubtype="10" fill="hold" nodeType="afterEffect">
                                  <p:stCondLst>
                                    <p:cond delay="0"/>
                                  </p:stCondLst>
                                  <p:childTnLst>
                                    <p:set>
                                      <p:cBhvr>
                                        <p:cTn id="148" dur="1" fill="hold">
                                          <p:stCondLst>
                                            <p:cond delay="0"/>
                                          </p:stCondLst>
                                        </p:cTn>
                                        <p:tgtEl>
                                          <p:spTgt spid="75"/>
                                        </p:tgtEl>
                                        <p:attrNameLst>
                                          <p:attrName>style.visibility</p:attrName>
                                        </p:attrNameLst>
                                      </p:cBhvr>
                                      <p:to>
                                        <p:strVal val="visible"/>
                                      </p:to>
                                    </p:set>
                                    <p:animEffect transition="in" filter="blinds(horizontal)">
                                      <p:cBhvr>
                                        <p:cTn id="149" dur="500"/>
                                        <p:tgtEl>
                                          <p:spTgt spid="75"/>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nodeType="click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blinds(horizontal)">
                                      <p:cBhvr>
                                        <p:cTn id="154" dur="500"/>
                                        <p:tgtEl>
                                          <p:spTgt spid="61"/>
                                        </p:tgtEl>
                                      </p:cBhvr>
                                    </p:animEffect>
                                  </p:childTnLst>
                                </p:cTn>
                              </p:par>
                            </p:childTnLst>
                          </p:cTn>
                        </p:par>
                        <p:par>
                          <p:cTn id="155" fill="hold">
                            <p:stCondLst>
                              <p:cond delay="500"/>
                            </p:stCondLst>
                            <p:childTnLst>
                              <p:par>
                                <p:cTn id="156" presetID="3" presetClass="entr" presetSubtype="10" fill="hold" nodeType="afterEffect">
                                  <p:stCondLst>
                                    <p:cond delay="0"/>
                                  </p:stCondLst>
                                  <p:childTnLst>
                                    <p:set>
                                      <p:cBhvr>
                                        <p:cTn id="157" dur="1" fill="hold">
                                          <p:stCondLst>
                                            <p:cond delay="0"/>
                                          </p:stCondLst>
                                        </p:cTn>
                                        <p:tgtEl>
                                          <p:spTgt spid="62"/>
                                        </p:tgtEl>
                                        <p:attrNameLst>
                                          <p:attrName>style.visibility</p:attrName>
                                        </p:attrNameLst>
                                      </p:cBhvr>
                                      <p:to>
                                        <p:strVal val="visible"/>
                                      </p:to>
                                    </p:set>
                                    <p:animEffect transition="in" filter="blinds(horizontal)">
                                      <p:cBhvr>
                                        <p:cTn id="158" dur="500"/>
                                        <p:tgtEl>
                                          <p:spTgt spid="62"/>
                                        </p:tgtEl>
                                      </p:cBhvr>
                                    </p:animEffect>
                                  </p:childTnLst>
                                </p:cTn>
                              </p:par>
                            </p:childTnLst>
                          </p:cTn>
                        </p:par>
                        <p:par>
                          <p:cTn id="159" fill="hold">
                            <p:stCondLst>
                              <p:cond delay="1000"/>
                            </p:stCondLst>
                            <p:childTnLst>
                              <p:par>
                                <p:cTn id="160" presetID="3" presetClass="entr" presetSubtype="10" fill="hold" nodeType="after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blinds(horizontal)">
                                      <p:cBhvr>
                                        <p:cTn id="162" dur="500"/>
                                        <p:tgtEl>
                                          <p:spTgt spid="78"/>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nodeType="clickEffect">
                                  <p:stCondLst>
                                    <p:cond delay="0"/>
                                  </p:stCondLst>
                                  <p:childTnLst>
                                    <p:set>
                                      <p:cBhvr>
                                        <p:cTn id="166" dur="1" fill="hold">
                                          <p:stCondLst>
                                            <p:cond delay="0"/>
                                          </p:stCondLst>
                                        </p:cTn>
                                        <p:tgtEl>
                                          <p:spTgt spid="59"/>
                                        </p:tgtEl>
                                        <p:attrNameLst>
                                          <p:attrName>style.visibility</p:attrName>
                                        </p:attrNameLst>
                                      </p:cBhvr>
                                      <p:to>
                                        <p:strVal val="visible"/>
                                      </p:to>
                                    </p:set>
                                    <p:animEffect transition="in" filter="blinds(horizontal)">
                                      <p:cBhvr>
                                        <p:cTn id="167" dur="500"/>
                                        <p:tgtEl>
                                          <p:spTgt spid="59"/>
                                        </p:tgtEl>
                                      </p:cBhvr>
                                    </p:animEffect>
                                  </p:childTnLst>
                                </p:cTn>
                              </p:par>
                              <p:par>
                                <p:cTn id="168" presetID="3" presetClass="entr" presetSubtype="10" fill="hold"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blinds(horizontal)">
                                      <p:cBhvr>
                                        <p:cTn id="170" dur="500"/>
                                        <p:tgtEl>
                                          <p:spTgt spid="47"/>
                                        </p:tgtEl>
                                      </p:cBhvr>
                                    </p:animEffect>
                                  </p:childTnLst>
                                </p:cTn>
                              </p:par>
                              <p:par>
                                <p:cTn id="171" presetID="3" presetClass="entr" presetSubtype="10" fill="hold" nodeType="withEffect">
                                  <p:stCondLst>
                                    <p:cond delay="0"/>
                                  </p:stCondLst>
                                  <p:childTnLst>
                                    <p:set>
                                      <p:cBhvr>
                                        <p:cTn id="172" dur="1" fill="hold">
                                          <p:stCondLst>
                                            <p:cond delay="0"/>
                                          </p:stCondLst>
                                        </p:cTn>
                                        <p:tgtEl>
                                          <p:spTgt spid="63"/>
                                        </p:tgtEl>
                                        <p:attrNameLst>
                                          <p:attrName>style.visibility</p:attrName>
                                        </p:attrNameLst>
                                      </p:cBhvr>
                                      <p:to>
                                        <p:strVal val="visible"/>
                                      </p:to>
                                    </p:set>
                                    <p:animEffect transition="in" filter="blinds(horizontal)">
                                      <p:cBhvr>
                                        <p:cTn id="17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218" name="Object 138"/>
          <p:cNvGraphicFramePr>
            <a:graphicFrameLocks noChangeAspect="1"/>
          </p:cNvGraphicFramePr>
          <p:nvPr>
            <p:custDataLst>
              <p:tags r:id="rId2"/>
            </p:custDataLst>
          </p:nvPr>
        </p:nvGraphicFramePr>
        <p:xfrm>
          <a:off x="0" y="0"/>
          <a:ext cx="158750" cy="158750"/>
        </p:xfrm>
        <a:graphic>
          <a:graphicData uri="http://schemas.openxmlformats.org/presentationml/2006/ole">
            <p:oleObj spid="_x0000_s430220" name="think-cell Slide" r:id="rId11" imgW="360" imgH="360" progId="">
              <p:embed/>
            </p:oleObj>
          </a:graphicData>
        </a:graphic>
      </p:graphicFrame>
      <p:sp>
        <p:nvSpPr>
          <p:cNvPr id="959491" name="AutoShape 3"/>
          <p:cNvSpPr>
            <a:spLocks noChangeArrowheads="1"/>
          </p:cNvSpPr>
          <p:nvPr>
            <p:custDataLst>
              <p:tags r:id="rId3"/>
            </p:custDataLst>
          </p:nvPr>
        </p:nvSpPr>
        <p:spPr bwMode="auto">
          <a:xfrm>
            <a:off x="4716463" y="1196975"/>
            <a:ext cx="4176712" cy="3181350"/>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lstStyle/>
          <a:p>
            <a:pPr marL="180975" indent="-180975" algn="ctr">
              <a:lnSpc>
                <a:spcPct val="150000"/>
              </a:lnSpc>
              <a:defRPr/>
            </a:pPr>
            <a:endParaRPr lang="en-US" sz="1600" b="0" dirty="0">
              <a:latin typeface="+mj-lt"/>
            </a:endParaRPr>
          </a:p>
        </p:txBody>
      </p:sp>
      <p:sp>
        <p:nvSpPr>
          <p:cNvPr id="959493" name="AutoShape 5"/>
          <p:cNvSpPr>
            <a:spLocks noChangeArrowheads="1"/>
          </p:cNvSpPr>
          <p:nvPr>
            <p:custDataLst>
              <p:tags r:id="rId4"/>
            </p:custDataLst>
          </p:nvPr>
        </p:nvSpPr>
        <p:spPr bwMode="auto">
          <a:xfrm>
            <a:off x="4716463" y="4797425"/>
            <a:ext cx="4176712" cy="1295400"/>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36000" tIns="34276" rIns="36000" bIns="34276" anchor="ctr"/>
          <a:lstStyle/>
          <a:p>
            <a:pPr marL="177800" indent="-177800">
              <a:spcAft>
                <a:spcPts val="500"/>
              </a:spcAft>
              <a:buFont typeface="Arial" pitchFamily="34" charset="0"/>
              <a:buChar char="•"/>
              <a:defRPr/>
            </a:pPr>
            <a:r>
              <a:rPr lang="en-US" sz="1600" b="0" dirty="0">
                <a:latin typeface="+mj-lt"/>
              </a:rPr>
              <a:t>Transparent off-loading strategies.</a:t>
            </a:r>
          </a:p>
          <a:p>
            <a:pPr marL="177800" indent="-177800">
              <a:spcAft>
                <a:spcPts val="500"/>
              </a:spcAft>
              <a:buFont typeface="Arial" pitchFamily="34" charset="0"/>
              <a:buChar char="•"/>
              <a:defRPr/>
            </a:pPr>
            <a:r>
              <a:rPr lang="en-US" sz="1600" b="0" i="1" dirty="0">
                <a:solidFill>
                  <a:schemeClr val="tx2"/>
                </a:solidFill>
                <a:latin typeface="+mj-lt"/>
              </a:rPr>
              <a:t>Inside-out coverage</a:t>
            </a:r>
            <a:r>
              <a:rPr lang="en-US" sz="1600" b="0" dirty="0">
                <a:latin typeface="+mj-lt"/>
              </a:rPr>
              <a:t> with in-home backhaul connectivity (i.e., via VDSL, Fiber, …).</a:t>
            </a:r>
          </a:p>
          <a:p>
            <a:pPr marL="177800" indent="-177800">
              <a:spcAft>
                <a:spcPts val="500"/>
              </a:spcAft>
              <a:buFont typeface="Arial" pitchFamily="34" charset="0"/>
              <a:buChar char="•"/>
              <a:defRPr/>
            </a:pPr>
            <a:r>
              <a:rPr lang="en-US" sz="1600" b="0" dirty="0">
                <a:latin typeface="+mj-lt"/>
              </a:rPr>
              <a:t>Honest </a:t>
            </a:r>
            <a:r>
              <a:rPr lang="en-US" sz="1600" b="0" i="1" dirty="0">
                <a:solidFill>
                  <a:schemeClr val="tx2"/>
                </a:solidFill>
                <a:latin typeface="+mj-lt"/>
              </a:rPr>
              <a:t>always-best-connected </a:t>
            </a:r>
            <a:r>
              <a:rPr lang="en-US" sz="1600" b="0" dirty="0">
                <a:latin typeface="+mj-lt"/>
              </a:rPr>
              <a:t>offers.</a:t>
            </a:r>
            <a:endParaRPr lang="en-US" sz="1600" b="0" i="1" dirty="0">
              <a:solidFill>
                <a:schemeClr val="tx2"/>
              </a:solidFill>
              <a:latin typeface="+mj-lt"/>
            </a:endParaRPr>
          </a:p>
        </p:txBody>
      </p:sp>
      <p:sp>
        <p:nvSpPr>
          <p:cNvPr id="430222" name="Rectangle 8"/>
          <p:cNvSpPr>
            <a:spLocks noGrp="1" noChangeArrowheads="1"/>
          </p:cNvSpPr>
          <p:nvPr>
            <p:ph type="title"/>
            <p:custDataLst>
              <p:tags r:id="rId5"/>
            </p:custDataLst>
          </p:nvPr>
        </p:nvSpPr>
        <p:spPr>
          <a:xfrm>
            <a:off x="304800" y="131763"/>
            <a:ext cx="8532813" cy="1136650"/>
          </a:xfrm>
        </p:spPr>
        <p:txBody>
          <a:bodyPr/>
          <a:lstStyle/>
          <a:p>
            <a:r>
              <a:rPr lang="en-GB" smtClean="0"/>
              <a:t>Fixed – Mobile Convergence.</a:t>
            </a:r>
            <a:br>
              <a:rPr lang="en-GB" smtClean="0"/>
            </a:br>
            <a:r>
              <a:rPr lang="en-GB" sz="2400" smtClean="0">
                <a:solidFill>
                  <a:srgbClr val="666666"/>
                </a:solidFill>
              </a:rPr>
              <a:t>Technology &amp; business reasons for FMC.</a:t>
            </a:r>
            <a:endParaRPr lang="de-DE" smtClean="0"/>
          </a:p>
        </p:txBody>
      </p:sp>
      <p:sp>
        <p:nvSpPr>
          <p:cNvPr id="959585" name="AutoShape 97"/>
          <p:cNvSpPr>
            <a:spLocks noChangeArrowheads="1"/>
          </p:cNvSpPr>
          <p:nvPr>
            <p:custDataLst>
              <p:tags r:id="rId6"/>
            </p:custDataLst>
          </p:nvPr>
        </p:nvSpPr>
        <p:spPr bwMode="auto">
          <a:xfrm>
            <a:off x="396875" y="1268413"/>
            <a:ext cx="3959225" cy="4752975"/>
          </a:xfrm>
          <a:prstGeom prst="roundRect">
            <a:avLst>
              <a:gd name="adj" fmla="val 5343"/>
            </a:avLst>
          </a:prstGeom>
          <a:gradFill rotWithShape="1">
            <a:gsLst>
              <a:gs pos="0">
                <a:schemeClr val="bg1"/>
              </a:gs>
              <a:gs pos="100000">
                <a:srgbClr val="DCDCDC"/>
              </a:gs>
            </a:gsLst>
            <a:lin ang="5400000" scaled="1"/>
          </a:gradFill>
          <a:ln w="9525" algn="ctr">
            <a:solidFill>
              <a:srgbClr val="969696"/>
            </a:solidFill>
            <a:round/>
            <a:headEnd/>
            <a:tailEnd/>
          </a:ln>
          <a:effectLst>
            <a:outerShdw dist="38100" dir="5400000" algn="t" rotWithShape="0">
              <a:srgbClr val="000000">
                <a:alpha val="39998"/>
              </a:srgbClr>
            </a:outerShdw>
          </a:effectLst>
        </p:spPr>
        <p:txBody>
          <a:bodyPr lIns="68553" tIns="34276" rIns="68553" bIns="34276" anchor="ctr"/>
          <a:lstStyle/>
          <a:p>
            <a:pPr>
              <a:defRPr/>
            </a:pPr>
            <a:endParaRPr lang="en-US">
              <a:latin typeface="+mj-lt"/>
            </a:endParaRPr>
          </a:p>
        </p:txBody>
      </p:sp>
      <p:sp>
        <p:nvSpPr>
          <p:cNvPr id="139" name="Slide Number Placeholder 4"/>
          <p:cNvSpPr>
            <a:spLocks noGrp="1"/>
          </p:cNvSpPr>
          <p:nvPr>
            <p:ph type="sldNum" sz="quarter" idx="11"/>
          </p:nvPr>
        </p:nvSpPr>
        <p:spPr>
          <a:xfrm>
            <a:off x="8228013" y="6602413"/>
            <a:ext cx="539750" cy="144462"/>
          </a:xfrm>
        </p:spPr>
        <p:txBody>
          <a:bodyPr/>
          <a:lstStyle/>
          <a:p>
            <a:pPr>
              <a:defRPr/>
            </a:pPr>
            <a:fld id="{2D0A8A5D-AD66-4D89-9DE4-8DF94A6AE877}" type="slidenum">
              <a:rPr lang="de-DE"/>
              <a:pPr>
                <a:defRPr/>
              </a:pPr>
              <a:t>20</a:t>
            </a:fld>
            <a:endParaRPr lang="de-DE" dirty="0"/>
          </a:p>
        </p:txBody>
      </p:sp>
      <p:sp>
        <p:nvSpPr>
          <p:cNvPr id="2" name="Auf der gleichen Seite des Rechtecks liegende Ecken abrunden 46"/>
          <p:cNvSpPr>
            <a:spLocks noChangeArrowheads="1"/>
          </p:cNvSpPr>
          <p:nvPr>
            <p:custDataLst>
              <p:tags r:id="rId7"/>
            </p:custDataLst>
          </p:nvPr>
        </p:nvSpPr>
        <p:spPr bwMode="auto">
          <a:xfrm>
            <a:off x="396875" y="981075"/>
            <a:ext cx="3959225" cy="503238"/>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defRPr/>
            </a:pPr>
            <a:r>
              <a:rPr lang="en-GB" sz="1600" dirty="0">
                <a:solidFill>
                  <a:srgbClr val="FFFFFF"/>
                </a:solidFill>
                <a:latin typeface="+mj-lt"/>
              </a:rPr>
              <a:t>Mobile &amp; Fixed the ideal partnership</a:t>
            </a:r>
            <a:endParaRPr lang="de-DE" sz="1050" dirty="0">
              <a:latin typeface="+mj-lt"/>
            </a:endParaRPr>
          </a:p>
        </p:txBody>
      </p:sp>
      <p:sp>
        <p:nvSpPr>
          <p:cNvPr id="259080" name="AutoShape 8"/>
          <p:cNvSpPr>
            <a:spLocks noChangeAspect="1" noChangeArrowheads="1" noTextEdit="1"/>
          </p:cNvSpPr>
          <p:nvPr/>
        </p:nvSpPr>
        <p:spPr bwMode="auto">
          <a:xfrm>
            <a:off x="487363" y="1844675"/>
            <a:ext cx="3762375" cy="4010025"/>
          </a:xfrm>
          <a:prstGeom prst="rect">
            <a:avLst/>
          </a:prstGeom>
          <a:noFill/>
          <a:ln w="9525">
            <a:noFill/>
            <a:miter lim="800000"/>
            <a:headEnd/>
            <a:tailEnd/>
          </a:ln>
        </p:spPr>
        <p:txBody>
          <a:bodyPr/>
          <a:lstStyle/>
          <a:p>
            <a:pPr>
              <a:defRPr/>
            </a:pPr>
            <a:endParaRPr lang="en-US" dirty="0">
              <a:latin typeface="+mj-lt"/>
            </a:endParaRPr>
          </a:p>
        </p:txBody>
      </p:sp>
      <p:sp>
        <p:nvSpPr>
          <p:cNvPr id="47" name="Auf der gleichen Seite des Rechtecks liegende Ecken abrunden 46"/>
          <p:cNvSpPr>
            <a:spLocks noChangeArrowheads="1"/>
          </p:cNvSpPr>
          <p:nvPr/>
        </p:nvSpPr>
        <p:spPr bwMode="auto">
          <a:xfrm>
            <a:off x="4716463" y="4510088"/>
            <a:ext cx="4176712" cy="287337"/>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1600" dirty="0">
                <a:solidFill>
                  <a:srgbClr val="FFFFFF"/>
                </a:solidFill>
                <a:latin typeface="+mj-lt"/>
              </a:rPr>
              <a:t>Fixed &amp; Mobile enables:</a:t>
            </a:r>
            <a:endParaRPr lang="de-DE" sz="1600" dirty="0">
              <a:latin typeface="+mj-lt"/>
            </a:endParaRPr>
          </a:p>
        </p:txBody>
      </p:sp>
      <p:sp>
        <p:nvSpPr>
          <p:cNvPr id="48" name="Auf der gleichen Seite des Rechtecks liegende Ecken abrunden 46"/>
          <p:cNvSpPr>
            <a:spLocks noChangeArrowheads="1"/>
          </p:cNvSpPr>
          <p:nvPr>
            <p:custDataLst>
              <p:tags r:id="rId8"/>
            </p:custDataLst>
          </p:nvPr>
        </p:nvSpPr>
        <p:spPr bwMode="auto">
          <a:xfrm>
            <a:off x="4716463" y="981075"/>
            <a:ext cx="4176712" cy="503238"/>
          </a:xfrm>
          <a:prstGeom prst="round2SameRect">
            <a:avLst/>
          </a:prstGeom>
          <a:gradFill rotWithShape="1">
            <a:gsLst>
              <a:gs pos="0">
                <a:srgbClr val="BDBDBD"/>
              </a:gs>
              <a:gs pos="39999">
                <a:srgbClr val="404040"/>
              </a:gs>
              <a:gs pos="41000">
                <a:srgbClr val="000000"/>
              </a:gs>
              <a:gs pos="100000">
                <a:srgbClr val="080808"/>
              </a:gs>
            </a:gsLst>
            <a:lin ang="5400000" scaled="1"/>
          </a:gradFill>
          <a:ln w="9525" algn="ctr">
            <a:solidFill>
              <a:srgbClr val="333333"/>
            </a:solidFill>
            <a:round/>
            <a:headEnd/>
            <a:tailEnd/>
          </a:ln>
          <a:effectLst/>
        </p:spPr>
        <p:txBody>
          <a:bodyPr anchor="ctr"/>
          <a:lstStyle/>
          <a:p>
            <a:pPr algn="ctr">
              <a:lnSpc>
                <a:spcPct val="90000"/>
              </a:lnSpc>
              <a:defRPr/>
            </a:pPr>
            <a:r>
              <a:rPr lang="en-GB" sz="1600" dirty="0">
                <a:solidFill>
                  <a:srgbClr val="FFFFFF"/>
                </a:solidFill>
                <a:latin typeface="+mj-lt"/>
              </a:rPr>
              <a:t>Most mobile data traffic is fixed-like.</a:t>
            </a:r>
            <a:endParaRPr lang="de-DE" sz="1600" dirty="0">
              <a:latin typeface="+mj-lt"/>
            </a:endParaRPr>
          </a:p>
        </p:txBody>
      </p:sp>
      <p:sp>
        <p:nvSpPr>
          <p:cNvPr id="14" name="TextBox 13"/>
          <p:cNvSpPr txBox="1"/>
          <p:nvPr/>
        </p:nvSpPr>
        <p:spPr>
          <a:xfrm>
            <a:off x="4932363" y="1916113"/>
            <a:ext cx="914400" cy="914400"/>
          </a:xfrm>
          <a:prstGeom prst="rect">
            <a:avLst/>
          </a:prstGeom>
          <a:noFill/>
        </p:spPr>
        <p:txBody>
          <a:bodyPr wrap="none"/>
          <a:lstStyle/>
          <a:p>
            <a:pPr>
              <a:defRPr/>
            </a:pPr>
            <a:endParaRPr lang="en-US" sz="1800" dirty="0">
              <a:latin typeface="+mj-lt"/>
            </a:endParaRPr>
          </a:p>
        </p:txBody>
      </p:sp>
      <p:grpSp>
        <p:nvGrpSpPr>
          <p:cNvPr id="15" name="Group 15"/>
          <p:cNvGrpSpPr>
            <a:grpSpLocks/>
          </p:cNvGrpSpPr>
          <p:nvPr/>
        </p:nvGrpSpPr>
        <p:grpSpPr bwMode="auto">
          <a:xfrm>
            <a:off x="4932363" y="1700213"/>
            <a:ext cx="3756025" cy="2716212"/>
            <a:chOff x="1285" y="1976"/>
            <a:chExt cx="2366" cy="1711"/>
          </a:xfrm>
        </p:grpSpPr>
        <p:graphicFrame>
          <p:nvGraphicFramePr>
            <p:cNvPr id="430219" name="Object 139"/>
            <p:cNvGraphicFramePr>
              <a:graphicFrameLocks noChangeAspect="1"/>
            </p:cNvGraphicFramePr>
            <p:nvPr/>
          </p:nvGraphicFramePr>
          <p:xfrm>
            <a:off x="1285" y="1976"/>
            <a:ext cx="2351" cy="1688"/>
          </p:xfrm>
          <a:graphic>
            <a:graphicData uri="http://schemas.openxmlformats.org/presentationml/2006/ole">
              <p:oleObj spid="_x0000_s430221" name="Worksheet" r:id="rId12" imgW="5448311" imgH="4000590" progId="Excel.Sheet.8">
                <p:link updateAutomatic="1"/>
              </p:oleObj>
            </a:graphicData>
          </a:graphic>
        </p:graphicFrame>
        <p:sp>
          <p:nvSpPr>
            <p:cNvPr id="18" name="TextBox 17"/>
            <p:cNvSpPr txBox="1">
              <a:spLocks noChangeArrowheads="1"/>
            </p:cNvSpPr>
            <p:nvPr/>
          </p:nvSpPr>
          <p:spPr bwMode="auto">
            <a:xfrm>
              <a:off x="2827" y="3518"/>
              <a:ext cx="824" cy="169"/>
            </a:xfrm>
            <a:prstGeom prst="rect">
              <a:avLst/>
            </a:prstGeom>
            <a:noFill/>
            <a:ln w="9525">
              <a:noFill/>
              <a:miter lim="800000"/>
              <a:headEnd/>
              <a:tailEnd/>
            </a:ln>
          </p:spPr>
          <p:txBody>
            <a:bodyPr wrap="none" lIns="82058" tIns="41029" rIns="82058" bIns="41029">
              <a:spAutoFit/>
            </a:bodyPr>
            <a:lstStyle/>
            <a:p>
              <a:pPr defTabSz="820738" eaLnBrk="0" hangingPunct="0">
                <a:spcBef>
                  <a:spcPct val="50000"/>
                </a:spcBef>
                <a:defRPr/>
              </a:pPr>
              <a:r>
                <a:rPr lang="en-GB" sz="1200" dirty="0">
                  <a:solidFill>
                    <a:srgbClr val="000000"/>
                  </a:solidFill>
                  <a:latin typeface="+mj-lt"/>
                  <a:cs typeface="Arial" pitchFamily="34" charset="0"/>
                </a:rPr>
                <a:t>Usage category</a:t>
              </a:r>
            </a:p>
          </p:txBody>
        </p:sp>
      </p:grpSp>
      <p:cxnSp>
        <p:nvCxnSpPr>
          <p:cNvPr id="20" name="Straight Arrow Connector 19"/>
          <p:cNvCxnSpPr>
            <a:cxnSpLocks noChangeShapeType="1"/>
          </p:cNvCxnSpPr>
          <p:nvPr/>
        </p:nvCxnSpPr>
        <p:spPr bwMode="auto">
          <a:xfrm rot="10800000" flipV="1">
            <a:off x="5292725" y="2160588"/>
            <a:ext cx="2374900" cy="0"/>
          </a:xfrm>
          <a:prstGeom prst="straightConnector1">
            <a:avLst/>
          </a:prstGeom>
          <a:noFill/>
          <a:ln w="57150" algn="ctr">
            <a:solidFill>
              <a:schemeClr val="tx1"/>
            </a:solidFill>
            <a:round/>
            <a:headEnd type="arrow" w="med" len="med"/>
            <a:tailEnd/>
          </a:ln>
        </p:spPr>
      </p:cxnSp>
      <p:sp>
        <p:nvSpPr>
          <p:cNvPr id="22" name="TextBox 21"/>
          <p:cNvSpPr txBox="1"/>
          <p:nvPr/>
        </p:nvSpPr>
        <p:spPr>
          <a:xfrm>
            <a:off x="7596188" y="1773238"/>
            <a:ext cx="1223962" cy="431800"/>
          </a:xfrm>
          <a:prstGeom prst="rect">
            <a:avLst/>
          </a:prstGeom>
          <a:noFill/>
        </p:spPr>
        <p:txBody>
          <a:bodyPr/>
          <a:lstStyle/>
          <a:p>
            <a:pPr>
              <a:defRPr/>
            </a:pPr>
            <a:r>
              <a:rPr lang="en-GB" sz="1400" dirty="0">
                <a:solidFill>
                  <a:schemeClr val="tx2"/>
                </a:solidFill>
                <a:latin typeface="+mj-lt"/>
              </a:rPr>
              <a:t>80% of traffic in 2 sites or less</a:t>
            </a:r>
          </a:p>
        </p:txBody>
      </p:sp>
      <p:sp>
        <p:nvSpPr>
          <p:cNvPr id="23" name="Rectangle 22"/>
          <p:cNvSpPr/>
          <p:nvPr/>
        </p:nvSpPr>
        <p:spPr bwMode="auto">
          <a:xfrm>
            <a:off x="7740650" y="3141663"/>
            <a:ext cx="1008063" cy="358775"/>
          </a:xfrm>
          <a:prstGeom prst="rect">
            <a:avLst/>
          </a:prstGeom>
          <a:noFill/>
          <a:ln w="50800" cap="flat" cmpd="sng" algn="ctr">
            <a:solidFill>
              <a:schemeClr val="tx2"/>
            </a:solid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GB">
              <a:latin typeface="+mj-lt"/>
            </a:endParaRPr>
          </a:p>
        </p:txBody>
      </p:sp>
      <p:sp>
        <p:nvSpPr>
          <p:cNvPr id="26" name="Oval 25"/>
          <p:cNvSpPr>
            <a:spLocks noChangeAspect="1"/>
          </p:cNvSpPr>
          <p:nvPr/>
        </p:nvSpPr>
        <p:spPr bwMode="auto">
          <a:xfrm>
            <a:off x="2411413" y="2060575"/>
            <a:ext cx="1795462" cy="920750"/>
          </a:xfrm>
          <a:prstGeom prst="ellipse">
            <a:avLst/>
          </a:prstGeom>
          <a:solidFill>
            <a:srgbClr val="F2F2F2"/>
          </a:solidFill>
          <a:ln w="25400" algn="ctr">
            <a:solidFill>
              <a:srgbClr val="E6B9B8"/>
            </a:solidFill>
            <a:round/>
            <a:headEnd/>
            <a:tailEnd/>
          </a:ln>
        </p:spPr>
        <p:txBody>
          <a:bodyPr lIns="82058" tIns="41029" rIns="82058" bIns="41029" anchor="ctr"/>
          <a:lstStyle/>
          <a:p>
            <a:pPr algn="ctr" defTabSz="820738" eaLnBrk="0" hangingPunct="0">
              <a:spcBef>
                <a:spcPct val="50000"/>
              </a:spcBef>
              <a:defRPr/>
            </a:pPr>
            <a:endParaRPr lang="nl-NL" sz="900" b="0">
              <a:solidFill>
                <a:srgbClr val="FFFFFF"/>
              </a:solidFill>
              <a:latin typeface="+mj-lt"/>
              <a:cs typeface="Arial" charset="0"/>
            </a:endParaRPr>
          </a:p>
        </p:txBody>
      </p:sp>
      <p:grpSp>
        <p:nvGrpSpPr>
          <p:cNvPr id="27" name="Group 17"/>
          <p:cNvGrpSpPr>
            <a:grpSpLocks/>
          </p:cNvGrpSpPr>
          <p:nvPr/>
        </p:nvGrpSpPr>
        <p:grpSpPr bwMode="auto">
          <a:xfrm flipH="1">
            <a:off x="3138488" y="1787525"/>
            <a:ext cx="268287" cy="735013"/>
            <a:chOff x="4657" y="2930"/>
            <a:chExt cx="203" cy="353"/>
          </a:xfrm>
        </p:grpSpPr>
        <p:sp>
          <p:nvSpPr>
            <p:cNvPr id="28" name="Line 18"/>
            <p:cNvSpPr>
              <a:spLocks noChangeAspect="1" noChangeShapeType="1"/>
            </p:cNvSpPr>
            <p:nvPr/>
          </p:nvSpPr>
          <p:spPr bwMode="gray">
            <a:xfrm flipV="1">
              <a:off x="4657" y="2930"/>
              <a:ext cx="67" cy="353"/>
            </a:xfrm>
            <a:prstGeom prst="line">
              <a:avLst/>
            </a:prstGeom>
            <a:noFill/>
            <a:ln w="19050">
              <a:solidFill>
                <a:schemeClr val="tx1"/>
              </a:solidFill>
              <a:round/>
              <a:headEnd/>
              <a:tailEnd/>
            </a:ln>
          </p:spPr>
          <p:txBody>
            <a:bodyPr lIns="92075" tIns="46038" rIns="92075" bIns="46038" anchor="ctr">
              <a:spAutoFit/>
            </a:bodyPr>
            <a:lstStyle/>
            <a:p>
              <a:pPr eaLnBrk="0" hangingPunct="0">
                <a:spcBef>
                  <a:spcPct val="50000"/>
                </a:spcBef>
                <a:defRPr/>
              </a:pPr>
              <a:endParaRPr lang="en-US" sz="1000" b="0">
                <a:solidFill>
                  <a:srgbClr val="000000"/>
                </a:solidFill>
                <a:latin typeface="+mj-lt"/>
                <a:cs typeface="Arial" pitchFamily="34" charset="0"/>
              </a:endParaRPr>
            </a:p>
          </p:txBody>
        </p:sp>
        <p:sp>
          <p:nvSpPr>
            <p:cNvPr id="29" name="Line 19"/>
            <p:cNvSpPr>
              <a:spLocks noChangeAspect="1" noChangeShapeType="1"/>
            </p:cNvSpPr>
            <p:nvPr/>
          </p:nvSpPr>
          <p:spPr bwMode="gray">
            <a:xfrm>
              <a:off x="4792" y="2930"/>
              <a:ext cx="68" cy="344"/>
            </a:xfrm>
            <a:prstGeom prst="line">
              <a:avLst/>
            </a:prstGeom>
            <a:noFill/>
            <a:ln w="19050">
              <a:solidFill>
                <a:schemeClr val="tx1"/>
              </a:solidFill>
              <a:round/>
              <a:headEnd/>
              <a:tailEnd/>
            </a:ln>
          </p:spPr>
          <p:txBody>
            <a:bodyPr lIns="92075" tIns="46038" rIns="92075" bIns="46038" anchor="ctr">
              <a:spAutoFit/>
            </a:bodyPr>
            <a:lstStyle/>
            <a:p>
              <a:pPr eaLnBrk="0" hangingPunct="0">
                <a:spcBef>
                  <a:spcPct val="50000"/>
                </a:spcBef>
                <a:defRPr/>
              </a:pPr>
              <a:endParaRPr lang="en-US" sz="1000" b="0">
                <a:solidFill>
                  <a:srgbClr val="000000"/>
                </a:solidFill>
                <a:latin typeface="+mj-lt"/>
                <a:cs typeface="Arial" pitchFamily="34" charset="0"/>
              </a:endParaRPr>
            </a:p>
          </p:txBody>
        </p:sp>
        <p:sp>
          <p:nvSpPr>
            <p:cNvPr id="30" name="Freeform 20"/>
            <p:cNvSpPr>
              <a:spLocks noChangeAspect="1"/>
            </p:cNvSpPr>
            <p:nvPr/>
          </p:nvSpPr>
          <p:spPr bwMode="gray">
            <a:xfrm>
              <a:off x="4668" y="3040"/>
              <a:ext cx="189" cy="111"/>
            </a:xfrm>
            <a:custGeom>
              <a:avLst/>
              <a:gdLst>
                <a:gd name="T0" fmla="*/ 0 w 198"/>
                <a:gd name="T1" fmla="*/ 73 h 329"/>
                <a:gd name="T2" fmla="*/ 137 w 198"/>
                <a:gd name="T3" fmla="*/ 58 h 329"/>
                <a:gd name="T4" fmla="*/ 25 w 198"/>
                <a:gd name="T5" fmla="*/ 38 h 329"/>
                <a:gd name="T6" fmla="*/ 121 w 198"/>
                <a:gd name="T7" fmla="*/ 25 h 329"/>
                <a:gd name="T8" fmla="*/ 45 w 198"/>
                <a:gd name="T9" fmla="*/ 11 h 329"/>
                <a:gd name="T10" fmla="*/ 97 w 198"/>
                <a:gd name="T11" fmla="*/ 0 h 329"/>
                <a:gd name="T12" fmla="*/ 45 w 198"/>
                <a:gd name="T13" fmla="*/ 0 h 329"/>
                <a:gd name="T14" fmla="*/ 109 w 198"/>
                <a:gd name="T15" fmla="*/ 14 h 329"/>
                <a:gd name="T16" fmla="*/ 28 w 198"/>
                <a:gd name="T17" fmla="*/ 25 h 329"/>
                <a:gd name="T18" fmla="*/ 133 w 198"/>
                <a:gd name="T19" fmla="*/ 45 h 329"/>
                <a:gd name="T20" fmla="*/ 9 w 198"/>
                <a:gd name="T21" fmla="*/ 58 h 329"/>
                <a:gd name="T22" fmla="*/ 145 w 198"/>
                <a:gd name="T23" fmla="*/ 74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8"/>
                <a:gd name="T37" fmla="*/ 0 h 329"/>
                <a:gd name="T38" fmla="*/ 198 w 198"/>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8" h="329">
                  <a:moveTo>
                    <a:pt x="0" y="324"/>
                  </a:moveTo>
                  <a:lnTo>
                    <a:pt x="187" y="258"/>
                  </a:lnTo>
                  <a:lnTo>
                    <a:pt x="33" y="170"/>
                  </a:lnTo>
                  <a:lnTo>
                    <a:pt x="165" y="110"/>
                  </a:lnTo>
                  <a:lnTo>
                    <a:pt x="61" y="50"/>
                  </a:lnTo>
                  <a:lnTo>
                    <a:pt x="132" y="0"/>
                  </a:lnTo>
                  <a:lnTo>
                    <a:pt x="61" y="0"/>
                  </a:lnTo>
                  <a:lnTo>
                    <a:pt x="148" y="60"/>
                  </a:lnTo>
                  <a:lnTo>
                    <a:pt x="39" y="110"/>
                  </a:lnTo>
                  <a:lnTo>
                    <a:pt x="181" y="198"/>
                  </a:lnTo>
                  <a:lnTo>
                    <a:pt x="11" y="258"/>
                  </a:lnTo>
                  <a:lnTo>
                    <a:pt x="198" y="329"/>
                  </a:lnTo>
                </a:path>
              </a:pathLst>
            </a:custGeom>
            <a:noFill/>
            <a:ln w="9525">
              <a:solidFill>
                <a:schemeClr val="tx1"/>
              </a:solidFill>
              <a:round/>
              <a:headEnd/>
              <a:tailEnd/>
            </a:ln>
          </p:spPr>
          <p:txBody>
            <a:bodyPr lIns="82628" tIns="41315" rIns="82628" bIns="41315" anchor="ctr">
              <a:spAutoFit/>
            </a:bodyPr>
            <a:lstStyle/>
            <a:p>
              <a:pPr defTabSz="820738" eaLnBrk="0" hangingPunct="0">
                <a:spcBef>
                  <a:spcPct val="50000"/>
                </a:spcBef>
                <a:defRPr/>
              </a:pPr>
              <a:endParaRPr lang="en-US" sz="900" b="0">
                <a:solidFill>
                  <a:srgbClr val="000000"/>
                </a:solidFill>
                <a:latin typeface="+mj-lt"/>
                <a:cs typeface="Arial" charset="0"/>
              </a:endParaRPr>
            </a:p>
          </p:txBody>
        </p:sp>
      </p:grpSp>
      <p:sp>
        <p:nvSpPr>
          <p:cNvPr id="31" name="Rectangle 21"/>
          <p:cNvSpPr>
            <a:spLocks noChangeAspect="1" noChangeArrowheads="1"/>
          </p:cNvSpPr>
          <p:nvPr/>
        </p:nvSpPr>
        <p:spPr bwMode="gray">
          <a:xfrm flipH="1">
            <a:off x="3016250" y="1692275"/>
            <a:ext cx="187325" cy="230188"/>
          </a:xfrm>
          <a:prstGeom prst="rect">
            <a:avLst/>
          </a:prstGeom>
          <a:pattFill prst="wdUpDiag">
            <a:fgClr>
              <a:schemeClr val="bg1"/>
            </a:fgClr>
            <a:bgClr>
              <a:srgbClr val="F4B720"/>
            </a:bgClr>
          </a:pattFill>
          <a:ln w="0" algn="ctr">
            <a:solidFill>
              <a:schemeClr val="tx1"/>
            </a:solidFill>
            <a:miter lim="800000"/>
            <a:headEnd/>
            <a:tailEnd/>
          </a:ln>
        </p:spPr>
        <p:txBody>
          <a:bodyPr lIns="53994" tIns="45714" rIns="53994" bIns="45714" anchor="ctr"/>
          <a:lstStyle/>
          <a:p>
            <a:pPr algn="ctr" defTabSz="820738" eaLnBrk="0" hangingPunct="0">
              <a:defRPr/>
            </a:pPr>
            <a:endParaRPr lang="de-DE" sz="900">
              <a:solidFill>
                <a:srgbClr val="000000"/>
              </a:solidFill>
              <a:latin typeface="+mj-lt"/>
              <a:cs typeface="Arial" charset="0"/>
            </a:endParaRPr>
          </a:p>
        </p:txBody>
      </p:sp>
      <p:sp>
        <p:nvSpPr>
          <p:cNvPr id="32" name="Rectangle 43"/>
          <p:cNvSpPr>
            <a:spLocks noChangeAspect="1" noChangeArrowheads="1"/>
          </p:cNvSpPr>
          <p:nvPr/>
        </p:nvSpPr>
        <p:spPr bwMode="gray">
          <a:xfrm flipH="1">
            <a:off x="3333750" y="1692275"/>
            <a:ext cx="187325" cy="230188"/>
          </a:xfrm>
          <a:prstGeom prst="rect">
            <a:avLst/>
          </a:prstGeom>
          <a:pattFill prst="wdUpDiag">
            <a:fgClr>
              <a:schemeClr val="bg1"/>
            </a:fgClr>
            <a:bgClr>
              <a:srgbClr val="F4B720"/>
            </a:bgClr>
          </a:pattFill>
          <a:ln w="0" algn="ctr">
            <a:solidFill>
              <a:schemeClr val="tx1"/>
            </a:solidFill>
            <a:miter lim="800000"/>
            <a:headEnd/>
            <a:tailEnd/>
          </a:ln>
        </p:spPr>
        <p:txBody>
          <a:bodyPr lIns="53994" tIns="45714" rIns="53994" bIns="45714" anchor="ctr"/>
          <a:lstStyle/>
          <a:p>
            <a:pPr algn="ctr" defTabSz="820738" eaLnBrk="0" hangingPunct="0">
              <a:defRPr/>
            </a:pPr>
            <a:endParaRPr lang="de-DE" sz="900">
              <a:solidFill>
                <a:srgbClr val="000000"/>
              </a:solidFill>
              <a:latin typeface="+mj-lt"/>
              <a:cs typeface="Arial" charset="0"/>
            </a:endParaRPr>
          </a:p>
        </p:txBody>
      </p:sp>
      <p:sp>
        <p:nvSpPr>
          <p:cNvPr id="33" name="Rectangle 28" descr="Diagonales larges vers le haut"/>
          <p:cNvSpPr>
            <a:spLocks noChangeArrowheads="1"/>
          </p:cNvSpPr>
          <p:nvPr/>
        </p:nvSpPr>
        <p:spPr bwMode="gray">
          <a:xfrm>
            <a:off x="2973388" y="2325688"/>
            <a:ext cx="609600" cy="252412"/>
          </a:xfrm>
          <a:prstGeom prst="rect">
            <a:avLst/>
          </a:prstGeom>
          <a:pattFill prst="wdUpDiag">
            <a:fgClr>
              <a:schemeClr val="bg1"/>
            </a:fgClr>
            <a:bgClr>
              <a:srgbClr val="F4B720"/>
            </a:bgClr>
          </a:pattFill>
          <a:ln w="0" algn="ctr">
            <a:solidFill>
              <a:schemeClr val="tx1"/>
            </a:solidFill>
            <a:miter lim="800000"/>
            <a:headEnd/>
            <a:tailEnd/>
          </a:ln>
        </p:spPr>
        <p:txBody>
          <a:bodyPr lIns="53994" tIns="45714" rIns="53994" bIns="45714" anchor="ctr"/>
          <a:lstStyle/>
          <a:p>
            <a:pPr algn="ctr" defTabSz="820738" eaLnBrk="0" hangingPunct="0">
              <a:defRPr/>
            </a:pPr>
            <a:r>
              <a:rPr lang="en-GB" sz="1400">
                <a:solidFill>
                  <a:srgbClr val="000000"/>
                </a:solidFill>
                <a:latin typeface="+mj-lt"/>
                <a:cs typeface="Arial" charset="0"/>
              </a:rPr>
              <a:t>Node</a:t>
            </a:r>
          </a:p>
        </p:txBody>
      </p:sp>
      <p:sp>
        <p:nvSpPr>
          <p:cNvPr id="34" name="Rectangle 43"/>
          <p:cNvSpPr>
            <a:spLocks noChangeAspect="1" noChangeArrowheads="1"/>
          </p:cNvSpPr>
          <p:nvPr/>
        </p:nvSpPr>
        <p:spPr bwMode="gray">
          <a:xfrm flipH="1">
            <a:off x="3189288" y="1628775"/>
            <a:ext cx="187325" cy="231775"/>
          </a:xfrm>
          <a:prstGeom prst="rect">
            <a:avLst/>
          </a:prstGeom>
          <a:pattFill prst="wdUpDiag">
            <a:fgClr>
              <a:schemeClr val="bg1"/>
            </a:fgClr>
            <a:bgClr>
              <a:srgbClr val="F4B720"/>
            </a:bgClr>
          </a:pattFill>
          <a:ln w="0" algn="ctr">
            <a:solidFill>
              <a:schemeClr val="tx1"/>
            </a:solidFill>
            <a:miter lim="800000"/>
            <a:headEnd/>
            <a:tailEnd/>
          </a:ln>
        </p:spPr>
        <p:txBody>
          <a:bodyPr lIns="53994" tIns="45714" rIns="53994" bIns="45714" anchor="ctr"/>
          <a:lstStyle/>
          <a:p>
            <a:pPr algn="ctr" defTabSz="820738" eaLnBrk="0" hangingPunct="0">
              <a:defRPr/>
            </a:pPr>
            <a:endParaRPr lang="de-DE" sz="900">
              <a:solidFill>
                <a:srgbClr val="000000"/>
              </a:solidFill>
              <a:latin typeface="+mj-lt"/>
              <a:cs typeface="Arial" charset="0"/>
            </a:endParaRPr>
          </a:p>
        </p:txBody>
      </p:sp>
      <p:sp>
        <p:nvSpPr>
          <p:cNvPr id="35" name="TextBox 34"/>
          <p:cNvSpPr txBox="1">
            <a:spLocks noChangeArrowheads="1"/>
          </p:cNvSpPr>
          <p:nvPr/>
        </p:nvSpPr>
        <p:spPr bwMode="auto">
          <a:xfrm>
            <a:off x="395288" y="1484313"/>
            <a:ext cx="2447925" cy="914400"/>
          </a:xfrm>
          <a:prstGeom prst="rect">
            <a:avLst/>
          </a:prstGeom>
          <a:noFill/>
          <a:ln w="9525">
            <a:noFill/>
            <a:miter lim="800000"/>
            <a:headEnd/>
            <a:tailEnd/>
          </a:ln>
        </p:spPr>
        <p:txBody>
          <a:bodyPr lIns="82058" tIns="41029" rIns="82058" bIns="41029">
            <a:spAutoFit/>
          </a:bodyPr>
          <a:lstStyle/>
          <a:p>
            <a:pPr algn="ctr" defTabSz="820738" eaLnBrk="0" hangingPunct="0">
              <a:lnSpc>
                <a:spcPct val="150000"/>
              </a:lnSpc>
              <a:spcBef>
                <a:spcPts val="0"/>
              </a:spcBef>
              <a:defRPr/>
            </a:pPr>
            <a:r>
              <a:rPr lang="en-US" sz="1200" dirty="0">
                <a:solidFill>
                  <a:schemeClr val="tx2"/>
                </a:solidFill>
                <a:latin typeface="+mj-lt"/>
                <a:cs typeface="Arial" charset="0"/>
              </a:rPr>
              <a:t>Sharing 100 Mbps with up-to 7000+ devices</a:t>
            </a:r>
          </a:p>
          <a:p>
            <a:pPr algn="ctr" defTabSz="820738" eaLnBrk="0" hangingPunct="0">
              <a:lnSpc>
                <a:spcPct val="150000"/>
              </a:lnSpc>
              <a:spcBef>
                <a:spcPts val="0"/>
              </a:spcBef>
              <a:defRPr/>
            </a:pPr>
            <a:r>
              <a:rPr lang="en-US" sz="1200" b="0" dirty="0">
                <a:latin typeface="+mj-lt"/>
                <a:cs typeface="Arial" charset="0"/>
              </a:rPr>
              <a:t>per macro-cellular radio node</a:t>
            </a:r>
          </a:p>
        </p:txBody>
      </p:sp>
      <p:cxnSp>
        <p:nvCxnSpPr>
          <p:cNvPr id="36" name="Shape 35"/>
          <p:cNvCxnSpPr>
            <a:cxnSpLocks noChangeShapeType="1"/>
          </p:cNvCxnSpPr>
          <p:nvPr/>
        </p:nvCxnSpPr>
        <p:spPr bwMode="auto">
          <a:xfrm rot="5400000">
            <a:off x="2450307" y="1962943"/>
            <a:ext cx="203200" cy="1433513"/>
          </a:xfrm>
          <a:prstGeom prst="bentConnector2">
            <a:avLst/>
          </a:prstGeom>
          <a:noFill/>
          <a:ln w="28575" algn="ctr">
            <a:solidFill>
              <a:srgbClr val="FFC000"/>
            </a:solidFill>
            <a:round/>
            <a:headEnd/>
            <a:tailEnd/>
          </a:ln>
        </p:spPr>
      </p:cxnSp>
      <p:sp>
        <p:nvSpPr>
          <p:cNvPr id="37" name="TextBox 36"/>
          <p:cNvSpPr txBox="1"/>
          <p:nvPr/>
        </p:nvSpPr>
        <p:spPr>
          <a:xfrm>
            <a:off x="592138" y="2647950"/>
            <a:ext cx="1316037" cy="276225"/>
          </a:xfrm>
          <a:prstGeom prst="rect">
            <a:avLst/>
          </a:prstGeom>
          <a:noFill/>
        </p:spPr>
        <p:txBody>
          <a:bodyPr wrap="none">
            <a:spAutoFit/>
          </a:bodyPr>
          <a:lstStyle/>
          <a:p>
            <a:pPr>
              <a:defRPr/>
            </a:pPr>
            <a:r>
              <a:rPr lang="en-US" sz="1200" dirty="0">
                <a:latin typeface="+mj-lt"/>
              </a:rPr>
              <a:t>FTTS 100 Mbps</a:t>
            </a:r>
          </a:p>
        </p:txBody>
      </p:sp>
      <p:sp>
        <p:nvSpPr>
          <p:cNvPr id="56" name="Freeform 55"/>
          <p:cNvSpPr/>
          <p:nvPr/>
        </p:nvSpPr>
        <p:spPr bwMode="auto">
          <a:xfrm>
            <a:off x="1403350" y="3021013"/>
            <a:ext cx="442913" cy="255587"/>
          </a:xfrm>
          <a:custGeom>
            <a:avLst/>
            <a:gdLst>
              <a:gd name="connsiteX0" fmla="*/ 0 w 442976"/>
              <a:gd name="connsiteY0" fmla="*/ 130048 h 256032"/>
              <a:gd name="connsiteX1" fmla="*/ 215392 w 442976"/>
              <a:gd name="connsiteY1" fmla="*/ 256032 h 256032"/>
              <a:gd name="connsiteX2" fmla="*/ 442976 w 442976"/>
              <a:gd name="connsiteY2" fmla="*/ 134112 h 256032"/>
              <a:gd name="connsiteX3" fmla="*/ 219456 w 442976"/>
              <a:gd name="connsiteY3" fmla="*/ 0 h 256032"/>
              <a:gd name="connsiteX4" fmla="*/ 0 w 442976"/>
              <a:gd name="connsiteY4" fmla="*/ 130048 h 25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976" h="256032">
                <a:moveTo>
                  <a:pt x="0" y="130048"/>
                </a:moveTo>
                <a:lnTo>
                  <a:pt x="215392" y="256032"/>
                </a:lnTo>
                <a:lnTo>
                  <a:pt x="442976" y="134112"/>
                </a:lnTo>
                <a:lnTo>
                  <a:pt x="219456" y="0"/>
                </a:lnTo>
                <a:lnTo>
                  <a:pt x="0" y="130048"/>
                </a:lnTo>
                <a:close/>
              </a:path>
            </a:pathLst>
          </a:custGeom>
          <a:solidFill>
            <a:schemeClr val="bg1">
              <a:lumMod val="95000"/>
            </a:schemeClr>
          </a:solidFill>
          <a:ln w="12700" cap="flat" cmpd="sng" algn="ctr">
            <a:solidFill>
              <a:schemeClr val="bg2">
                <a:lumMod val="90000"/>
              </a:schemeClr>
            </a:solidFill>
            <a:prstDash val="solid"/>
            <a:round/>
            <a:headEnd type="none" w="med" len="med"/>
            <a:tailEnd type="none" w="med" len="med"/>
          </a:ln>
          <a:effectLst/>
        </p:spPr>
        <p:txBody>
          <a:bodyPr lIns="0" tIns="0" rIns="0" bIns="0"/>
          <a:lstStyle/>
          <a:p>
            <a:pPr algn="ctr">
              <a:spcBef>
                <a:spcPct val="50000"/>
              </a:spcBef>
              <a:buClr>
                <a:schemeClr val="tx2"/>
              </a:buClr>
              <a:buSzPct val="75000"/>
              <a:buFont typeface="Wingdings" pitchFamily="2" charset="2"/>
              <a:buNone/>
              <a:defRPr/>
            </a:pPr>
            <a:endParaRPr lang="en-US" sz="1400" b="0" dirty="0">
              <a:latin typeface="+mj-lt"/>
            </a:endParaRPr>
          </a:p>
        </p:txBody>
      </p:sp>
      <p:sp>
        <p:nvSpPr>
          <p:cNvPr id="57" name="Freeform 56"/>
          <p:cNvSpPr/>
          <p:nvPr/>
        </p:nvSpPr>
        <p:spPr bwMode="auto">
          <a:xfrm>
            <a:off x="1397000" y="3151188"/>
            <a:ext cx="3175" cy="255587"/>
          </a:xfrm>
          <a:custGeom>
            <a:avLst/>
            <a:gdLst>
              <a:gd name="connsiteX0" fmla="*/ 3243 w 3243"/>
              <a:gd name="connsiteY0" fmla="*/ 0 h 256162"/>
              <a:gd name="connsiteX1" fmla="*/ 0 w 3243"/>
              <a:gd name="connsiteY1" fmla="*/ 256162 h 256162"/>
              <a:gd name="connsiteX2" fmla="*/ 0 w 3243"/>
              <a:gd name="connsiteY2" fmla="*/ 252919 h 256162"/>
            </a:gdLst>
            <a:ahLst/>
            <a:cxnLst>
              <a:cxn ang="0">
                <a:pos x="connsiteX0" y="connsiteY0"/>
              </a:cxn>
              <a:cxn ang="0">
                <a:pos x="connsiteX1" y="connsiteY1"/>
              </a:cxn>
              <a:cxn ang="0">
                <a:pos x="connsiteX2" y="connsiteY2"/>
              </a:cxn>
            </a:cxnLst>
            <a:rect l="l" t="t" r="r" b="b"/>
            <a:pathLst>
              <a:path w="3243" h="256162">
                <a:moveTo>
                  <a:pt x="3243" y="0"/>
                </a:moveTo>
                <a:lnTo>
                  <a:pt x="0" y="256162"/>
                </a:lnTo>
                <a:lnTo>
                  <a:pt x="0" y="252919"/>
                </a:lnTo>
              </a:path>
            </a:pathLst>
          </a:custGeom>
          <a:solidFill>
            <a:schemeClr val="accent1"/>
          </a:solidFill>
          <a:ln w="9525" cap="flat" cmpd="sng" algn="ctr">
            <a:solidFill>
              <a:schemeClr val="bg2"/>
            </a:solidFill>
            <a:prstDash val="solid"/>
            <a:round/>
            <a:headEnd type="none" w="med" len="med"/>
            <a:tailEnd type="none" w="med" len="med"/>
          </a:ln>
          <a:effectLst/>
        </p:spPr>
        <p:txBody>
          <a:bodyPr/>
          <a:lstStyle/>
          <a:p>
            <a:pPr>
              <a:defRPr/>
            </a:pPr>
            <a:endParaRPr lang="en-US" sz="1800">
              <a:latin typeface="+mj-lt"/>
            </a:endParaRPr>
          </a:p>
        </p:txBody>
      </p:sp>
      <p:sp>
        <p:nvSpPr>
          <p:cNvPr id="58" name="Freeform 57"/>
          <p:cNvSpPr/>
          <p:nvPr/>
        </p:nvSpPr>
        <p:spPr bwMode="auto">
          <a:xfrm>
            <a:off x="1617663" y="3154363"/>
            <a:ext cx="230187" cy="476250"/>
          </a:xfrm>
          <a:custGeom>
            <a:avLst/>
            <a:gdLst>
              <a:gd name="connsiteX0" fmla="*/ 6485 w 236706"/>
              <a:gd name="connsiteY0" fmla="*/ 119974 h 476655"/>
              <a:gd name="connsiteX1" fmla="*/ 233464 w 236706"/>
              <a:gd name="connsiteY1" fmla="*/ 0 h 476655"/>
              <a:gd name="connsiteX2" fmla="*/ 236706 w 236706"/>
              <a:gd name="connsiteY2" fmla="*/ 476655 h 476655"/>
              <a:gd name="connsiteX3" fmla="*/ 0 w 236706"/>
              <a:gd name="connsiteY3" fmla="*/ 350195 h 476655"/>
              <a:gd name="connsiteX4" fmla="*/ 6485 w 236706"/>
              <a:gd name="connsiteY4" fmla="*/ 119974 h 476655"/>
              <a:gd name="connsiteX0" fmla="*/ 0 w 230221"/>
              <a:gd name="connsiteY0" fmla="*/ 119974 h 476655"/>
              <a:gd name="connsiteX1" fmla="*/ 226979 w 230221"/>
              <a:gd name="connsiteY1" fmla="*/ 0 h 476655"/>
              <a:gd name="connsiteX2" fmla="*/ 230221 w 230221"/>
              <a:gd name="connsiteY2" fmla="*/ 476655 h 476655"/>
              <a:gd name="connsiteX3" fmla="*/ 2715 w 230221"/>
              <a:gd name="connsiteY3" fmla="*/ 370689 h 476655"/>
              <a:gd name="connsiteX4" fmla="*/ 0 w 230221"/>
              <a:gd name="connsiteY4" fmla="*/ 119974 h 4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221" h="476655">
                <a:moveTo>
                  <a:pt x="0" y="119974"/>
                </a:moveTo>
                <a:lnTo>
                  <a:pt x="226979" y="0"/>
                </a:lnTo>
                <a:cubicBezTo>
                  <a:pt x="228060" y="158885"/>
                  <a:pt x="229140" y="317770"/>
                  <a:pt x="230221" y="476655"/>
                </a:cubicBezTo>
                <a:lnTo>
                  <a:pt x="2715" y="370689"/>
                </a:lnTo>
                <a:lnTo>
                  <a:pt x="0" y="119974"/>
                </a:lnTo>
                <a:close/>
              </a:path>
            </a:pathLst>
          </a:custGeom>
          <a:solidFill>
            <a:schemeClr val="accent6">
              <a:lumMod val="20000"/>
              <a:lumOff val="80000"/>
            </a:schemeClr>
          </a:solidFill>
          <a:ln w="9525" cap="flat" cmpd="sng" algn="ctr">
            <a:solidFill>
              <a:schemeClr val="bg2"/>
            </a:solidFill>
            <a:prstDash val="solid"/>
            <a:round/>
            <a:headEnd type="none" w="med" len="med"/>
            <a:tailEnd type="none" w="med" len="med"/>
          </a:ln>
          <a:effectLst/>
        </p:spPr>
        <p:txBody>
          <a:bodyPr/>
          <a:lstStyle/>
          <a:p>
            <a:pPr>
              <a:defRPr/>
            </a:pPr>
            <a:endParaRPr lang="en-US" sz="1800">
              <a:latin typeface="+mj-lt"/>
            </a:endParaRPr>
          </a:p>
        </p:txBody>
      </p:sp>
      <p:sp>
        <p:nvSpPr>
          <p:cNvPr id="59" name="Freeform 58"/>
          <p:cNvSpPr/>
          <p:nvPr/>
        </p:nvSpPr>
        <p:spPr bwMode="auto">
          <a:xfrm>
            <a:off x="395288" y="3092450"/>
            <a:ext cx="2430462" cy="2408238"/>
          </a:xfrm>
          <a:custGeom>
            <a:avLst/>
            <a:gdLst>
              <a:gd name="connsiteX0" fmla="*/ 1652735 w 2430827"/>
              <a:gd name="connsiteY0" fmla="*/ 2158212 h 2408110"/>
              <a:gd name="connsiteX1" fmla="*/ 1221093 w 2430827"/>
              <a:gd name="connsiteY1" fmla="*/ 2408110 h 2408110"/>
              <a:gd name="connsiteX2" fmla="*/ 130629 w 2430827"/>
              <a:gd name="connsiteY2" fmla="*/ 1777685 h 2408110"/>
              <a:gd name="connsiteX3" fmla="*/ 136308 w 2430827"/>
              <a:gd name="connsiteY3" fmla="*/ 1056388 h 2408110"/>
              <a:gd name="connsiteX4" fmla="*/ 0 w 2430827"/>
              <a:gd name="connsiteY4" fmla="*/ 982555 h 2408110"/>
              <a:gd name="connsiteX5" fmla="*/ 607707 w 2430827"/>
              <a:gd name="connsiteY5" fmla="*/ 0 h 2408110"/>
              <a:gd name="connsiteX6" fmla="*/ 2430827 w 2430827"/>
              <a:gd name="connsiteY6" fmla="*/ 988234 h 2408110"/>
              <a:gd name="connsiteX7" fmla="*/ 2345635 w 2430827"/>
              <a:gd name="connsiteY7" fmla="*/ 954157 h 2408110"/>
              <a:gd name="connsiteX8" fmla="*/ 2356994 w 2430827"/>
              <a:gd name="connsiteY8" fmla="*/ 1743608 h 2408110"/>
              <a:gd name="connsiteX9" fmla="*/ 2010544 w 2430827"/>
              <a:gd name="connsiteY9" fmla="*/ 1953750 h 2408110"/>
              <a:gd name="connsiteX10" fmla="*/ 1936711 w 2430827"/>
              <a:gd name="connsiteY10" fmla="*/ 1908314 h 2408110"/>
              <a:gd name="connsiteX11" fmla="*/ 1942390 w 2430827"/>
              <a:gd name="connsiteY11" fmla="*/ 1226773 h 2408110"/>
              <a:gd name="connsiteX12" fmla="*/ 1641376 w 2430827"/>
              <a:gd name="connsiteY12" fmla="*/ 1380120 h 2408110"/>
              <a:gd name="connsiteX13" fmla="*/ 1652735 w 2430827"/>
              <a:gd name="connsiteY13" fmla="*/ 2158212 h 2408110"/>
              <a:gd name="connsiteX0" fmla="*/ 1652735 w 2430827"/>
              <a:gd name="connsiteY0" fmla="*/ 2158212 h 2408110"/>
              <a:gd name="connsiteX1" fmla="*/ 1221093 w 2430827"/>
              <a:gd name="connsiteY1" fmla="*/ 2408110 h 2408110"/>
              <a:gd name="connsiteX2" fmla="*/ 130629 w 2430827"/>
              <a:gd name="connsiteY2" fmla="*/ 1777685 h 2408110"/>
              <a:gd name="connsiteX3" fmla="*/ 136308 w 2430827"/>
              <a:gd name="connsiteY3" fmla="*/ 1056388 h 2408110"/>
              <a:gd name="connsiteX4" fmla="*/ 0 w 2430827"/>
              <a:gd name="connsiteY4" fmla="*/ 982555 h 2408110"/>
              <a:gd name="connsiteX5" fmla="*/ 607707 w 2430827"/>
              <a:gd name="connsiteY5" fmla="*/ 0 h 2408110"/>
              <a:gd name="connsiteX6" fmla="*/ 2430827 w 2430827"/>
              <a:gd name="connsiteY6" fmla="*/ 988234 h 2408110"/>
              <a:gd name="connsiteX7" fmla="*/ 2345635 w 2430827"/>
              <a:gd name="connsiteY7" fmla="*/ 954157 h 2408110"/>
              <a:gd name="connsiteX8" fmla="*/ 2356994 w 2430827"/>
              <a:gd name="connsiteY8" fmla="*/ 1743608 h 2408110"/>
              <a:gd name="connsiteX9" fmla="*/ 2010544 w 2430827"/>
              <a:gd name="connsiteY9" fmla="*/ 1953750 h 2408110"/>
              <a:gd name="connsiteX10" fmla="*/ 1936711 w 2430827"/>
              <a:gd name="connsiteY10" fmla="*/ 1908314 h 2408110"/>
              <a:gd name="connsiteX11" fmla="*/ 1944216 w 2430827"/>
              <a:gd name="connsiteY11" fmla="*/ 1224136 h 2408110"/>
              <a:gd name="connsiteX12" fmla="*/ 1641376 w 2430827"/>
              <a:gd name="connsiteY12" fmla="*/ 1380120 h 2408110"/>
              <a:gd name="connsiteX13" fmla="*/ 1652735 w 2430827"/>
              <a:gd name="connsiteY13" fmla="*/ 2158212 h 2408110"/>
              <a:gd name="connsiteX0" fmla="*/ 1652735 w 2430827"/>
              <a:gd name="connsiteY0" fmla="*/ 2158212 h 2408110"/>
              <a:gd name="connsiteX1" fmla="*/ 1221093 w 2430827"/>
              <a:gd name="connsiteY1" fmla="*/ 2408110 h 2408110"/>
              <a:gd name="connsiteX2" fmla="*/ 130629 w 2430827"/>
              <a:gd name="connsiteY2" fmla="*/ 1777685 h 2408110"/>
              <a:gd name="connsiteX3" fmla="*/ 136308 w 2430827"/>
              <a:gd name="connsiteY3" fmla="*/ 1056388 h 2408110"/>
              <a:gd name="connsiteX4" fmla="*/ 0 w 2430827"/>
              <a:gd name="connsiteY4" fmla="*/ 982555 h 2408110"/>
              <a:gd name="connsiteX5" fmla="*/ 607707 w 2430827"/>
              <a:gd name="connsiteY5" fmla="*/ 0 h 2408110"/>
              <a:gd name="connsiteX6" fmla="*/ 2430827 w 2430827"/>
              <a:gd name="connsiteY6" fmla="*/ 988234 h 2408110"/>
              <a:gd name="connsiteX7" fmla="*/ 2345635 w 2430827"/>
              <a:gd name="connsiteY7" fmla="*/ 954157 h 2408110"/>
              <a:gd name="connsiteX8" fmla="*/ 2356994 w 2430827"/>
              <a:gd name="connsiteY8" fmla="*/ 1743608 h 2408110"/>
              <a:gd name="connsiteX9" fmla="*/ 2010544 w 2430827"/>
              <a:gd name="connsiteY9" fmla="*/ 1953750 h 2408110"/>
              <a:gd name="connsiteX10" fmla="*/ 1936711 w 2430827"/>
              <a:gd name="connsiteY10" fmla="*/ 1908314 h 2408110"/>
              <a:gd name="connsiteX11" fmla="*/ 1944216 w 2430827"/>
              <a:gd name="connsiteY11" fmla="*/ 1224136 h 2408110"/>
              <a:gd name="connsiteX12" fmla="*/ 1641376 w 2430827"/>
              <a:gd name="connsiteY12" fmla="*/ 1380120 h 2408110"/>
              <a:gd name="connsiteX13" fmla="*/ 1652735 w 2430827"/>
              <a:gd name="connsiteY13" fmla="*/ 2158212 h 240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0827" h="2408110">
                <a:moveTo>
                  <a:pt x="1652735" y="2158212"/>
                </a:moveTo>
                <a:lnTo>
                  <a:pt x="1221093" y="2408110"/>
                </a:lnTo>
                <a:lnTo>
                  <a:pt x="130629" y="1777685"/>
                </a:lnTo>
                <a:lnTo>
                  <a:pt x="136308" y="1056388"/>
                </a:lnTo>
                <a:lnTo>
                  <a:pt x="0" y="982555"/>
                </a:lnTo>
                <a:lnTo>
                  <a:pt x="607707" y="0"/>
                </a:lnTo>
                <a:lnTo>
                  <a:pt x="2430827" y="988234"/>
                </a:lnTo>
                <a:lnTo>
                  <a:pt x="2345635" y="954157"/>
                </a:lnTo>
                <a:lnTo>
                  <a:pt x="2356994" y="1743608"/>
                </a:lnTo>
                <a:lnTo>
                  <a:pt x="2010544" y="1953750"/>
                </a:lnTo>
                <a:lnTo>
                  <a:pt x="1936711" y="1908314"/>
                </a:lnTo>
                <a:cubicBezTo>
                  <a:pt x="1939213" y="1680255"/>
                  <a:pt x="1941714" y="1452195"/>
                  <a:pt x="1944216" y="1224136"/>
                </a:cubicBezTo>
                <a:lnTo>
                  <a:pt x="1641376" y="1380120"/>
                </a:lnTo>
                <a:lnTo>
                  <a:pt x="1652735" y="2158212"/>
                </a:lnTo>
                <a:close/>
              </a:path>
            </a:pathLst>
          </a:custGeom>
          <a:solidFill>
            <a:schemeClr val="bg2">
              <a:lumMod val="20000"/>
              <a:lumOff val="80000"/>
            </a:schemeClr>
          </a:solidFill>
          <a:ln w="12700" cap="flat" cmpd="sng" algn="ctr">
            <a:solidFill>
              <a:schemeClr val="bg2">
                <a:lumMod val="90000"/>
              </a:schemeClr>
            </a:solidFill>
            <a:prstDash val="solid"/>
            <a:round/>
            <a:headEnd type="none" w="med" len="med"/>
            <a:tailEnd type="none" w="med" len="med"/>
          </a:ln>
          <a:effectLst/>
        </p:spPr>
        <p:txBody>
          <a:bodyPr lIns="0" tIns="0" rIns="0" bIns="0"/>
          <a:lstStyle/>
          <a:p>
            <a:pPr algn="ctr">
              <a:spcBef>
                <a:spcPct val="50000"/>
              </a:spcBef>
              <a:buClr>
                <a:schemeClr val="tx2"/>
              </a:buClr>
              <a:buSzPct val="75000"/>
              <a:buFont typeface="Wingdings" pitchFamily="2" charset="2"/>
              <a:buNone/>
              <a:defRPr/>
            </a:pPr>
            <a:endParaRPr lang="en-US" sz="1400" b="0" dirty="0">
              <a:latin typeface="+mj-lt"/>
            </a:endParaRPr>
          </a:p>
        </p:txBody>
      </p:sp>
      <p:sp>
        <p:nvSpPr>
          <p:cNvPr id="60" name="Freeform 59"/>
          <p:cNvSpPr/>
          <p:nvPr/>
        </p:nvSpPr>
        <p:spPr bwMode="auto">
          <a:xfrm>
            <a:off x="2041525" y="4316413"/>
            <a:ext cx="288925" cy="854075"/>
          </a:xfrm>
          <a:custGeom>
            <a:avLst/>
            <a:gdLst>
              <a:gd name="connsiteX0" fmla="*/ 282103 w 288588"/>
              <a:gd name="connsiteY0" fmla="*/ 674451 h 846307"/>
              <a:gd name="connsiteX1" fmla="*/ 3243 w 288588"/>
              <a:gd name="connsiteY1" fmla="*/ 846307 h 846307"/>
              <a:gd name="connsiteX2" fmla="*/ 0 w 288588"/>
              <a:gd name="connsiteY2" fmla="*/ 149158 h 846307"/>
              <a:gd name="connsiteX3" fmla="*/ 288588 w 288588"/>
              <a:gd name="connsiteY3" fmla="*/ 0 h 846307"/>
              <a:gd name="connsiteX4" fmla="*/ 282103 w 288588"/>
              <a:gd name="connsiteY4" fmla="*/ 674451 h 846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588" h="846307">
                <a:moveTo>
                  <a:pt x="282103" y="674451"/>
                </a:moveTo>
                <a:lnTo>
                  <a:pt x="3243" y="846307"/>
                </a:lnTo>
                <a:lnTo>
                  <a:pt x="0" y="149158"/>
                </a:lnTo>
                <a:lnTo>
                  <a:pt x="288588" y="0"/>
                </a:lnTo>
                <a:cubicBezTo>
                  <a:pt x="286426" y="224817"/>
                  <a:pt x="284265" y="449634"/>
                  <a:pt x="282103" y="674451"/>
                </a:cubicBezTo>
                <a:close/>
              </a:path>
            </a:pathLst>
          </a:custGeom>
          <a:solidFill>
            <a:schemeClr val="bg2">
              <a:lumMod val="60000"/>
              <a:lumOff val="40000"/>
            </a:schemeClr>
          </a:solidFill>
          <a:ln w="9525" cap="flat" cmpd="sng" algn="ctr">
            <a:solidFill>
              <a:schemeClr val="tx2">
                <a:lumMod val="65000"/>
                <a:lumOff val="35000"/>
              </a:schemeClr>
            </a:solidFill>
            <a:prstDash val="solid"/>
            <a:round/>
            <a:headEnd type="none" w="med" len="med"/>
            <a:tailEnd type="none" w="med" len="med"/>
          </a:ln>
          <a:effectLst/>
        </p:spPr>
        <p:txBody>
          <a:bodyPr/>
          <a:lstStyle/>
          <a:p>
            <a:pPr>
              <a:defRPr/>
            </a:pPr>
            <a:endParaRPr lang="en-US" sz="1800">
              <a:latin typeface="+mj-lt"/>
            </a:endParaRPr>
          </a:p>
        </p:txBody>
      </p:sp>
      <p:cxnSp>
        <p:nvCxnSpPr>
          <p:cNvPr id="61" name="Straight Connector 60"/>
          <p:cNvCxnSpPr>
            <a:stCxn id="59" idx="1"/>
          </p:cNvCxnSpPr>
          <p:nvPr/>
        </p:nvCxnSpPr>
        <p:spPr bwMode="auto">
          <a:xfrm flipV="1">
            <a:off x="1616075" y="4676775"/>
            <a:ext cx="3175" cy="823913"/>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p:spPr>
      </p:cxnSp>
      <p:cxnSp>
        <p:nvCxnSpPr>
          <p:cNvPr id="62" name="Straight Connector 61"/>
          <p:cNvCxnSpPr>
            <a:endCxn id="59" idx="7"/>
          </p:cNvCxnSpPr>
          <p:nvPr/>
        </p:nvCxnSpPr>
        <p:spPr bwMode="auto">
          <a:xfrm flipV="1">
            <a:off x="1619250" y="4046538"/>
            <a:ext cx="1122363" cy="630237"/>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p:spPr>
      </p:cxnSp>
      <p:cxnSp>
        <p:nvCxnSpPr>
          <p:cNvPr id="63" name="Straight Connector 62"/>
          <p:cNvCxnSpPr>
            <a:endCxn id="59" idx="3"/>
          </p:cNvCxnSpPr>
          <p:nvPr/>
        </p:nvCxnSpPr>
        <p:spPr bwMode="auto">
          <a:xfrm rot="10800000">
            <a:off x="531813" y="4149725"/>
            <a:ext cx="1087437" cy="527050"/>
          </a:xfrm>
          <a:prstGeom prst="line">
            <a:avLst/>
          </a:prstGeom>
          <a:solidFill>
            <a:schemeClr val="accent1"/>
          </a:solidFill>
          <a:ln w="9525" cap="flat" cmpd="sng" algn="ctr">
            <a:solidFill>
              <a:schemeClr val="bg1">
                <a:lumMod val="95000"/>
              </a:schemeClr>
            </a:solidFill>
            <a:prstDash val="solid"/>
            <a:round/>
            <a:headEnd type="none" w="med" len="med"/>
            <a:tailEnd type="none" w="med" len="med"/>
          </a:ln>
          <a:effectLst/>
        </p:spPr>
      </p:cxnSp>
      <p:cxnSp>
        <p:nvCxnSpPr>
          <p:cNvPr id="64" name="Shape 63"/>
          <p:cNvCxnSpPr>
            <a:cxnSpLocks noChangeShapeType="1"/>
          </p:cNvCxnSpPr>
          <p:nvPr/>
        </p:nvCxnSpPr>
        <p:spPr bwMode="auto">
          <a:xfrm rot="16200000" flipH="1">
            <a:off x="1748632" y="4445794"/>
            <a:ext cx="677862" cy="1511300"/>
          </a:xfrm>
          <a:prstGeom prst="bentConnector2">
            <a:avLst/>
          </a:prstGeom>
          <a:noFill/>
          <a:ln w="28575" algn="ctr">
            <a:solidFill>
              <a:srgbClr val="FFC000"/>
            </a:solidFill>
            <a:round/>
            <a:headEnd/>
            <a:tailEnd/>
          </a:ln>
        </p:spPr>
      </p:cxnSp>
      <p:cxnSp>
        <p:nvCxnSpPr>
          <p:cNvPr id="65" name="Shape 369"/>
          <p:cNvCxnSpPr/>
          <p:nvPr/>
        </p:nvCxnSpPr>
        <p:spPr bwMode="auto">
          <a:xfrm>
            <a:off x="1187450" y="4821238"/>
            <a:ext cx="1655763" cy="863600"/>
          </a:xfrm>
          <a:prstGeom prst="bentConnector3">
            <a:avLst>
              <a:gd name="adj1" fmla="val -380"/>
            </a:avLst>
          </a:prstGeom>
          <a:solidFill>
            <a:schemeClr val="accent1"/>
          </a:solidFill>
          <a:ln w="19050" cap="flat" cmpd="sng" algn="ctr">
            <a:solidFill>
              <a:schemeClr val="accent2">
                <a:lumMod val="60000"/>
                <a:lumOff val="40000"/>
              </a:schemeClr>
            </a:solidFill>
            <a:prstDash val="solid"/>
            <a:round/>
            <a:headEnd type="none" w="med" len="med"/>
            <a:tailEnd type="none" w="med" len="med"/>
          </a:ln>
          <a:effectLst/>
        </p:spPr>
      </p:cxnSp>
      <p:cxnSp>
        <p:nvCxnSpPr>
          <p:cNvPr id="66" name="Shape 369"/>
          <p:cNvCxnSpPr/>
          <p:nvPr/>
        </p:nvCxnSpPr>
        <p:spPr bwMode="auto">
          <a:xfrm>
            <a:off x="1042988" y="4821238"/>
            <a:ext cx="1800225" cy="1008062"/>
          </a:xfrm>
          <a:prstGeom prst="bentConnector3">
            <a:avLst>
              <a:gd name="adj1" fmla="val -159"/>
            </a:avLst>
          </a:prstGeom>
          <a:solidFill>
            <a:schemeClr val="accent1"/>
          </a:solidFill>
          <a:ln w="9525" cap="flat" cmpd="sng" algn="ctr">
            <a:solidFill>
              <a:schemeClr val="tx1">
                <a:lumMod val="50000"/>
                <a:lumOff val="50000"/>
              </a:schemeClr>
            </a:solidFill>
            <a:prstDash val="solid"/>
            <a:round/>
            <a:headEnd type="none" w="med" len="med"/>
            <a:tailEnd type="none" w="med" len="med"/>
          </a:ln>
          <a:effectLst/>
        </p:spPr>
      </p:cxnSp>
      <p:pic>
        <p:nvPicPr>
          <p:cNvPr id="67" name="Picture 66" descr="5815-speedport-w-500v.jpg"/>
          <p:cNvPicPr>
            <a:picLocks noChangeAspect="1"/>
          </p:cNvPicPr>
          <p:nvPr/>
        </p:nvPicPr>
        <p:blipFill>
          <a:blip r:embed="rId13"/>
          <a:srcRect/>
          <a:stretch>
            <a:fillRect/>
          </a:stretch>
        </p:blipFill>
        <p:spPr bwMode="auto">
          <a:xfrm>
            <a:off x="827088" y="4100513"/>
            <a:ext cx="1009650" cy="762000"/>
          </a:xfrm>
          <a:prstGeom prst="rect">
            <a:avLst/>
          </a:prstGeom>
          <a:noFill/>
          <a:ln w="9525">
            <a:noFill/>
            <a:miter lim="800000"/>
            <a:headEnd/>
            <a:tailEnd/>
          </a:ln>
        </p:spPr>
      </p:pic>
      <p:sp>
        <p:nvSpPr>
          <p:cNvPr id="68" name="TextBox 67"/>
          <p:cNvSpPr txBox="1"/>
          <p:nvPr/>
        </p:nvSpPr>
        <p:spPr>
          <a:xfrm>
            <a:off x="2884488" y="5241925"/>
            <a:ext cx="1889125" cy="923925"/>
          </a:xfrm>
          <a:prstGeom prst="rect">
            <a:avLst/>
          </a:prstGeom>
          <a:noFill/>
        </p:spPr>
        <p:txBody>
          <a:bodyPr wrap="none"/>
          <a:lstStyle/>
          <a:p>
            <a:pPr>
              <a:defRPr/>
            </a:pPr>
            <a:r>
              <a:rPr lang="en-US" sz="1200" dirty="0">
                <a:latin typeface="+mj-lt"/>
              </a:rPr>
              <a:t>FTTH 100+ Mbps</a:t>
            </a:r>
          </a:p>
          <a:p>
            <a:pPr>
              <a:defRPr/>
            </a:pPr>
            <a:r>
              <a:rPr lang="en-US" sz="1200" dirty="0">
                <a:latin typeface="+mj-lt"/>
              </a:rPr>
              <a:t>Cable 100+ Mbps</a:t>
            </a:r>
          </a:p>
          <a:p>
            <a:pPr>
              <a:defRPr/>
            </a:pPr>
            <a:r>
              <a:rPr lang="en-US" sz="1200" dirty="0">
                <a:latin typeface="+mj-lt"/>
              </a:rPr>
              <a:t>VDSL 40+ Mbps</a:t>
            </a:r>
          </a:p>
        </p:txBody>
      </p:sp>
      <p:sp>
        <p:nvSpPr>
          <p:cNvPr id="69" name="TextBox 68"/>
          <p:cNvSpPr txBox="1"/>
          <p:nvPr/>
        </p:nvSpPr>
        <p:spPr>
          <a:xfrm>
            <a:off x="611188" y="3644900"/>
            <a:ext cx="2160587" cy="461963"/>
          </a:xfrm>
          <a:prstGeom prst="rect">
            <a:avLst/>
          </a:prstGeom>
          <a:noFill/>
        </p:spPr>
        <p:txBody>
          <a:bodyPr/>
          <a:lstStyle/>
          <a:p>
            <a:pPr>
              <a:defRPr/>
            </a:pPr>
            <a:r>
              <a:rPr lang="en-US" sz="1200" dirty="0">
                <a:latin typeface="+mj-lt"/>
              </a:rPr>
              <a:t>AP</a:t>
            </a:r>
            <a:r>
              <a:rPr lang="en-US" sz="1200" b="0" dirty="0">
                <a:latin typeface="+mj-lt"/>
              </a:rPr>
              <a:t> (e.g., </a:t>
            </a:r>
            <a:r>
              <a:rPr lang="en-US" sz="1200" b="0" dirty="0" err="1">
                <a:latin typeface="+mj-lt"/>
              </a:rPr>
              <a:t>WiFi</a:t>
            </a:r>
            <a:r>
              <a:rPr lang="en-US" sz="1200" b="0" dirty="0">
                <a:latin typeface="+mj-lt"/>
              </a:rPr>
              <a:t> or </a:t>
            </a:r>
          </a:p>
          <a:p>
            <a:pPr>
              <a:defRPr/>
            </a:pPr>
            <a:r>
              <a:rPr lang="en-US" sz="1200" b="0" dirty="0" err="1">
                <a:latin typeface="+mj-lt"/>
              </a:rPr>
              <a:t>Femto</a:t>
            </a:r>
            <a:r>
              <a:rPr lang="en-US" sz="1200" b="0" dirty="0">
                <a:latin typeface="+mj-lt"/>
              </a:rPr>
              <a:t>,..)</a:t>
            </a:r>
          </a:p>
        </p:txBody>
      </p:sp>
      <p:sp>
        <p:nvSpPr>
          <p:cNvPr id="70" name="TextBox 69"/>
          <p:cNvSpPr txBox="1"/>
          <p:nvPr/>
        </p:nvSpPr>
        <p:spPr>
          <a:xfrm>
            <a:off x="2139950" y="2997200"/>
            <a:ext cx="2216150" cy="338138"/>
          </a:xfrm>
          <a:prstGeom prst="rect">
            <a:avLst/>
          </a:prstGeom>
          <a:noFill/>
        </p:spPr>
        <p:txBody>
          <a:bodyPr wrap="none">
            <a:spAutoFit/>
          </a:bodyPr>
          <a:lstStyle/>
          <a:p>
            <a:pPr>
              <a:defRPr/>
            </a:pPr>
            <a:r>
              <a:rPr lang="en-US" sz="1600" dirty="0">
                <a:latin typeface="+mj-lt"/>
              </a:rPr>
              <a:t>Out-side in coverage</a:t>
            </a:r>
          </a:p>
        </p:txBody>
      </p:sp>
      <p:sp>
        <p:nvSpPr>
          <p:cNvPr id="71" name="Rectangle 179"/>
          <p:cNvSpPr>
            <a:spLocks noChangeArrowheads="1"/>
          </p:cNvSpPr>
          <p:nvPr/>
        </p:nvSpPr>
        <p:spPr bwMode="auto">
          <a:xfrm>
            <a:off x="2843213" y="4652963"/>
            <a:ext cx="1584325" cy="554037"/>
          </a:xfrm>
          <a:prstGeom prst="rect">
            <a:avLst/>
          </a:prstGeom>
          <a:noFill/>
          <a:ln w="9525">
            <a:noFill/>
            <a:miter lim="800000"/>
            <a:headEnd/>
            <a:tailEnd/>
          </a:ln>
        </p:spPr>
        <p:txBody>
          <a:bodyPr lIns="0" tIns="0" rIns="0" bIns="0">
            <a:spAutoFit/>
          </a:bodyPr>
          <a:lstStyle/>
          <a:p>
            <a:pPr>
              <a:defRPr/>
            </a:pPr>
            <a:r>
              <a:rPr lang="en-US" sz="1200" dirty="0">
                <a:solidFill>
                  <a:schemeClr val="tx2"/>
                </a:solidFill>
                <a:latin typeface="+mj-lt"/>
              </a:rPr>
              <a:t>Home Environment with ca. 2.3 people</a:t>
            </a:r>
          </a:p>
          <a:p>
            <a:pPr>
              <a:defRPr/>
            </a:pPr>
            <a:r>
              <a:rPr lang="en-US" sz="1200" dirty="0">
                <a:solidFill>
                  <a:schemeClr val="tx2"/>
                </a:solidFill>
                <a:latin typeface="+mj-lt"/>
              </a:rPr>
              <a:t>per Home</a:t>
            </a:r>
          </a:p>
        </p:txBody>
      </p:sp>
      <p:sp>
        <p:nvSpPr>
          <p:cNvPr id="72" name="TextBox 71"/>
          <p:cNvSpPr txBox="1"/>
          <p:nvPr/>
        </p:nvSpPr>
        <p:spPr>
          <a:xfrm>
            <a:off x="1979613" y="3338513"/>
            <a:ext cx="2181225" cy="738187"/>
          </a:xfrm>
          <a:prstGeom prst="rect">
            <a:avLst/>
          </a:prstGeom>
          <a:noFill/>
        </p:spPr>
        <p:txBody>
          <a:bodyPr wrap="none">
            <a:spAutoFit/>
          </a:bodyPr>
          <a:lstStyle/>
          <a:p>
            <a:pPr algn="ctr"/>
            <a:r>
              <a:rPr lang="en-US" sz="1600">
                <a:latin typeface="Arial" charset="0"/>
              </a:rPr>
              <a:t>versus</a:t>
            </a:r>
          </a:p>
          <a:p>
            <a:pPr algn="ctr"/>
            <a:endParaRPr lang="en-US" sz="1000">
              <a:latin typeface="Arial" charset="0"/>
            </a:endParaRPr>
          </a:p>
          <a:p>
            <a:pPr algn="ctr"/>
            <a:r>
              <a:rPr lang="en-US" sz="1600">
                <a:latin typeface="Arial" charset="0"/>
              </a:rPr>
              <a:t>In-side out coverage</a:t>
            </a:r>
          </a:p>
        </p:txBody>
      </p:sp>
      <p:sp>
        <p:nvSpPr>
          <p:cNvPr id="73" name="TextBox 72"/>
          <p:cNvSpPr txBox="1">
            <a:spLocks noChangeArrowheads="1"/>
          </p:cNvSpPr>
          <p:nvPr/>
        </p:nvSpPr>
        <p:spPr bwMode="auto">
          <a:xfrm>
            <a:off x="5292725" y="1484313"/>
            <a:ext cx="2319338" cy="268287"/>
          </a:xfrm>
          <a:prstGeom prst="rect">
            <a:avLst/>
          </a:prstGeom>
          <a:noFill/>
          <a:ln w="9525">
            <a:noFill/>
            <a:miter lim="800000"/>
            <a:headEnd/>
            <a:tailEnd/>
          </a:ln>
        </p:spPr>
        <p:txBody>
          <a:bodyPr wrap="none" lIns="82058" tIns="41029" rIns="82058" bIns="41029">
            <a:spAutoFit/>
          </a:bodyPr>
          <a:lstStyle/>
          <a:p>
            <a:pPr defTabSz="820738" eaLnBrk="0" hangingPunct="0">
              <a:spcBef>
                <a:spcPct val="50000"/>
              </a:spcBef>
              <a:defRPr/>
            </a:pPr>
            <a:r>
              <a:rPr lang="en-GB" sz="1200" dirty="0">
                <a:solidFill>
                  <a:srgbClr val="000000"/>
                </a:solidFill>
                <a:latin typeface="+mj-lt"/>
                <a:cs typeface="Arial" pitchFamily="34" charset="0"/>
              </a:rPr>
              <a:t>Data distribution across sites</a:t>
            </a:r>
          </a:p>
        </p:txBody>
      </p:sp>
      <p:sp>
        <p:nvSpPr>
          <p:cNvPr id="49"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59491"/>
                                        </p:tgtEl>
                                        <p:attrNameLst>
                                          <p:attrName>style.visibility</p:attrName>
                                        </p:attrNameLst>
                                      </p:cBhvr>
                                      <p:to>
                                        <p:strVal val="visible"/>
                                      </p:to>
                                    </p:set>
                                    <p:animEffect transition="in" filter="blinds(horizontal)">
                                      <p:cBhvr>
                                        <p:cTn id="7" dur="500"/>
                                        <p:tgtEl>
                                          <p:spTgt spid="9594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par>
                                <p:cTn id="11" presetID="3" presetClass="entr" presetSubtype="10" fill="hold" grpId="0" nodeType="withEffect" nodePh="1">
                                  <p:stCondLst>
                                    <p:cond delay="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59585"/>
                                        </p:tgtEl>
                                        <p:attrNameLst>
                                          <p:attrName>style.visibility</p:attrName>
                                        </p:attrNameLst>
                                      </p:cBhvr>
                                      <p:to>
                                        <p:strVal val="visible"/>
                                      </p:to>
                                    </p:set>
                                    <p:animEffect transition="in" filter="blinds(horizontal)">
                                      <p:cBhvr>
                                        <p:cTn id="33" dur="500"/>
                                        <p:tgtEl>
                                          <p:spTgt spid="95958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childTnLst>
                          </p:cTn>
                        </p:par>
                        <p:par>
                          <p:cTn id="37" fill="hold">
                            <p:stCondLst>
                              <p:cond delay="500"/>
                            </p:stCondLst>
                            <p:childTnLst>
                              <p:par>
                                <p:cTn id="38" presetID="3" presetClass="entr" presetSubtype="10" fill="hold" grpId="0" nodeType="afterEffect">
                                  <p:stCondLst>
                                    <p:cond delay="500"/>
                                  </p:stCondLst>
                                  <p:childTnLst>
                                    <p:set>
                                      <p:cBhvr>
                                        <p:cTn id="39" dur="1" fill="hold">
                                          <p:stCondLst>
                                            <p:cond delay="0"/>
                                          </p:stCondLst>
                                        </p:cTn>
                                        <p:tgtEl>
                                          <p:spTgt spid="26"/>
                                        </p:tgtEl>
                                        <p:attrNameLst>
                                          <p:attrName>style.visibility</p:attrName>
                                        </p:attrNameLst>
                                      </p:cBhvr>
                                      <p:to>
                                        <p:strVal val="visible"/>
                                      </p:to>
                                    </p:set>
                                    <p:animEffect transition="in" filter="blinds(horizontal)">
                                      <p:cBhvr>
                                        <p:cTn id="40" dur="500"/>
                                        <p:tgtEl>
                                          <p:spTgt spid="26"/>
                                        </p:tgtEl>
                                      </p:cBhvr>
                                    </p:animEffect>
                                  </p:childTnLst>
                                </p:cTn>
                              </p:par>
                              <p:par>
                                <p:cTn id="41" presetID="3" presetClass="entr" presetSubtype="1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cTn>
                              </p:par>
                              <p:par>
                                <p:cTn id="59" presetID="3" presetClass="entr" presetSubtype="1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linds(horizontal)">
                                      <p:cBhvr>
                                        <p:cTn id="61" dur="500"/>
                                        <p:tgtEl>
                                          <p:spTgt spid="36"/>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linds(horizontal)">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blinds(horizontal)">
                                      <p:cBhvr>
                                        <p:cTn id="69" dur="500"/>
                                        <p:tgtEl>
                                          <p:spTgt spid="56"/>
                                        </p:tgtEl>
                                      </p:cBhvr>
                                    </p:animEffect>
                                  </p:childTnLst>
                                </p:cTn>
                              </p:par>
                              <p:par>
                                <p:cTn id="70" presetID="3" presetClass="entr" presetSubtype="10"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blinds(horizontal)">
                                      <p:cBhvr>
                                        <p:cTn id="72" dur="500"/>
                                        <p:tgtEl>
                                          <p:spTgt spid="57"/>
                                        </p:tgtEl>
                                      </p:cBhvr>
                                    </p:animEffect>
                                  </p:childTnLst>
                                </p:cTn>
                              </p:par>
                              <p:par>
                                <p:cTn id="73" presetID="3" presetClass="entr" presetSubtype="1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blinds(horizontal)">
                                      <p:cBhvr>
                                        <p:cTn id="75" dur="500"/>
                                        <p:tgtEl>
                                          <p:spTgt spid="58"/>
                                        </p:tgtEl>
                                      </p:cBhvr>
                                    </p:animEffect>
                                  </p:childTnLst>
                                </p:cTn>
                              </p:par>
                              <p:par>
                                <p:cTn id="76" presetID="3" presetClass="entr" presetSubtype="10"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blinds(horizontal)">
                                      <p:cBhvr>
                                        <p:cTn id="78" dur="500"/>
                                        <p:tgtEl>
                                          <p:spTgt spid="59"/>
                                        </p:tgtEl>
                                      </p:cBhvr>
                                    </p:animEffect>
                                  </p:childTnLst>
                                </p:cTn>
                              </p:par>
                              <p:par>
                                <p:cTn id="79" presetID="3" presetClass="entr" presetSubtype="1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blinds(horizontal)">
                                      <p:cBhvr>
                                        <p:cTn id="81" dur="500"/>
                                        <p:tgtEl>
                                          <p:spTgt spid="60"/>
                                        </p:tgtEl>
                                      </p:cBhvr>
                                    </p:animEffect>
                                  </p:childTnLst>
                                </p:cTn>
                              </p:par>
                              <p:par>
                                <p:cTn id="82" presetID="3" presetClass="entr" presetSubtype="10" fill="hold"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blinds(horizontal)">
                                      <p:cBhvr>
                                        <p:cTn id="84" dur="500"/>
                                        <p:tgtEl>
                                          <p:spTgt spid="61"/>
                                        </p:tgtEl>
                                      </p:cBhvr>
                                    </p:animEffect>
                                  </p:childTnLst>
                                </p:cTn>
                              </p:par>
                              <p:par>
                                <p:cTn id="85" presetID="3" presetClass="entr" presetSubtype="10"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blinds(horizontal)">
                                      <p:cBhvr>
                                        <p:cTn id="87" dur="500"/>
                                        <p:tgtEl>
                                          <p:spTgt spid="62"/>
                                        </p:tgtEl>
                                      </p:cBhvr>
                                    </p:animEffect>
                                  </p:childTnLst>
                                </p:cTn>
                              </p:par>
                              <p:par>
                                <p:cTn id="88" presetID="3" presetClass="entr" presetSubtype="10" fill="hold"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blinds(horizontal)">
                                      <p:cBhvr>
                                        <p:cTn id="90" dur="500"/>
                                        <p:tgtEl>
                                          <p:spTgt spid="63"/>
                                        </p:tgtEl>
                                      </p:cBhvr>
                                    </p:animEffect>
                                  </p:childTnLst>
                                </p:cTn>
                              </p:par>
                              <p:par>
                                <p:cTn id="91" presetID="3" presetClass="entr" presetSubtype="10"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blinds(horizontal)">
                                      <p:cBhvr>
                                        <p:cTn id="93" dur="500"/>
                                        <p:tgtEl>
                                          <p:spTgt spid="64"/>
                                        </p:tgtEl>
                                      </p:cBhvr>
                                    </p:animEffect>
                                  </p:childTnLst>
                                </p:cTn>
                              </p:par>
                              <p:par>
                                <p:cTn id="94" presetID="3" presetClass="entr" presetSubtype="1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blinds(horizontal)">
                                      <p:cBhvr>
                                        <p:cTn id="96" dur="500"/>
                                        <p:tgtEl>
                                          <p:spTgt spid="65"/>
                                        </p:tgtEl>
                                      </p:cBhvr>
                                    </p:animEffect>
                                  </p:childTnLst>
                                </p:cTn>
                              </p:par>
                              <p:par>
                                <p:cTn id="97" presetID="3" presetClass="entr" presetSubtype="10"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blinds(horizontal)">
                                      <p:cBhvr>
                                        <p:cTn id="99" dur="500"/>
                                        <p:tgtEl>
                                          <p:spTgt spid="66"/>
                                        </p:tgtEl>
                                      </p:cBhvr>
                                    </p:animEffect>
                                  </p:childTnLst>
                                </p:cTn>
                              </p:par>
                              <p:par>
                                <p:cTn id="100" presetID="3" presetClass="entr" presetSubtype="10" fill="hold" nodeType="with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blinds(horizontal)">
                                      <p:cBhvr>
                                        <p:cTn id="102" dur="500"/>
                                        <p:tgtEl>
                                          <p:spTgt spid="67"/>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blinds(horizontal)">
                                      <p:cBhvr>
                                        <p:cTn id="105" dur="500"/>
                                        <p:tgtEl>
                                          <p:spTgt spid="69"/>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Effect transition="in" filter="blinds(horizontal)">
                                      <p:cBhvr>
                                        <p:cTn id="108" dur="500"/>
                                        <p:tgtEl>
                                          <p:spTgt spid="71"/>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blinds(horizontal)">
                                      <p:cBhvr>
                                        <p:cTn id="111" dur="500"/>
                                        <p:tgtEl>
                                          <p:spTgt spid="68"/>
                                        </p:tgtEl>
                                      </p:cBhvr>
                                    </p:animEffect>
                                  </p:childTnLst>
                                </p:cTn>
                              </p:par>
                            </p:childTnLst>
                          </p:cTn>
                        </p:par>
                        <p:par>
                          <p:cTn id="112" fill="hold">
                            <p:stCondLst>
                              <p:cond delay="500"/>
                            </p:stCondLst>
                            <p:childTnLst>
                              <p:par>
                                <p:cTn id="113" presetID="3" presetClass="entr" presetSubtype="10" fill="hold" grpId="0" nodeType="afterEffect">
                                  <p:stCondLst>
                                    <p:cond delay="0"/>
                                  </p:stCondLst>
                                  <p:childTnLst>
                                    <p:set>
                                      <p:cBhvr>
                                        <p:cTn id="114" dur="1" fill="hold">
                                          <p:stCondLst>
                                            <p:cond delay="0"/>
                                          </p:stCondLst>
                                        </p:cTn>
                                        <p:tgtEl>
                                          <p:spTgt spid="70"/>
                                        </p:tgtEl>
                                        <p:attrNameLst>
                                          <p:attrName>style.visibility</p:attrName>
                                        </p:attrNameLst>
                                      </p:cBhvr>
                                      <p:to>
                                        <p:strVal val="visible"/>
                                      </p:to>
                                    </p:set>
                                    <p:animEffect transition="in" filter="blinds(horizontal)">
                                      <p:cBhvr>
                                        <p:cTn id="115" dur="500"/>
                                        <p:tgtEl>
                                          <p:spTgt spid="70"/>
                                        </p:tgtEl>
                                      </p:cBhvr>
                                    </p:animEffect>
                                  </p:childTnLst>
                                </p:cTn>
                              </p:par>
                            </p:childTnLst>
                          </p:cTn>
                        </p:par>
                        <p:par>
                          <p:cTn id="116" fill="hold">
                            <p:stCondLst>
                              <p:cond delay="1000"/>
                            </p:stCondLst>
                            <p:childTnLst>
                              <p:par>
                                <p:cTn id="117" presetID="3" presetClass="entr" presetSubtype="10" fill="hold" grpId="0"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blinds(horizontal)">
                                      <p:cBhvr>
                                        <p:cTn id="119" dur="500"/>
                                        <p:tgtEl>
                                          <p:spTgt spid="72"/>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959493"/>
                                        </p:tgtEl>
                                        <p:attrNameLst>
                                          <p:attrName>style.visibility</p:attrName>
                                        </p:attrNameLst>
                                      </p:cBhvr>
                                      <p:to>
                                        <p:strVal val="visible"/>
                                      </p:to>
                                    </p:set>
                                    <p:animEffect transition="in" filter="blinds(horizontal)">
                                      <p:cBhvr>
                                        <p:cTn id="124" dur="500"/>
                                        <p:tgtEl>
                                          <p:spTgt spid="959493"/>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blinds(horizontal)">
                                      <p:cBhvr>
                                        <p:cTn id="1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animBg="1"/>
      <p:bldP spid="959493" grpId="0" animBg="1"/>
      <p:bldP spid="959585" grpId="0" animBg="1"/>
      <p:bldP spid="2" grpId="0" animBg="1"/>
      <p:bldP spid="47" grpId="0" animBg="1"/>
      <p:bldP spid="48" grpId="0" animBg="1"/>
      <p:bldP spid="14" grpId="0"/>
      <p:bldP spid="22" grpId="0"/>
      <p:bldP spid="23" grpId="0" animBg="1"/>
      <p:bldP spid="26" grpId="0" animBg="1"/>
      <p:bldP spid="31" grpId="0" animBg="1"/>
      <p:bldP spid="32" grpId="0" animBg="1"/>
      <p:bldP spid="33" grpId="0" animBg="1"/>
      <p:bldP spid="34" grpId="0" animBg="1"/>
      <p:bldP spid="35" grpId="0"/>
      <p:bldP spid="3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Grp="1" noChangeArrowheads="1"/>
          </p:cNvSpPr>
          <p:nvPr>
            <p:ph type="title"/>
          </p:nvPr>
        </p:nvSpPr>
        <p:spPr/>
        <p:txBody>
          <a:bodyPr/>
          <a:lstStyle/>
          <a:p>
            <a:r>
              <a:rPr lang="en-GB" smtClean="0"/>
              <a:t>What we need to be passionate about…</a:t>
            </a:r>
            <a:br>
              <a:rPr lang="en-GB" smtClean="0"/>
            </a:br>
            <a:r>
              <a:rPr lang="en-GB" smtClean="0"/>
              <a:t>		</a:t>
            </a:r>
            <a:r>
              <a:rPr lang="en-GB" smtClean="0">
                <a:solidFill>
                  <a:srgbClr val="666666"/>
                </a:solidFill>
              </a:rPr>
              <a:t>De-risking the broadband business model.</a:t>
            </a:r>
          </a:p>
        </p:txBody>
      </p:sp>
      <p:sp>
        <p:nvSpPr>
          <p:cNvPr id="473091" name="AutoShape 3"/>
          <p:cNvSpPr>
            <a:spLocks noChangeArrowheads="1"/>
          </p:cNvSpPr>
          <p:nvPr/>
        </p:nvSpPr>
        <p:spPr bwMode="auto">
          <a:xfrm>
            <a:off x="323850" y="1196975"/>
            <a:ext cx="8496300" cy="4824413"/>
          </a:xfrm>
          <a:prstGeom prst="roundRect">
            <a:avLst>
              <a:gd name="adj" fmla="val 4176"/>
            </a:avLst>
          </a:prstGeom>
          <a:gradFill rotWithShape="1">
            <a:gsLst>
              <a:gs pos="0">
                <a:srgbClr val="DCDCDC">
                  <a:gamma/>
                  <a:tint val="0"/>
                  <a:invGamma/>
                </a:srgbClr>
              </a:gs>
              <a:gs pos="100000">
                <a:srgbClr val="DCDCDC"/>
              </a:gs>
            </a:gsLst>
            <a:lin ang="5400000" scaled="1"/>
          </a:gradFill>
          <a:ln w="9525" cap="rnd">
            <a:solidFill>
              <a:srgbClr val="969696"/>
            </a:solidFill>
            <a:round/>
            <a:headEnd/>
            <a:tailEnd/>
          </a:ln>
          <a:effectLst>
            <a:outerShdw dist="25400" dir="5400000" algn="ctr" rotWithShape="0">
              <a:srgbClr val="808080">
                <a:alpha val="39999"/>
              </a:srgbClr>
            </a:outerShdw>
          </a:effectLst>
        </p:spPr>
        <p:txBody>
          <a:bodyPr lIns="36000" tIns="36000" rIns="36000" bIns="36000"/>
          <a:lstStyle/>
          <a:p>
            <a:pPr marL="223838" indent="-223838" algn="ctr" eaLnBrk="0" hangingPunct="0">
              <a:lnSpc>
                <a:spcPct val="90000"/>
              </a:lnSpc>
              <a:spcBef>
                <a:spcPts val="1000"/>
              </a:spcBef>
              <a:buClr>
                <a:schemeClr val="tx2"/>
              </a:buClr>
              <a:buSzPct val="75000"/>
              <a:defRPr/>
            </a:pPr>
            <a:endParaRPr lang="en-GB" sz="1600" dirty="0">
              <a:solidFill>
                <a:schemeClr val="tx2"/>
              </a:solidFill>
              <a:latin typeface="+mj-lt"/>
            </a:endParaRPr>
          </a:p>
          <a:p>
            <a:pPr marL="223838" lvl="1" indent="-223838" algn="ctr" eaLnBrk="0" hangingPunct="0">
              <a:lnSpc>
                <a:spcPct val="90000"/>
              </a:lnSpc>
              <a:spcBef>
                <a:spcPts val="1000"/>
              </a:spcBef>
              <a:buClr>
                <a:schemeClr val="tx2"/>
              </a:buClr>
              <a:buSzPct val="75000"/>
              <a:defRPr/>
            </a:pPr>
            <a:endParaRPr lang="en-GB" sz="1600" dirty="0">
              <a:solidFill>
                <a:schemeClr val="tx2"/>
              </a:solidFill>
              <a:latin typeface="+mj-lt"/>
            </a:endParaRPr>
          </a:p>
          <a:p>
            <a:pPr marL="223838" lvl="1" indent="-223838" algn="ctr" eaLnBrk="0" hangingPunct="0">
              <a:lnSpc>
                <a:spcPct val="90000"/>
              </a:lnSpc>
              <a:spcBef>
                <a:spcPts val="1000"/>
              </a:spcBef>
              <a:buClr>
                <a:schemeClr val="tx2"/>
              </a:buClr>
              <a:buSzPct val="75000"/>
              <a:defRPr/>
            </a:pPr>
            <a:endParaRPr lang="en-GB" sz="1600" dirty="0">
              <a:solidFill>
                <a:schemeClr val="tx2"/>
              </a:solidFill>
              <a:latin typeface="+mj-lt"/>
            </a:endParaRPr>
          </a:p>
        </p:txBody>
      </p:sp>
      <p:sp>
        <p:nvSpPr>
          <p:cNvPr id="10" name="Slide Number Placeholder 4"/>
          <p:cNvSpPr>
            <a:spLocks noGrp="1"/>
          </p:cNvSpPr>
          <p:nvPr>
            <p:ph type="sldNum" sz="quarter" idx="11"/>
          </p:nvPr>
        </p:nvSpPr>
        <p:spPr/>
        <p:txBody>
          <a:bodyPr/>
          <a:lstStyle/>
          <a:p>
            <a:pPr>
              <a:defRPr/>
            </a:pPr>
            <a:fld id="{B5E0657C-BCF1-4C68-A426-FBC482285E2E}" type="slidenum">
              <a:rPr lang="de-DE"/>
              <a:pPr>
                <a:defRPr/>
              </a:pPr>
              <a:t>21</a:t>
            </a:fld>
            <a:endParaRPr lang="de-DE" dirty="0"/>
          </a:p>
        </p:txBody>
      </p:sp>
      <p:pic>
        <p:nvPicPr>
          <p:cNvPr id="432132" name="Picture 11" descr="show me the money.jpg"/>
          <p:cNvPicPr>
            <a:picLocks noChangeAspect="1"/>
          </p:cNvPicPr>
          <p:nvPr/>
        </p:nvPicPr>
        <p:blipFill>
          <a:blip r:embed="rId3" cstate="print"/>
          <a:srcRect/>
          <a:stretch>
            <a:fillRect/>
          </a:stretch>
        </p:blipFill>
        <p:spPr bwMode="auto">
          <a:xfrm>
            <a:off x="2366963" y="2205038"/>
            <a:ext cx="3573462" cy="2762250"/>
          </a:xfrm>
          <a:prstGeom prst="rect">
            <a:avLst/>
          </a:prstGeom>
          <a:noFill/>
          <a:ln w="9525">
            <a:noFill/>
            <a:miter lim="800000"/>
            <a:headEnd/>
            <a:tailEnd/>
          </a:ln>
        </p:spPr>
      </p:pic>
      <p:sp>
        <p:nvSpPr>
          <p:cNvPr id="13" name="TextBox 12"/>
          <p:cNvSpPr txBox="1"/>
          <p:nvPr/>
        </p:nvSpPr>
        <p:spPr>
          <a:xfrm>
            <a:off x="2987675" y="2276475"/>
            <a:ext cx="2016125" cy="576263"/>
          </a:xfrm>
          <a:prstGeom prst="rect">
            <a:avLst/>
          </a:prstGeom>
          <a:noFill/>
        </p:spPr>
        <p:txBody>
          <a:bodyPr wrap="none"/>
          <a:lstStyle/>
          <a:p>
            <a:pPr algn="ctr">
              <a:defRPr/>
            </a:pPr>
            <a:r>
              <a:rPr lang="en-GB" sz="1800" dirty="0">
                <a:solidFill>
                  <a:schemeClr val="bg1"/>
                </a:solidFill>
                <a:latin typeface="+mj-lt"/>
              </a:rPr>
              <a:t>How to spend it</a:t>
            </a:r>
          </a:p>
        </p:txBody>
      </p:sp>
      <p:sp>
        <p:nvSpPr>
          <p:cNvPr id="14" name="TextBox 13"/>
          <p:cNvSpPr txBox="1"/>
          <p:nvPr/>
        </p:nvSpPr>
        <p:spPr>
          <a:xfrm>
            <a:off x="3146425" y="4508500"/>
            <a:ext cx="2016125" cy="576263"/>
          </a:xfrm>
          <a:prstGeom prst="rect">
            <a:avLst/>
          </a:prstGeom>
          <a:noFill/>
        </p:spPr>
        <p:txBody>
          <a:bodyPr wrap="none"/>
          <a:lstStyle/>
          <a:p>
            <a:pPr algn="ctr">
              <a:defRPr/>
            </a:pPr>
            <a:r>
              <a:rPr lang="en-GB" sz="1800" dirty="0">
                <a:solidFill>
                  <a:schemeClr val="bg1"/>
                </a:solidFill>
                <a:latin typeface="+mj-lt"/>
              </a:rPr>
              <a:t>How to earn it back</a:t>
            </a:r>
          </a:p>
        </p:txBody>
      </p:sp>
      <p:pic>
        <p:nvPicPr>
          <p:cNvPr id="2" name="Picture 1"/>
          <p:cNvPicPr>
            <a:picLocks noChangeAspect="1"/>
          </p:cNvPicPr>
          <p:nvPr/>
        </p:nvPicPr>
        <p:blipFill>
          <a:blip r:embed="rId4"/>
          <a:srcRect/>
          <a:stretch>
            <a:fillRect/>
          </a:stretch>
        </p:blipFill>
        <p:spPr bwMode="auto">
          <a:xfrm>
            <a:off x="457200" y="1312863"/>
            <a:ext cx="2243138" cy="1833562"/>
          </a:xfrm>
          <a:prstGeom prst="rect">
            <a:avLst/>
          </a:prstGeom>
          <a:noFill/>
          <a:ln w="9525">
            <a:noFill/>
            <a:miter lim="800000"/>
            <a:headEnd/>
            <a:tailEnd/>
          </a:ln>
        </p:spPr>
      </p:pic>
      <p:sp>
        <p:nvSpPr>
          <p:cNvPr id="11" name="TextBox 10"/>
          <p:cNvSpPr txBox="1"/>
          <p:nvPr/>
        </p:nvSpPr>
        <p:spPr>
          <a:xfrm>
            <a:off x="484188" y="3146425"/>
            <a:ext cx="2016125" cy="576263"/>
          </a:xfrm>
          <a:prstGeom prst="rect">
            <a:avLst/>
          </a:prstGeom>
          <a:noFill/>
        </p:spPr>
        <p:txBody>
          <a:bodyPr wrap="none"/>
          <a:lstStyle/>
          <a:p>
            <a:pPr algn="ctr">
              <a:defRPr/>
            </a:pPr>
            <a:r>
              <a:rPr lang="en-GB" sz="1600" dirty="0">
                <a:latin typeface="+mj-lt"/>
              </a:rPr>
              <a:t>Internet of Things</a:t>
            </a:r>
          </a:p>
        </p:txBody>
      </p:sp>
      <p:pic>
        <p:nvPicPr>
          <p:cNvPr id="4" name="Picture 3"/>
          <p:cNvPicPr>
            <a:picLocks noChangeAspect="1"/>
          </p:cNvPicPr>
          <p:nvPr/>
        </p:nvPicPr>
        <p:blipFill>
          <a:blip r:embed="rId5"/>
          <a:srcRect/>
          <a:stretch>
            <a:fillRect/>
          </a:stretch>
        </p:blipFill>
        <p:spPr bwMode="auto">
          <a:xfrm>
            <a:off x="6015038" y="1312863"/>
            <a:ext cx="2619375" cy="1966912"/>
          </a:xfrm>
          <a:prstGeom prst="rect">
            <a:avLst/>
          </a:prstGeom>
          <a:noFill/>
          <a:ln w="9525">
            <a:noFill/>
            <a:miter lim="800000"/>
            <a:headEnd/>
            <a:tailEnd/>
          </a:ln>
        </p:spPr>
      </p:pic>
      <p:sp>
        <p:nvSpPr>
          <p:cNvPr id="15" name="TextBox 14"/>
          <p:cNvSpPr txBox="1"/>
          <p:nvPr/>
        </p:nvSpPr>
        <p:spPr>
          <a:xfrm>
            <a:off x="6015038" y="3276600"/>
            <a:ext cx="2619375" cy="576263"/>
          </a:xfrm>
          <a:prstGeom prst="rect">
            <a:avLst/>
          </a:prstGeom>
          <a:noFill/>
        </p:spPr>
        <p:txBody>
          <a:bodyPr wrap="none"/>
          <a:lstStyle/>
          <a:p>
            <a:pPr algn="ctr">
              <a:defRPr/>
            </a:pPr>
            <a:r>
              <a:rPr lang="en-GB" sz="1600" dirty="0">
                <a:latin typeface="+mj-lt"/>
              </a:rPr>
              <a:t>Monetize social media</a:t>
            </a:r>
          </a:p>
        </p:txBody>
      </p:sp>
      <p:pic>
        <p:nvPicPr>
          <p:cNvPr id="6" name="Picture 5"/>
          <p:cNvPicPr>
            <a:picLocks noChangeAspect="1"/>
          </p:cNvPicPr>
          <p:nvPr/>
        </p:nvPicPr>
        <p:blipFill>
          <a:blip r:embed="rId6"/>
          <a:srcRect/>
          <a:stretch>
            <a:fillRect/>
          </a:stretch>
        </p:blipFill>
        <p:spPr bwMode="auto">
          <a:xfrm>
            <a:off x="390525" y="3913188"/>
            <a:ext cx="2597150" cy="1963737"/>
          </a:xfrm>
          <a:prstGeom prst="rect">
            <a:avLst/>
          </a:prstGeom>
          <a:noFill/>
          <a:ln w="9525">
            <a:noFill/>
            <a:miter lim="800000"/>
            <a:headEnd/>
            <a:tailEnd/>
          </a:ln>
        </p:spPr>
      </p:pic>
      <p:sp>
        <p:nvSpPr>
          <p:cNvPr id="17" name="TextBox 16"/>
          <p:cNvSpPr txBox="1"/>
          <p:nvPr/>
        </p:nvSpPr>
        <p:spPr>
          <a:xfrm>
            <a:off x="395288" y="5157788"/>
            <a:ext cx="2592387" cy="574675"/>
          </a:xfrm>
          <a:prstGeom prst="rect">
            <a:avLst/>
          </a:prstGeom>
          <a:noFill/>
        </p:spPr>
        <p:txBody>
          <a:bodyPr wrap="none"/>
          <a:lstStyle/>
          <a:p>
            <a:pPr algn="ctr">
              <a:defRPr/>
            </a:pPr>
            <a:r>
              <a:rPr lang="en-GB" sz="2000" dirty="0">
                <a:solidFill>
                  <a:schemeClr val="bg1"/>
                </a:solidFill>
                <a:latin typeface="+mj-lt"/>
              </a:rPr>
              <a:t>Transform</a:t>
            </a:r>
          </a:p>
          <a:p>
            <a:pPr algn="ctr">
              <a:defRPr/>
            </a:pPr>
            <a:r>
              <a:rPr lang="en-GB" sz="2000" dirty="0">
                <a:solidFill>
                  <a:schemeClr val="bg1"/>
                </a:solidFill>
                <a:latin typeface="+mj-lt"/>
              </a:rPr>
              <a:t>Business Model</a:t>
            </a:r>
          </a:p>
        </p:txBody>
      </p:sp>
      <p:pic>
        <p:nvPicPr>
          <p:cNvPr id="3" name="Picture 2"/>
          <p:cNvPicPr>
            <a:picLocks noChangeAspect="1"/>
          </p:cNvPicPr>
          <p:nvPr/>
        </p:nvPicPr>
        <p:blipFill>
          <a:blip r:embed="rId7"/>
          <a:srcRect/>
          <a:stretch>
            <a:fillRect/>
          </a:stretch>
        </p:blipFill>
        <p:spPr bwMode="auto">
          <a:xfrm>
            <a:off x="5580063" y="3656013"/>
            <a:ext cx="2832100" cy="2005012"/>
          </a:xfrm>
          <a:prstGeom prst="rect">
            <a:avLst/>
          </a:prstGeom>
          <a:noFill/>
          <a:ln w="9525">
            <a:noFill/>
            <a:miter lim="800000"/>
            <a:headEnd/>
            <a:tailEnd/>
          </a:ln>
        </p:spPr>
      </p:pic>
      <p:sp>
        <p:nvSpPr>
          <p:cNvPr id="27" name="TextBox 26"/>
          <p:cNvSpPr txBox="1"/>
          <p:nvPr/>
        </p:nvSpPr>
        <p:spPr>
          <a:xfrm>
            <a:off x="5580063" y="5661025"/>
            <a:ext cx="2832100" cy="576263"/>
          </a:xfrm>
          <a:prstGeom prst="rect">
            <a:avLst/>
          </a:prstGeom>
          <a:noFill/>
        </p:spPr>
        <p:txBody>
          <a:bodyPr wrap="none"/>
          <a:lstStyle/>
          <a:p>
            <a:pPr algn="ctr">
              <a:defRPr/>
            </a:pPr>
            <a:r>
              <a:rPr lang="en-GB" sz="1600" dirty="0">
                <a:latin typeface="+mj-lt"/>
              </a:rPr>
              <a:t>New partnership models</a:t>
            </a:r>
          </a:p>
        </p:txBody>
      </p:sp>
      <p:sp>
        <p:nvSpPr>
          <p:cNvPr id="18"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3" presetClass="entr" presetSubtype="10"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par>
                          <p:cTn id="21" fill="hold">
                            <p:stCondLst>
                              <p:cond delay="1000"/>
                            </p:stCondLst>
                            <p:childTnLst>
                              <p:par>
                                <p:cTn id="22" presetID="3" presetClass="entr" presetSubtype="1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par>
                          <p:cTn id="25" fill="hold">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par>
                          <p:cTn id="33" fill="hold">
                            <p:stCondLst>
                              <p:cond delay="3000"/>
                            </p:stCondLst>
                            <p:childTnLst>
                              <p:par>
                                <p:cTn id="34" presetID="3" presetClass="entr" presetSubtype="1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childTnLst>
                          </p:cTn>
                        </p:par>
                        <p:par>
                          <p:cTn id="37" fill="hold">
                            <p:stCondLst>
                              <p:cond delay="3500"/>
                            </p:stCondLst>
                            <p:childTnLst>
                              <p:par>
                                <p:cTn id="38" presetID="3" presetClass="entr" presetSubtype="10" fill="hold" nodeType="afterEffect">
                                  <p:stCondLst>
                                    <p:cond delay="50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P spid="15" grpId="0"/>
      <p:bldP spid="17"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7" name="Picture 11" descr="custompc-future-tech-01.jpg"/>
          <p:cNvPicPr>
            <a:picLocks noChangeAspect="1"/>
          </p:cNvPicPr>
          <p:nvPr/>
        </p:nvPicPr>
        <p:blipFill>
          <a:blip r:embed="rId3"/>
          <a:srcRect/>
          <a:stretch>
            <a:fillRect/>
          </a:stretch>
        </p:blipFill>
        <p:spPr bwMode="auto">
          <a:xfrm>
            <a:off x="0" y="-171450"/>
            <a:ext cx="9144000" cy="7029450"/>
          </a:xfrm>
          <a:prstGeom prst="rect">
            <a:avLst/>
          </a:prstGeom>
          <a:noFill/>
          <a:ln w="9525">
            <a:noFill/>
            <a:miter lim="800000"/>
            <a:headEnd/>
            <a:tailEnd/>
          </a:ln>
        </p:spPr>
      </p:pic>
      <p:sp>
        <p:nvSpPr>
          <p:cNvPr id="8" name="Rectangle 2"/>
          <p:cNvSpPr txBox="1">
            <a:spLocks noChangeArrowheads="1"/>
          </p:cNvSpPr>
          <p:nvPr/>
        </p:nvSpPr>
        <p:spPr bwMode="auto">
          <a:xfrm>
            <a:off x="1187450" y="1125538"/>
            <a:ext cx="3744913" cy="935037"/>
          </a:xfrm>
          <a:prstGeom prst="rect">
            <a:avLst/>
          </a:prstGeom>
          <a:solidFill>
            <a:schemeClr val="bg1"/>
          </a:solidFill>
          <a:ln w="9525">
            <a:noFill/>
            <a:miter lim="800000"/>
            <a:headEnd/>
            <a:tailEnd/>
          </a:ln>
        </p:spPr>
        <p:txBody>
          <a:bodyPr lIns="133200" tIns="0" rIns="0" bIns="0" anchor="ctr" anchorCtr="1"/>
          <a:lstStyle/>
          <a:p>
            <a:pPr algn="ctr" eaLnBrk="0" hangingPunct="0">
              <a:spcBef>
                <a:spcPct val="35000"/>
              </a:spcBef>
              <a:defRPr/>
            </a:pPr>
            <a:r>
              <a:rPr lang="en-GB" sz="5400" b="0" kern="0" dirty="0">
                <a:solidFill>
                  <a:schemeClr val="tx2"/>
                </a:solidFill>
                <a:latin typeface="+mj-lt"/>
                <a:ea typeface="+mj-ea"/>
                <a:cs typeface="+mj-cs"/>
              </a:rPr>
              <a:t>Thank you</a:t>
            </a:r>
            <a:endParaRPr lang="en-GB" sz="5400" b="0" kern="0" dirty="0">
              <a:solidFill>
                <a:srgbClr val="4D4D4D"/>
              </a:solidFill>
              <a:latin typeface="+mj-lt"/>
              <a:ea typeface="+mj-ea"/>
              <a:cs typeface="+mj-cs"/>
            </a:endParaRPr>
          </a:p>
        </p:txBody>
      </p:sp>
      <p:sp>
        <p:nvSpPr>
          <p:cNvPr id="5" name="Rectangle 17"/>
          <p:cNvSpPr>
            <a:spLocks noChangeArrowheads="1"/>
          </p:cNvSpPr>
          <p:nvPr/>
        </p:nvSpPr>
        <p:spPr bwMode="auto">
          <a:xfrm>
            <a:off x="5580063" y="5589588"/>
            <a:ext cx="3313112" cy="1014412"/>
          </a:xfrm>
          <a:prstGeom prst="rect">
            <a:avLst/>
          </a:prstGeom>
          <a:solidFill>
            <a:schemeClr val="bg1"/>
          </a:solidFill>
          <a:ln w="9525">
            <a:solidFill>
              <a:schemeClr val="tx2"/>
            </a:solidFill>
            <a:miter lim="800000"/>
            <a:headEnd/>
            <a:tailEnd/>
          </a:ln>
        </p:spPr>
        <p:txBody>
          <a:bodyPr lIns="133200" tIns="72000" rIns="0" bIns="0" anchor="ctr" anchorCtr="1"/>
          <a:lstStyle/>
          <a:p>
            <a:pPr eaLnBrk="0" hangingPunct="0">
              <a:spcBef>
                <a:spcPts val="0"/>
              </a:spcBef>
              <a:defRPr/>
            </a:pPr>
            <a:r>
              <a:rPr lang="de-DE" sz="1400" dirty="0">
                <a:solidFill>
                  <a:schemeClr val="tx2"/>
                </a:solidFill>
                <a:latin typeface="+mj-lt"/>
                <a:ea typeface="+mj-ea"/>
                <a:cs typeface="+mj-cs"/>
              </a:rPr>
              <a:t>Contact: </a:t>
            </a:r>
            <a:r>
              <a:rPr lang="en-US" sz="1400" dirty="0" smtClean="0">
                <a:solidFill>
                  <a:schemeClr val="tx2"/>
                </a:solidFill>
                <a:latin typeface="+mj-lt"/>
                <a:ea typeface="+mj-ea"/>
                <a:cs typeface="+mj-cs"/>
                <a:hlinkClick r:id="rId4"/>
              </a:rPr>
              <a:t>http://wakoa.taobao.com</a:t>
            </a:r>
            <a:endParaRPr lang="de-DE" sz="1400" dirty="0">
              <a:solidFill>
                <a:schemeClr val="tx2"/>
              </a:solidFill>
              <a:latin typeface="+mj-lt"/>
              <a:ea typeface="+mj-ea"/>
              <a:cs typeface="+mj-cs"/>
            </a:endParaRPr>
          </a:p>
          <a:p>
            <a:pPr eaLnBrk="0" hangingPunct="0">
              <a:spcBef>
                <a:spcPts val="0"/>
              </a:spcBef>
              <a:defRPr/>
            </a:pPr>
            <a:r>
              <a:rPr lang="de-DE" sz="1400" dirty="0">
                <a:solidFill>
                  <a:schemeClr val="tx2"/>
                </a:solidFill>
                <a:latin typeface="+mj-lt"/>
                <a:ea typeface="+mj-ea"/>
                <a:cs typeface="+mj-cs"/>
              </a:rPr>
              <a:t>Mobile: +31 6 2409 5202</a:t>
            </a:r>
          </a:p>
          <a:p>
            <a:pPr eaLnBrk="0" hangingPunct="0">
              <a:spcBef>
                <a:spcPts val="0"/>
              </a:spcBef>
              <a:defRPr/>
            </a:pPr>
            <a:r>
              <a:rPr lang="de-DE" sz="1400" dirty="0">
                <a:solidFill>
                  <a:schemeClr val="tx2"/>
                </a:solidFill>
                <a:latin typeface="+mj-lt"/>
                <a:ea typeface="+mj-ea"/>
                <a:cs typeface="+mj-cs"/>
              </a:rPr>
              <a:t>http://nl.linkedin.com/in/kimklarsen</a:t>
            </a:r>
            <a:endParaRPr lang="en-US" sz="1400" dirty="0">
              <a:solidFill>
                <a:schemeClr val="tx2"/>
              </a:solidFill>
              <a:latin typeface="+mj-lt"/>
              <a:ea typeface="+mj-ea"/>
              <a:cs typeface="+mj-cs"/>
            </a:endParaRPr>
          </a:p>
        </p:txBody>
      </p:sp>
      <p:sp>
        <p:nvSpPr>
          <p:cNvPr id="9" name="Rectangle 2"/>
          <p:cNvSpPr txBox="1">
            <a:spLocks noChangeArrowheads="1"/>
          </p:cNvSpPr>
          <p:nvPr/>
        </p:nvSpPr>
        <p:spPr bwMode="auto">
          <a:xfrm>
            <a:off x="179388" y="5589588"/>
            <a:ext cx="5329237" cy="1014412"/>
          </a:xfrm>
          <a:prstGeom prst="rect">
            <a:avLst/>
          </a:prstGeom>
          <a:solidFill>
            <a:schemeClr val="bg1"/>
          </a:solidFill>
          <a:ln w="9525">
            <a:solidFill>
              <a:schemeClr val="tx2"/>
            </a:solidFill>
            <a:miter lim="800000"/>
            <a:headEnd/>
            <a:tailEnd/>
          </a:ln>
        </p:spPr>
        <p:txBody>
          <a:bodyPr lIns="72000" tIns="72000" rIns="72000" bIns="72000" anchor="ctr" anchorCtr="1"/>
          <a:lstStyle/>
          <a:p>
            <a:pPr eaLnBrk="0" hangingPunct="0">
              <a:spcBef>
                <a:spcPct val="35000"/>
              </a:spcBef>
              <a:defRPr/>
            </a:pPr>
            <a:r>
              <a:rPr lang="en-GB" sz="1200" kern="0" dirty="0">
                <a:solidFill>
                  <a:schemeClr val="tx2"/>
                </a:solidFill>
                <a:latin typeface="+mj-lt"/>
                <a:ea typeface="+mj-ea"/>
                <a:cs typeface="+mj-cs"/>
              </a:rPr>
              <a:t>Acknowledgement: </a:t>
            </a:r>
            <a:r>
              <a:rPr lang="en-GB" sz="1200" b="0" kern="0" dirty="0">
                <a:solidFill>
                  <a:schemeClr val="tx2"/>
                </a:solidFill>
                <a:latin typeface="+mj-lt"/>
                <a:ea typeface="+mj-ea"/>
                <a:cs typeface="+mj-cs"/>
              </a:rPr>
              <a:t>Many thanks to Bin Xi, Claire Hilton, Minoo Abedi and Richard Marijs in particular and of course to my fantastic Technology Economics team for great suggestions and kind advice on how to improve the presentation. </a:t>
            </a:r>
            <a:endParaRPr lang="en-GB" sz="1200" b="0" kern="0" dirty="0">
              <a:solidFill>
                <a:srgbClr val="4D4D4D"/>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1"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AutoShape 3"/>
          <p:cNvSpPr>
            <a:spLocks noChangeArrowheads="1"/>
          </p:cNvSpPr>
          <p:nvPr/>
        </p:nvSpPr>
        <p:spPr bwMode="auto">
          <a:xfrm>
            <a:off x="395288" y="1196975"/>
            <a:ext cx="8353425" cy="4824413"/>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0" tIns="0" rIns="0" bIns="0"/>
          <a:lstStyle/>
          <a:p>
            <a:pPr marL="596900" lvl="1" indent="-242888" eaLnBrk="0" hangingPunct="0">
              <a:lnSpc>
                <a:spcPct val="90000"/>
              </a:lnSpc>
              <a:spcBef>
                <a:spcPct val="25000"/>
              </a:spcBef>
              <a:buClr>
                <a:schemeClr val="tx2"/>
              </a:buClr>
              <a:buSzPct val="75000"/>
              <a:buFont typeface="Wingdings" pitchFamily="2" charset="2"/>
              <a:buChar char="§"/>
              <a:defRPr/>
            </a:pPr>
            <a:endParaRPr lang="en-GB" sz="1600" b="0" dirty="0">
              <a:latin typeface="+mj-lt"/>
            </a:endParaRPr>
          </a:p>
        </p:txBody>
      </p:sp>
      <p:sp>
        <p:nvSpPr>
          <p:cNvPr id="120" name="Line 196"/>
          <p:cNvSpPr>
            <a:spLocks noChangeShapeType="1"/>
          </p:cNvSpPr>
          <p:nvPr/>
        </p:nvSpPr>
        <p:spPr bwMode="auto">
          <a:xfrm>
            <a:off x="2914650" y="4994275"/>
            <a:ext cx="0" cy="115888"/>
          </a:xfrm>
          <a:prstGeom prst="line">
            <a:avLst/>
          </a:prstGeom>
          <a:noFill/>
          <a:ln w="28575">
            <a:solidFill>
              <a:schemeClr val="tx1"/>
            </a:solidFill>
            <a:round/>
            <a:headEnd/>
            <a:tailEnd/>
          </a:ln>
          <a:effectLst/>
          <a:extLst/>
        </p:spPr>
        <p:txBody>
          <a:bodyPr wrap="none">
            <a:spAutoFit/>
          </a:bodyPr>
          <a:lstStyle/>
          <a:p>
            <a:pPr>
              <a:defRPr/>
            </a:pPr>
            <a:endParaRPr lang="en-GB" sz="1400">
              <a:latin typeface="+mj-lt"/>
            </a:endParaRPr>
          </a:p>
        </p:txBody>
      </p:sp>
      <p:sp>
        <p:nvSpPr>
          <p:cNvPr id="121" name="Line 197"/>
          <p:cNvSpPr>
            <a:spLocks noChangeShapeType="1"/>
          </p:cNvSpPr>
          <p:nvPr/>
        </p:nvSpPr>
        <p:spPr bwMode="auto">
          <a:xfrm>
            <a:off x="3490913" y="5003800"/>
            <a:ext cx="0" cy="115888"/>
          </a:xfrm>
          <a:prstGeom prst="line">
            <a:avLst/>
          </a:prstGeom>
          <a:noFill/>
          <a:ln w="28575">
            <a:solidFill>
              <a:schemeClr val="tx1"/>
            </a:solidFill>
            <a:round/>
            <a:headEnd/>
            <a:tailEnd/>
          </a:ln>
          <a:effectLst/>
          <a:extLst/>
        </p:spPr>
        <p:txBody>
          <a:bodyPr wrap="none">
            <a:spAutoFit/>
          </a:bodyPr>
          <a:lstStyle/>
          <a:p>
            <a:pPr>
              <a:defRPr/>
            </a:pPr>
            <a:endParaRPr lang="en-GB" sz="1400">
              <a:latin typeface="+mj-lt"/>
            </a:endParaRPr>
          </a:p>
        </p:txBody>
      </p:sp>
      <p:sp>
        <p:nvSpPr>
          <p:cNvPr id="17411" name="Rectangle 2"/>
          <p:cNvSpPr>
            <a:spLocks noGrp="1" noChangeArrowheads="1"/>
          </p:cNvSpPr>
          <p:nvPr>
            <p:ph type="title"/>
          </p:nvPr>
        </p:nvSpPr>
        <p:spPr>
          <a:xfrm>
            <a:off x="304800" y="404813"/>
            <a:ext cx="8532813" cy="863600"/>
          </a:xfrm>
        </p:spPr>
        <p:txBody>
          <a:bodyPr/>
          <a:lstStyle/>
          <a:p>
            <a:pPr>
              <a:lnSpc>
                <a:spcPct val="100000"/>
              </a:lnSpc>
              <a:defRPr/>
            </a:pPr>
            <a:r>
              <a:rPr lang="en-GB" dirty="0" smtClean="0"/>
              <a:t>A typical mobile data traffic day in Europe.</a:t>
            </a:r>
            <a:br>
              <a:rPr lang="en-GB" dirty="0" smtClean="0"/>
            </a:br>
            <a:endParaRPr lang="en-GB" sz="2000" dirty="0" smtClean="0">
              <a:solidFill>
                <a:schemeClr val="bg2">
                  <a:lumMod val="75000"/>
                </a:schemeClr>
              </a:solidFill>
            </a:endParaRPr>
          </a:p>
        </p:txBody>
      </p:sp>
      <p:sp>
        <p:nvSpPr>
          <p:cNvPr id="30" name="Slide Number Placeholder 4"/>
          <p:cNvSpPr>
            <a:spLocks noGrp="1"/>
          </p:cNvSpPr>
          <p:nvPr>
            <p:ph type="sldNum" sz="quarter" idx="11"/>
          </p:nvPr>
        </p:nvSpPr>
        <p:spPr/>
        <p:txBody>
          <a:bodyPr/>
          <a:lstStyle/>
          <a:p>
            <a:pPr>
              <a:defRPr/>
            </a:pPr>
            <a:fld id="{81C5C297-3CBE-463F-8EF5-5A9CA62DEE0A}" type="slidenum">
              <a:rPr lang="de-DE"/>
              <a:pPr>
                <a:defRPr/>
              </a:pPr>
              <a:t>3</a:t>
            </a:fld>
            <a:endParaRPr lang="de-DE" dirty="0"/>
          </a:p>
        </p:txBody>
      </p:sp>
      <p:sp>
        <p:nvSpPr>
          <p:cNvPr id="32"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
        <p:nvSpPr>
          <p:cNvPr id="38" name="Text Box 187"/>
          <p:cNvSpPr txBox="1">
            <a:spLocks noChangeArrowheads="1"/>
          </p:cNvSpPr>
          <p:nvPr/>
        </p:nvSpPr>
        <p:spPr bwMode="auto">
          <a:xfrm>
            <a:off x="696913" y="5110163"/>
            <a:ext cx="631825" cy="307975"/>
          </a:xfrm>
          <a:prstGeom prst="rect">
            <a:avLst/>
          </a:prstGeom>
          <a:noFill/>
          <a:ln>
            <a:noFill/>
          </a:ln>
          <a:effectLst/>
          <a:extLst/>
        </p:spPr>
        <p:txBody>
          <a:bodyPr wrap="none">
            <a:spAutoFit/>
          </a:bodyPr>
          <a:lstStyle/>
          <a:p>
            <a:pPr>
              <a:defRPr/>
            </a:pPr>
            <a:r>
              <a:rPr lang="nl-NL" sz="1400" b="0" dirty="0">
                <a:latin typeface="+mj-lt"/>
              </a:rPr>
              <a:t>00:00</a:t>
            </a:r>
            <a:endParaRPr lang="en-US" sz="1400" b="0" dirty="0">
              <a:latin typeface="+mj-lt"/>
            </a:endParaRPr>
          </a:p>
        </p:txBody>
      </p:sp>
      <p:sp>
        <p:nvSpPr>
          <p:cNvPr id="41" name="Text Box 189"/>
          <p:cNvSpPr txBox="1">
            <a:spLocks noChangeArrowheads="1"/>
          </p:cNvSpPr>
          <p:nvPr/>
        </p:nvSpPr>
        <p:spPr bwMode="auto">
          <a:xfrm>
            <a:off x="3808413" y="5081588"/>
            <a:ext cx="631825" cy="307975"/>
          </a:xfrm>
          <a:prstGeom prst="rect">
            <a:avLst/>
          </a:prstGeom>
          <a:noFill/>
          <a:ln>
            <a:noFill/>
          </a:ln>
          <a:effectLst/>
          <a:extLst/>
        </p:spPr>
        <p:txBody>
          <a:bodyPr wrap="none">
            <a:spAutoFit/>
          </a:bodyPr>
          <a:lstStyle/>
          <a:p>
            <a:pPr>
              <a:defRPr/>
            </a:pPr>
            <a:r>
              <a:rPr lang="nl-NL" sz="1400" b="0" dirty="0">
                <a:latin typeface="+mj-lt"/>
              </a:rPr>
              <a:t>10:00</a:t>
            </a:r>
            <a:endParaRPr lang="en-US" sz="1400" b="0" dirty="0">
              <a:latin typeface="+mj-lt"/>
            </a:endParaRPr>
          </a:p>
        </p:txBody>
      </p:sp>
      <p:sp>
        <p:nvSpPr>
          <p:cNvPr id="45" name="Text Box 190"/>
          <p:cNvSpPr txBox="1">
            <a:spLocks noChangeArrowheads="1"/>
          </p:cNvSpPr>
          <p:nvPr/>
        </p:nvSpPr>
        <p:spPr bwMode="auto">
          <a:xfrm>
            <a:off x="4384675" y="5081588"/>
            <a:ext cx="631825" cy="307975"/>
          </a:xfrm>
          <a:prstGeom prst="rect">
            <a:avLst/>
          </a:prstGeom>
          <a:noFill/>
          <a:ln>
            <a:noFill/>
          </a:ln>
          <a:effectLst/>
          <a:extLst/>
        </p:spPr>
        <p:txBody>
          <a:bodyPr wrap="none">
            <a:spAutoFit/>
          </a:bodyPr>
          <a:lstStyle/>
          <a:p>
            <a:pPr>
              <a:defRPr/>
            </a:pPr>
            <a:r>
              <a:rPr lang="nl-NL" sz="1400" b="0" dirty="0">
                <a:latin typeface="+mj-lt"/>
              </a:rPr>
              <a:t>12:00</a:t>
            </a:r>
            <a:endParaRPr lang="en-US" sz="1400" b="0" dirty="0">
              <a:latin typeface="+mj-lt"/>
            </a:endParaRPr>
          </a:p>
        </p:txBody>
      </p:sp>
      <p:sp>
        <p:nvSpPr>
          <p:cNvPr id="53" name="Text Box 192"/>
          <p:cNvSpPr txBox="1">
            <a:spLocks noChangeArrowheads="1"/>
          </p:cNvSpPr>
          <p:nvPr/>
        </p:nvSpPr>
        <p:spPr bwMode="auto">
          <a:xfrm>
            <a:off x="7553325" y="5081588"/>
            <a:ext cx="631825" cy="307975"/>
          </a:xfrm>
          <a:prstGeom prst="rect">
            <a:avLst/>
          </a:prstGeom>
          <a:noFill/>
          <a:ln>
            <a:noFill/>
          </a:ln>
          <a:effectLst/>
          <a:extLst/>
        </p:spPr>
        <p:txBody>
          <a:bodyPr wrap="none">
            <a:spAutoFit/>
          </a:bodyPr>
          <a:lstStyle/>
          <a:p>
            <a:pPr>
              <a:defRPr/>
            </a:pPr>
            <a:r>
              <a:rPr lang="nl-NL" sz="1400" b="0" dirty="0">
                <a:latin typeface="+mj-lt"/>
              </a:rPr>
              <a:t>22:00</a:t>
            </a:r>
            <a:endParaRPr lang="en-US" sz="1400" b="0" dirty="0">
              <a:latin typeface="+mj-lt"/>
            </a:endParaRPr>
          </a:p>
        </p:txBody>
      </p:sp>
      <p:sp>
        <p:nvSpPr>
          <p:cNvPr id="54" name="Line 194"/>
          <p:cNvSpPr>
            <a:spLocks noChangeShapeType="1"/>
          </p:cNvSpPr>
          <p:nvPr/>
        </p:nvSpPr>
        <p:spPr bwMode="auto">
          <a:xfrm>
            <a:off x="984250" y="4994275"/>
            <a:ext cx="0" cy="115888"/>
          </a:xfrm>
          <a:prstGeom prst="line">
            <a:avLst/>
          </a:prstGeom>
          <a:noFill/>
          <a:ln w="28575">
            <a:solidFill>
              <a:schemeClr val="tx1"/>
            </a:solidFill>
            <a:round/>
            <a:headEnd/>
            <a:tailEnd/>
          </a:ln>
          <a:effectLst/>
          <a:extLst/>
        </p:spPr>
        <p:txBody>
          <a:bodyPr wrap="none">
            <a:spAutoFit/>
          </a:bodyPr>
          <a:lstStyle/>
          <a:p>
            <a:pPr>
              <a:defRPr/>
            </a:pPr>
            <a:endParaRPr lang="en-GB" sz="1400">
              <a:latin typeface="+mj-lt"/>
            </a:endParaRPr>
          </a:p>
        </p:txBody>
      </p:sp>
      <p:sp>
        <p:nvSpPr>
          <p:cNvPr id="57" name="Line 196"/>
          <p:cNvSpPr>
            <a:spLocks noChangeShapeType="1"/>
          </p:cNvSpPr>
          <p:nvPr/>
        </p:nvSpPr>
        <p:spPr bwMode="auto">
          <a:xfrm>
            <a:off x="4138613" y="4984750"/>
            <a:ext cx="0" cy="115888"/>
          </a:xfrm>
          <a:prstGeom prst="line">
            <a:avLst/>
          </a:prstGeom>
          <a:noFill/>
          <a:ln w="28575">
            <a:solidFill>
              <a:schemeClr val="tx1"/>
            </a:solidFill>
            <a:round/>
            <a:headEnd/>
            <a:tailEnd/>
          </a:ln>
          <a:effectLst/>
          <a:extLst/>
        </p:spPr>
        <p:txBody>
          <a:bodyPr wrap="none">
            <a:spAutoFit/>
          </a:bodyPr>
          <a:lstStyle/>
          <a:p>
            <a:pPr>
              <a:defRPr/>
            </a:pPr>
            <a:endParaRPr lang="en-GB" sz="1400">
              <a:latin typeface="+mj-lt"/>
            </a:endParaRPr>
          </a:p>
        </p:txBody>
      </p:sp>
      <p:sp>
        <p:nvSpPr>
          <p:cNvPr id="58" name="Line 197"/>
          <p:cNvSpPr>
            <a:spLocks noChangeShapeType="1"/>
          </p:cNvSpPr>
          <p:nvPr/>
        </p:nvSpPr>
        <p:spPr bwMode="auto">
          <a:xfrm>
            <a:off x="4714875" y="4994275"/>
            <a:ext cx="0" cy="115888"/>
          </a:xfrm>
          <a:prstGeom prst="line">
            <a:avLst/>
          </a:prstGeom>
          <a:noFill/>
          <a:ln w="28575">
            <a:solidFill>
              <a:schemeClr val="tx1"/>
            </a:solidFill>
            <a:round/>
            <a:headEnd/>
            <a:tailEnd/>
          </a:ln>
          <a:effectLst/>
          <a:extLst/>
        </p:spPr>
        <p:txBody>
          <a:bodyPr wrap="none">
            <a:spAutoFit/>
          </a:bodyPr>
          <a:lstStyle/>
          <a:p>
            <a:pPr>
              <a:defRPr/>
            </a:pPr>
            <a:endParaRPr lang="en-GB" sz="1400">
              <a:latin typeface="+mj-lt"/>
            </a:endParaRPr>
          </a:p>
        </p:txBody>
      </p:sp>
      <p:sp>
        <p:nvSpPr>
          <p:cNvPr id="60" name="Text Box 200"/>
          <p:cNvSpPr txBox="1">
            <a:spLocks noChangeArrowheads="1"/>
          </p:cNvSpPr>
          <p:nvPr/>
        </p:nvSpPr>
        <p:spPr bwMode="auto">
          <a:xfrm>
            <a:off x="5969000" y="5081588"/>
            <a:ext cx="631825" cy="307975"/>
          </a:xfrm>
          <a:prstGeom prst="rect">
            <a:avLst/>
          </a:prstGeom>
          <a:noFill/>
          <a:ln>
            <a:noFill/>
          </a:ln>
          <a:effectLst/>
          <a:extLst/>
        </p:spPr>
        <p:txBody>
          <a:bodyPr wrap="none">
            <a:spAutoFit/>
          </a:bodyPr>
          <a:lstStyle/>
          <a:p>
            <a:pPr>
              <a:defRPr/>
            </a:pPr>
            <a:r>
              <a:rPr lang="nl-NL" sz="1400" b="0" dirty="0">
                <a:latin typeface="+mj-lt"/>
              </a:rPr>
              <a:t>17:00</a:t>
            </a:r>
            <a:endParaRPr lang="en-US" sz="1400" b="0" dirty="0">
              <a:latin typeface="+mj-lt"/>
            </a:endParaRPr>
          </a:p>
        </p:txBody>
      </p:sp>
      <p:sp>
        <p:nvSpPr>
          <p:cNvPr id="61" name="Line 201"/>
          <p:cNvSpPr>
            <a:spLocks noChangeShapeType="1"/>
          </p:cNvSpPr>
          <p:nvPr/>
        </p:nvSpPr>
        <p:spPr bwMode="auto">
          <a:xfrm>
            <a:off x="6299200" y="4994275"/>
            <a:ext cx="0" cy="115888"/>
          </a:xfrm>
          <a:prstGeom prst="line">
            <a:avLst/>
          </a:prstGeom>
          <a:noFill/>
          <a:ln w="28575">
            <a:solidFill>
              <a:schemeClr val="tx1"/>
            </a:solidFill>
            <a:round/>
            <a:headEnd/>
            <a:tailEnd/>
          </a:ln>
          <a:effectLst/>
          <a:extLst/>
        </p:spPr>
        <p:txBody>
          <a:bodyPr wrap="none">
            <a:spAutoFit/>
          </a:bodyPr>
          <a:lstStyle/>
          <a:p>
            <a:pPr>
              <a:defRPr/>
            </a:pPr>
            <a:endParaRPr lang="en-GB" sz="1400">
              <a:latin typeface="+mj-lt"/>
            </a:endParaRPr>
          </a:p>
        </p:txBody>
      </p:sp>
      <p:sp>
        <p:nvSpPr>
          <p:cNvPr id="62" name="Line 202"/>
          <p:cNvSpPr>
            <a:spLocks noChangeShapeType="1"/>
          </p:cNvSpPr>
          <p:nvPr/>
        </p:nvSpPr>
        <p:spPr bwMode="auto">
          <a:xfrm>
            <a:off x="7897813" y="4994275"/>
            <a:ext cx="0" cy="115888"/>
          </a:xfrm>
          <a:prstGeom prst="line">
            <a:avLst/>
          </a:prstGeom>
          <a:noFill/>
          <a:ln w="28575">
            <a:solidFill>
              <a:schemeClr val="tx1"/>
            </a:solidFill>
            <a:round/>
            <a:headEnd/>
            <a:tailEnd/>
          </a:ln>
          <a:effectLst/>
          <a:extLst/>
        </p:spPr>
        <p:txBody>
          <a:bodyPr wrap="none">
            <a:spAutoFit/>
          </a:bodyPr>
          <a:lstStyle/>
          <a:p>
            <a:pPr>
              <a:defRPr/>
            </a:pPr>
            <a:endParaRPr lang="en-GB" sz="1400">
              <a:latin typeface="+mj-lt"/>
            </a:endParaRPr>
          </a:p>
        </p:txBody>
      </p:sp>
      <p:sp>
        <p:nvSpPr>
          <p:cNvPr id="51" name="TextBox 50"/>
          <p:cNvSpPr txBox="1"/>
          <p:nvPr/>
        </p:nvSpPr>
        <p:spPr>
          <a:xfrm>
            <a:off x="6875463" y="1484313"/>
            <a:ext cx="1441450" cy="457200"/>
          </a:xfrm>
          <a:prstGeom prst="rect">
            <a:avLst/>
          </a:prstGeom>
          <a:noFill/>
        </p:spPr>
        <p:txBody>
          <a:bodyPr wrap="none"/>
          <a:lstStyle/>
          <a:p>
            <a:pPr>
              <a:defRPr/>
            </a:pPr>
            <a:r>
              <a:rPr lang="nl-NL" sz="1800" i="1" dirty="0" err="1">
                <a:latin typeface="+mj-lt"/>
              </a:rPr>
              <a:t>Illustration</a:t>
            </a:r>
            <a:endParaRPr lang="en-GB" sz="1800" b="0" i="1" dirty="0">
              <a:latin typeface="+mj-lt"/>
            </a:endParaRPr>
          </a:p>
        </p:txBody>
      </p:sp>
      <p:sp>
        <p:nvSpPr>
          <p:cNvPr id="26" name="Rectangle 27"/>
          <p:cNvSpPr>
            <a:spLocks noChangeArrowheads="1"/>
          </p:cNvSpPr>
          <p:nvPr/>
        </p:nvSpPr>
        <p:spPr bwMode="auto">
          <a:xfrm>
            <a:off x="839788" y="2486025"/>
            <a:ext cx="7502525" cy="2552700"/>
          </a:xfrm>
          <a:prstGeom prst="rect">
            <a:avLst/>
          </a:prstGeom>
          <a:solidFill>
            <a:srgbClr val="FFFFFF"/>
          </a:solidFill>
          <a:ln>
            <a:noFill/>
          </a:ln>
          <a:extLst/>
        </p:spPr>
        <p:txBody>
          <a:bodyPr/>
          <a:lstStyle/>
          <a:p>
            <a:pPr>
              <a:defRPr/>
            </a:pPr>
            <a:endParaRPr lang="en-US">
              <a:latin typeface="+mj-lt"/>
            </a:endParaRPr>
          </a:p>
        </p:txBody>
      </p:sp>
      <p:sp>
        <p:nvSpPr>
          <p:cNvPr id="28" name="Freeform 29"/>
          <p:cNvSpPr>
            <a:spLocks/>
          </p:cNvSpPr>
          <p:nvPr/>
        </p:nvSpPr>
        <p:spPr bwMode="auto">
          <a:xfrm>
            <a:off x="993775" y="3209925"/>
            <a:ext cx="7192963" cy="1828800"/>
          </a:xfrm>
          <a:custGeom>
            <a:avLst/>
            <a:gdLst>
              <a:gd name="T0" fmla="*/ 0 w 4531"/>
              <a:gd name="T1" fmla="*/ 373 h 1152"/>
              <a:gd name="T2" fmla="*/ 198 w 4531"/>
              <a:gd name="T3" fmla="*/ 696 h 1152"/>
              <a:gd name="T4" fmla="*/ 395 w 4531"/>
              <a:gd name="T5" fmla="*/ 798 h 1152"/>
              <a:gd name="T6" fmla="*/ 592 w 4531"/>
              <a:gd name="T7" fmla="*/ 913 h 1152"/>
              <a:gd name="T8" fmla="*/ 789 w 4531"/>
              <a:gd name="T9" fmla="*/ 921 h 1152"/>
              <a:gd name="T10" fmla="*/ 985 w 4531"/>
              <a:gd name="T11" fmla="*/ 873 h 1152"/>
              <a:gd name="T12" fmla="*/ 1183 w 4531"/>
              <a:gd name="T13" fmla="*/ 656 h 1152"/>
              <a:gd name="T14" fmla="*/ 1380 w 4531"/>
              <a:gd name="T15" fmla="*/ 390 h 1152"/>
              <a:gd name="T16" fmla="*/ 1577 w 4531"/>
              <a:gd name="T17" fmla="*/ 129 h 1152"/>
              <a:gd name="T18" fmla="*/ 1774 w 4531"/>
              <a:gd name="T19" fmla="*/ 140 h 1152"/>
              <a:gd name="T20" fmla="*/ 1970 w 4531"/>
              <a:gd name="T21" fmla="*/ 75 h 1152"/>
              <a:gd name="T22" fmla="*/ 2168 w 4531"/>
              <a:gd name="T23" fmla="*/ 131 h 1152"/>
              <a:gd name="T24" fmla="*/ 2365 w 4531"/>
              <a:gd name="T25" fmla="*/ 29 h 1152"/>
              <a:gd name="T26" fmla="*/ 2561 w 4531"/>
              <a:gd name="T27" fmla="*/ 147 h 1152"/>
              <a:gd name="T28" fmla="*/ 2759 w 4531"/>
              <a:gd name="T29" fmla="*/ 182 h 1152"/>
              <a:gd name="T30" fmla="*/ 2956 w 4531"/>
              <a:gd name="T31" fmla="*/ 267 h 1152"/>
              <a:gd name="T32" fmla="*/ 3153 w 4531"/>
              <a:gd name="T33" fmla="*/ 259 h 1152"/>
              <a:gd name="T34" fmla="*/ 3350 w 4531"/>
              <a:gd name="T35" fmla="*/ 258 h 1152"/>
              <a:gd name="T36" fmla="*/ 3547 w 4531"/>
              <a:gd name="T37" fmla="*/ 194 h 1152"/>
              <a:gd name="T38" fmla="*/ 3744 w 4531"/>
              <a:gd name="T39" fmla="*/ 206 h 1152"/>
              <a:gd name="T40" fmla="*/ 3941 w 4531"/>
              <a:gd name="T41" fmla="*/ 116 h 1152"/>
              <a:gd name="T42" fmla="*/ 4138 w 4531"/>
              <a:gd name="T43" fmla="*/ 100 h 1152"/>
              <a:gd name="T44" fmla="*/ 4335 w 4531"/>
              <a:gd name="T45" fmla="*/ 0 h 1152"/>
              <a:gd name="T46" fmla="*/ 4531 w 4531"/>
              <a:gd name="T47" fmla="*/ 154 h 1152"/>
              <a:gd name="T48" fmla="*/ 4531 w 4531"/>
              <a:gd name="T49" fmla="*/ 1152 h 1152"/>
              <a:gd name="T50" fmla="*/ 4335 w 4531"/>
              <a:gd name="T51" fmla="*/ 1152 h 1152"/>
              <a:gd name="T52" fmla="*/ 4138 w 4531"/>
              <a:gd name="T53" fmla="*/ 1152 h 1152"/>
              <a:gd name="T54" fmla="*/ 3941 w 4531"/>
              <a:gd name="T55" fmla="*/ 1152 h 1152"/>
              <a:gd name="T56" fmla="*/ 3744 w 4531"/>
              <a:gd name="T57" fmla="*/ 1152 h 1152"/>
              <a:gd name="T58" fmla="*/ 3547 w 4531"/>
              <a:gd name="T59" fmla="*/ 1152 h 1152"/>
              <a:gd name="T60" fmla="*/ 3350 w 4531"/>
              <a:gd name="T61" fmla="*/ 1152 h 1152"/>
              <a:gd name="T62" fmla="*/ 3153 w 4531"/>
              <a:gd name="T63" fmla="*/ 1152 h 1152"/>
              <a:gd name="T64" fmla="*/ 2956 w 4531"/>
              <a:gd name="T65" fmla="*/ 1152 h 1152"/>
              <a:gd name="T66" fmla="*/ 2759 w 4531"/>
              <a:gd name="T67" fmla="*/ 1152 h 1152"/>
              <a:gd name="T68" fmla="*/ 2561 w 4531"/>
              <a:gd name="T69" fmla="*/ 1152 h 1152"/>
              <a:gd name="T70" fmla="*/ 2365 w 4531"/>
              <a:gd name="T71" fmla="*/ 1152 h 1152"/>
              <a:gd name="T72" fmla="*/ 2168 w 4531"/>
              <a:gd name="T73" fmla="*/ 1152 h 1152"/>
              <a:gd name="T74" fmla="*/ 1970 w 4531"/>
              <a:gd name="T75" fmla="*/ 1152 h 1152"/>
              <a:gd name="T76" fmla="*/ 1774 w 4531"/>
              <a:gd name="T77" fmla="*/ 1152 h 1152"/>
              <a:gd name="T78" fmla="*/ 1577 w 4531"/>
              <a:gd name="T79" fmla="*/ 1152 h 1152"/>
              <a:gd name="T80" fmla="*/ 1380 w 4531"/>
              <a:gd name="T81" fmla="*/ 1152 h 1152"/>
              <a:gd name="T82" fmla="*/ 1183 w 4531"/>
              <a:gd name="T83" fmla="*/ 1152 h 1152"/>
              <a:gd name="T84" fmla="*/ 985 w 4531"/>
              <a:gd name="T85" fmla="*/ 1152 h 1152"/>
              <a:gd name="T86" fmla="*/ 789 w 4531"/>
              <a:gd name="T87" fmla="*/ 1152 h 1152"/>
              <a:gd name="T88" fmla="*/ 592 w 4531"/>
              <a:gd name="T89" fmla="*/ 1152 h 1152"/>
              <a:gd name="T90" fmla="*/ 395 w 4531"/>
              <a:gd name="T91" fmla="*/ 1152 h 1152"/>
              <a:gd name="T92" fmla="*/ 198 w 4531"/>
              <a:gd name="T93" fmla="*/ 1152 h 1152"/>
              <a:gd name="T94" fmla="*/ 0 w 4531"/>
              <a:gd name="T95" fmla="*/ 1152 h 1152"/>
              <a:gd name="T96" fmla="*/ 0 w 4531"/>
              <a:gd name="T97" fmla="*/ 373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1" h="1152">
                <a:moveTo>
                  <a:pt x="0" y="373"/>
                </a:moveTo>
                <a:lnTo>
                  <a:pt x="198" y="696"/>
                </a:lnTo>
                <a:lnTo>
                  <a:pt x="395" y="798"/>
                </a:lnTo>
                <a:lnTo>
                  <a:pt x="592" y="913"/>
                </a:lnTo>
                <a:lnTo>
                  <a:pt x="789" y="921"/>
                </a:lnTo>
                <a:lnTo>
                  <a:pt x="985" y="873"/>
                </a:lnTo>
                <a:lnTo>
                  <a:pt x="1183" y="656"/>
                </a:lnTo>
                <a:lnTo>
                  <a:pt x="1380" y="390"/>
                </a:lnTo>
                <a:lnTo>
                  <a:pt x="1577" y="129"/>
                </a:lnTo>
                <a:lnTo>
                  <a:pt x="1774" y="140"/>
                </a:lnTo>
                <a:lnTo>
                  <a:pt x="1970" y="75"/>
                </a:lnTo>
                <a:lnTo>
                  <a:pt x="2168" y="131"/>
                </a:lnTo>
                <a:lnTo>
                  <a:pt x="2365" y="29"/>
                </a:lnTo>
                <a:lnTo>
                  <a:pt x="2561" y="147"/>
                </a:lnTo>
                <a:lnTo>
                  <a:pt x="2759" y="182"/>
                </a:lnTo>
                <a:lnTo>
                  <a:pt x="2956" y="267"/>
                </a:lnTo>
                <a:lnTo>
                  <a:pt x="3153" y="259"/>
                </a:lnTo>
                <a:lnTo>
                  <a:pt x="3350" y="258"/>
                </a:lnTo>
                <a:lnTo>
                  <a:pt x="3547" y="194"/>
                </a:lnTo>
                <a:lnTo>
                  <a:pt x="3744" y="206"/>
                </a:lnTo>
                <a:lnTo>
                  <a:pt x="3941" y="116"/>
                </a:lnTo>
                <a:lnTo>
                  <a:pt x="4138" y="100"/>
                </a:lnTo>
                <a:lnTo>
                  <a:pt x="4335" y="0"/>
                </a:lnTo>
                <a:lnTo>
                  <a:pt x="4531" y="154"/>
                </a:lnTo>
                <a:lnTo>
                  <a:pt x="4531" y="1152"/>
                </a:lnTo>
                <a:lnTo>
                  <a:pt x="4335" y="1152"/>
                </a:lnTo>
                <a:lnTo>
                  <a:pt x="4138" y="1152"/>
                </a:lnTo>
                <a:lnTo>
                  <a:pt x="3941" y="1152"/>
                </a:lnTo>
                <a:lnTo>
                  <a:pt x="3744" y="1152"/>
                </a:lnTo>
                <a:lnTo>
                  <a:pt x="3547" y="1152"/>
                </a:lnTo>
                <a:lnTo>
                  <a:pt x="3350" y="1152"/>
                </a:lnTo>
                <a:lnTo>
                  <a:pt x="3153" y="1152"/>
                </a:lnTo>
                <a:lnTo>
                  <a:pt x="2956" y="1152"/>
                </a:lnTo>
                <a:lnTo>
                  <a:pt x="2759" y="1152"/>
                </a:lnTo>
                <a:lnTo>
                  <a:pt x="2561" y="1152"/>
                </a:lnTo>
                <a:lnTo>
                  <a:pt x="2365" y="1152"/>
                </a:lnTo>
                <a:lnTo>
                  <a:pt x="2168" y="1152"/>
                </a:lnTo>
                <a:lnTo>
                  <a:pt x="1970" y="1152"/>
                </a:lnTo>
                <a:lnTo>
                  <a:pt x="1774" y="1152"/>
                </a:lnTo>
                <a:lnTo>
                  <a:pt x="1577" y="1152"/>
                </a:lnTo>
                <a:lnTo>
                  <a:pt x="1380" y="1152"/>
                </a:lnTo>
                <a:lnTo>
                  <a:pt x="1183" y="1152"/>
                </a:lnTo>
                <a:lnTo>
                  <a:pt x="985" y="1152"/>
                </a:lnTo>
                <a:lnTo>
                  <a:pt x="789" y="1152"/>
                </a:lnTo>
                <a:lnTo>
                  <a:pt x="592" y="1152"/>
                </a:lnTo>
                <a:lnTo>
                  <a:pt x="395" y="1152"/>
                </a:lnTo>
                <a:lnTo>
                  <a:pt x="198" y="1152"/>
                </a:lnTo>
                <a:lnTo>
                  <a:pt x="0" y="1152"/>
                </a:lnTo>
                <a:lnTo>
                  <a:pt x="0" y="373"/>
                </a:lnTo>
                <a:close/>
              </a:path>
            </a:pathLst>
          </a:custGeom>
          <a:solidFill>
            <a:srgbClr val="4F81BD"/>
          </a:solidFill>
          <a:ln>
            <a:noFill/>
          </a:ln>
          <a:extLst/>
        </p:spPr>
        <p:txBody>
          <a:bodyPr/>
          <a:lstStyle/>
          <a:p>
            <a:pPr>
              <a:defRPr/>
            </a:pPr>
            <a:endParaRPr lang="en-US">
              <a:latin typeface="+mj-lt"/>
            </a:endParaRPr>
          </a:p>
        </p:txBody>
      </p:sp>
      <p:sp>
        <p:nvSpPr>
          <p:cNvPr id="42" name="Freeform 33"/>
          <p:cNvSpPr>
            <a:spLocks noEditPoints="1"/>
          </p:cNvSpPr>
          <p:nvPr/>
        </p:nvSpPr>
        <p:spPr bwMode="auto">
          <a:xfrm>
            <a:off x="946150" y="3200400"/>
            <a:ext cx="7269163" cy="1838325"/>
          </a:xfrm>
          <a:custGeom>
            <a:avLst/>
            <a:gdLst>
              <a:gd name="T0" fmla="*/ 9 w 5239"/>
              <a:gd name="T1" fmla="*/ 2794 h 3088"/>
              <a:gd name="T2" fmla="*/ 278 w 5239"/>
              <a:gd name="T3" fmla="*/ 2992 h 3088"/>
              <a:gd name="T4" fmla="*/ 193 w 5239"/>
              <a:gd name="T5" fmla="*/ 2908 h 3088"/>
              <a:gd name="T6" fmla="*/ 324 w 5239"/>
              <a:gd name="T7" fmla="*/ 3005 h 3088"/>
              <a:gd name="T8" fmla="*/ 532 w 5239"/>
              <a:gd name="T9" fmla="*/ 3077 h 3088"/>
              <a:gd name="T10" fmla="*/ 821 w 5239"/>
              <a:gd name="T11" fmla="*/ 3088 h 3088"/>
              <a:gd name="T12" fmla="*/ 1013 w 5239"/>
              <a:gd name="T13" fmla="*/ 3040 h 3088"/>
              <a:gd name="T14" fmla="*/ 917 w 5239"/>
              <a:gd name="T15" fmla="*/ 3040 h 3088"/>
              <a:gd name="T16" fmla="*/ 1208 w 5239"/>
              <a:gd name="T17" fmla="*/ 3082 h 3088"/>
              <a:gd name="T18" fmla="*/ 1296 w 5239"/>
              <a:gd name="T19" fmla="*/ 3021 h 3088"/>
              <a:gd name="T20" fmla="*/ 1404 w 5239"/>
              <a:gd name="T21" fmla="*/ 3050 h 3088"/>
              <a:gd name="T22" fmla="*/ 1517 w 5239"/>
              <a:gd name="T23" fmla="*/ 2879 h 3088"/>
              <a:gd name="T24" fmla="*/ 1588 w 5239"/>
              <a:gd name="T25" fmla="*/ 2814 h 3088"/>
              <a:gd name="T26" fmla="*/ 1634 w 5239"/>
              <a:gd name="T27" fmla="*/ 2831 h 3088"/>
              <a:gd name="T28" fmla="*/ 1669 w 5239"/>
              <a:gd name="T29" fmla="*/ 2552 h 3088"/>
              <a:gd name="T30" fmla="*/ 1697 w 5239"/>
              <a:gd name="T31" fmla="*/ 2460 h 3088"/>
              <a:gd name="T32" fmla="*/ 1697 w 5239"/>
              <a:gd name="T33" fmla="*/ 2460 h 3088"/>
              <a:gd name="T34" fmla="*/ 1769 w 5239"/>
              <a:gd name="T35" fmla="*/ 2306 h 3088"/>
              <a:gd name="T36" fmla="*/ 1889 w 5239"/>
              <a:gd name="T37" fmla="*/ 2019 h 3088"/>
              <a:gd name="T38" fmla="*/ 1916 w 5239"/>
              <a:gd name="T39" fmla="*/ 1823 h 3088"/>
              <a:gd name="T40" fmla="*/ 1951 w 5239"/>
              <a:gd name="T41" fmla="*/ 1734 h 3088"/>
              <a:gd name="T42" fmla="*/ 1951 w 5239"/>
              <a:gd name="T43" fmla="*/ 1734 h 3088"/>
              <a:gd name="T44" fmla="*/ 2117 w 5239"/>
              <a:gd name="T45" fmla="*/ 1505 h 3088"/>
              <a:gd name="T46" fmla="*/ 2151 w 5239"/>
              <a:gd name="T47" fmla="*/ 1403 h 3088"/>
              <a:gd name="T48" fmla="*/ 2151 w 5239"/>
              <a:gd name="T49" fmla="*/ 1403 h 3088"/>
              <a:gd name="T50" fmla="*/ 2287 w 5239"/>
              <a:gd name="T51" fmla="*/ 1302 h 3088"/>
              <a:gd name="T52" fmla="*/ 2563 w 5239"/>
              <a:gd name="T53" fmla="*/ 1154 h 3088"/>
              <a:gd name="T54" fmla="*/ 2698 w 5239"/>
              <a:gd name="T55" fmla="*/ 1009 h 3088"/>
              <a:gd name="T56" fmla="*/ 2801 w 5239"/>
              <a:gd name="T57" fmla="*/ 987 h 3088"/>
              <a:gd name="T58" fmla="*/ 2801 w 5239"/>
              <a:gd name="T59" fmla="*/ 987 h 3088"/>
              <a:gd name="T60" fmla="*/ 2971 w 5239"/>
              <a:gd name="T61" fmla="*/ 1002 h 3088"/>
              <a:gd name="T62" fmla="*/ 3199 w 5239"/>
              <a:gd name="T63" fmla="*/ 1032 h 3088"/>
              <a:gd name="T64" fmla="*/ 3392 w 5239"/>
              <a:gd name="T65" fmla="*/ 828 h 3088"/>
              <a:gd name="T66" fmla="*/ 3322 w 5239"/>
              <a:gd name="T67" fmla="*/ 915 h 3088"/>
              <a:gd name="T68" fmla="*/ 3481 w 5239"/>
              <a:gd name="T69" fmla="*/ 768 h 3088"/>
              <a:gd name="T70" fmla="*/ 3622 w 5239"/>
              <a:gd name="T71" fmla="*/ 516 h 3088"/>
              <a:gd name="T72" fmla="*/ 3706 w 5239"/>
              <a:gd name="T73" fmla="*/ 316 h 3088"/>
              <a:gd name="T74" fmla="*/ 3766 w 5239"/>
              <a:gd name="T75" fmla="*/ 157 h 3088"/>
              <a:gd name="T76" fmla="*/ 3813 w 5239"/>
              <a:gd name="T77" fmla="*/ 73 h 3088"/>
              <a:gd name="T78" fmla="*/ 3853 w 5239"/>
              <a:gd name="T79" fmla="*/ 58 h 3088"/>
              <a:gd name="T80" fmla="*/ 3930 w 5239"/>
              <a:gd name="T81" fmla="*/ 133 h 3088"/>
              <a:gd name="T82" fmla="*/ 3930 w 5239"/>
              <a:gd name="T83" fmla="*/ 133 h 3088"/>
              <a:gd name="T84" fmla="*/ 3961 w 5239"/>
              <a:gd name="T85" fmla="*/ 300 h 3088"/>
              <a:gd name="T86" fmla="*/ 4009 w 5239"/>
              <a:gd name="T87" fmla="*/ 512 h 3088"/>
              <a:gd name="T88" fmla="*/ 4110 w 5239"/>
              <a:gd name="T89" fmla="*/ 783 h 3088"/>
              <a:gd name="T90" fmla="*/ 4219 w 5239"/>
              <a:gd name="T91" fmla="*/ 971 h 3088"/>
              <a:gd name="T92" fmla="*/ 4308 w 5239"/>
              <a:gd name="T93" fmla="*/ 1116 h 3088"/>
              <a:gd name="T94" fmla="*/ 4346 w 5239"/>
              <a:gd name="T95" fmla="*/ 1179 h 3088"/>
              <a:gd name="T96" fmla="*/ 4346 w 5239"/>
              <a:gd name="T97" fmla="*/ 1179 h 3088"/>
              <a:gd name="T98" fmla="*/ 4600 w 5239"/>
              <a:gd name="T99" fmla="*/ 1326 h 3088"/>
              <a:gd name="T100" fmla="*/ 4704 w 5239"/>
              <a:gd name="T101" fmla="*/ 1299 h 3088"/>
              <a:gd name="T102" fmla="*/ 4743 w 5239"/>
              <a:gd name="T103" fmla="*/ 1348 h 3088"/>
              <a:gd name="T104" fmla="*/ 4893 w 5239"/>
              <a:gd name="T105" fmla="*/ 1518 h 3088"/>
              <a:gd name="T106" fmla="*/ 4940 w 5239"/>
              <a:gd name="T107" fmla="*/ 1602 h 3088"/>
              <a:gd name="T108" fmla="*/ 4940 w 5239"/>
              <a:gd name="T109" fmla="*/ 1602 h 3088"/>
              <a:gd name="T110" fmla="*/ 4997 w 5239"/>
              <a:gd name="T111" fmla="*/ 1762 h 3088"/>
              <a:gd name="T112" fmla="*/ 5049 w 5239"/>
              <a:gd name="T113" fmla="*/ 1973 h 3088"/>
              <a:gd name="T114" fmla="*/ 5149 w 5239"/>
              <a:gd name="T115" fmla="*/ 2243 h 3088"/>
              <a:gd name="T116" fmla="*/ 5220 w 5239"/>
              <a:gd name="T117" fmla="*/ 2367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39" h="3088">
                <a:moveTo>
                  <a:pt x="42" y="2790"/>
                </a:moveTo>
                <a:lnTo>
                  <a:pt x="118" y="2849"/>
                </a:lnTo>
                <a:cubicBezTo>
                  <a:pt x="128" y="2857"/>
                  <a:pt x="130" y="2872"/>
                  <a:pt x="122" y="2883"/>
                </a:cubicBezTo>
                <a:cubicBezTo>
                  <a:pt x="114" y="2893"/>
                  <a:pt x="99" y="2895"/>
                  <a:pt x="88" y="2887"/>
                </a:cubicBezTo>
                <a:lnTo>
                  <a:pt x="13" y="2827"/>
                </a:lnTo>
                <a:cubicBezTo>
                  <a:pt x="2" y="2819"/>
                  <a:pt x="0" y="2804"/>
                  <a:pt x="9" y="2794"/>
                </a:cubicBezTo>
                <a:cubicBezTo>
                  <a:pt x="17" y="2783"/>
                  <a:pt x="32" y="2781"/>
                  <a:pt x="42" y="2790"/>
                </a:cubicBezTo>
                <a:close/>
                <a:moveTo>
                  <a:pt x="193" y="2908"/>
                </a:moveTo>
                <a:lnTo>
                  <a:pt x="266" y="2966"/>
                </a:lnTo>
                <a:lnTo>
                  <a:pt x="258" y="2961"/>
                </a:lnTo>
                <a:lnTo>
                  <a:pt x="261" y="2962"/>
                </a:lnTo>
                <a:cubicBezTo>
                  <a:pt x="274" y="2966"/>
                  <a:pt x="281" y="2979"/>
                  <a:pt x="278" y="2992"/>
                </a:cubicBezTo>
                <a:cubicBezTo>
                  <a:pt x="274" y="3005"/>
                  <a:pt x="261" y="3012"/>
                  <a:pt x="248" y="3008"/>
                </a:cubicBezTo>
                <a:lnTo>
                  <a:pt x="245" y="3008"/>
                </a:lnTo>
                <a:cubicBezTo>
                  <a:pt x="242" y="3007"/>
                  <a:pt x="239" y="3005"/>
                  <a:pt x="237" y="3003"/>
                </a:cubicBezTo>
                <a:lnTo>
                  <a:pt x="164" y="2946"/>
                </a:lnTo>
                <a:cubicBezTo>
                  <a:pt x="153" y="2938"/>
                  <a:pt x="151" y="2923"/>
                  <a:pt x="160" y="2912"/>
                </a:cubicBezTo>
                <a:cubicBezTo>
                  <a:pt x="168" y="2902"/>
                  <a:pt x="183" y="2900"/>
                  <a:pt x="193" y="2908"/>
                </a:cubicBezTo>
                <a:close/>
                <a:moveTo>
                  <a:pt x="353" y="2989"/>
                </a:moveTo>
                <a:lnTo>
                  <a:pt x="446" y="3015"/>
                </a:lnTo>
                <a:cubicBezTo>
                  <a:pt x="458" y="3019"/>
                  <a:pt x="466" y="3032"/>
                  <a:pt x="462" y="3045"/>
                </a:cubicBezTo>
                <a:cubicBezTo>
                  <a:pt x="459" y="3057"/>
                  <a:pt x="445" y="3065"/>
                  <a:pt x="432" y="3061"/>
                </a:cubicBezTo>
                <a:lnTo>
                  <a:pt x="340" y="3035"/>
                </a:lnTo>
                <a:cubicBezTo>
                  <a:pt x="327" y="3031"/>
                  <a:pt x="320" y="3018"/>
                  <a:pt x="324" y="3005"/>
                </a:cubicBezTo>
                <a:cubicBezTo>
                  <a:pt x="327" y="2992"/>
                  <a:pt x="341" y="2985"/>
                  <a:pt x="353" y="2989"/>
                </a:cubicBezTo>
                <a:close/>
                <a:moveTo>
                  <a:pt x="535" y="3029"/>
                </a:moveTo>
                <a:lnTo>
                  <a:pt x="631" y="3036"/>
                </a:lnTo>
                <a:cubicBezTo>
                  <a:pt x="644" y="3036"/>
                  <a:pt x="654" y="3048"/>
                  <a:pt x="653" y="3061"/>
                </a:cubicBezTo>
                <a:cubicBezTo>
                  <a:pt x="652" y="3074"/>
                  <a:pt x="641" y="3084"/>
                  <a:pt x="628" y="3083"/>
                </a:cubicBezTo>
                <a:lnTo>
                  <a:pt x="532" y="3077"/>
                </a:lnTo>
                <a:cubicBezTo>
                  <a:pt x="519" y="3076"/>
                  <a:pt x="509" y="3064"/>
                  <a:pt x="510" y="3051"/>
                </a:cubicBezTo>
                <a:cubicBezTo>
                  <a:pt x="510" y="3038"/>
                  <a:pt x="522" y="3028"/>
                  <a:pt x="535" y="3029"/>
                </a:cubicBezTo>
                <a:close/>
                <a:moveTo>
                  <a:pt x="725" y="3040"/>
                </a:moveTo>
                <a:lnTo>
                  <a:pt x="821" y="3040"/>
                </a:lnTo>
                <a:cubicBezTo>
                  <a:pt x="834" y="3040"/>
                  <a:pt x="845" y="3051"/>
                  <a:pt x="845" y="3064"/>
                </a:cubicBezTo>
                <a:cubicBezTo>
                  <a:pt x="845" y="3078"/>
                  <a:pt x="834" y="3088"/>
                  <a:pt x="821" y="3088"/>
                </a:cubicBezTo>
                <a:lnTo>
                  <a:pt x="725" y="3088"/>
                </a:lnTo>
                <a:cubicBezTo>
                  <a:pt x="712" y="3088"/>
                  <a:pt x="701" y="3078"/>
                  <a:pt x="701" y="3064"/>
                </a:cubicBezTo>
                <a:cubicBezTo>
                  <a:pt x="701" y="3051"/>
                  <a:pt x="712" y="3040"/>
                  <a:pt x="725" y="3040"/>
                </a:cubicBezTo>
                <a:close/>
                <a:moveTo>
                  <a:pt x="917" y="3040"/>
                </a:moveTo>
                <a:lnTo>
                  <a:pt x="923" y="3040"/>
                </a:lnTo>
                <a:lnTo>
                  <a:pt x="1013" y="3040"/>
                </a:lnTo>
                <a:cubicBezTo>
                  <a:pt x="1026" y="3040"/>
                  <a:pt x="1037" y="3051"/>
                  <a:pt x="1037" y="3064"/>
                </a:cubicBezTo>
                <a:cubicBezTo>
                  <a:pt x="1037" y="3078"/>
                  <a:pt x="1026" y="3088"/>
                  <a:pt x="1013" y="3088"/>
                </a:cubicBezTo>
                <a:lnTo>
                  <a:pt x="923" y="3088"/>
                </a:lnTo>
                <a:lnTo>
                  <a:pt x="917" y="3088"/>
                </a:lnTo>
                <a:cubicBezTo>
                  <a:pt x="904" y="3088"/>
                  <a:pt x="893" y="3078"/>
                  <a:pt x="893" y="3064"/>
                </a:cubicBezTo>
                <a:cubicBezTo>
                  <a:pt x="893" y="3051"/>
                  <a:pt x="904" y="3040"/>
                  <a:pt x="917" y="3040"/>
                </a:cubicBezTo>
                <a:close/>
                <a:moveTo>
                  <a:pt x="1109" y="3040"/>
                </a:moveTo>
                <a:lnTo>
                  <a:pt x="1163" y="3040"/>
                </a:lnTo>
                <a:lnTo>
                  <a:pt x="1160" y="3041"/>
                </a:lnTo>
                <a:lnTo>
                  <a:pt x="1201" y="3035"/>
                </a:lnTo>
                <a:cubicBezTo>
                  <a:pt x="1214" y="3033"/>
                  <a:pt x="1227" y="3042"/>
                  <a:pt x="1228" y="3055"/>
                </a:cubicBezTo>
                <a:cubicBezTo>
                  <a:pt x="1230" y="3068"/>
                  <a:pt x="1221" y="3080"/>
                  <a:pt x="1208" y="3082"/>
                </a:cubicBezTo>
                <a:lnTo>
                  <a:pt x="1167" y="3088"/>
                </a:lnTo>
                <a:cubicBezTo>
                  <a:pt x="1166" y="3088"/>
                  <a:pt x="1165" y="3088"/>
                  <a:pt x="1163" y="3088"/>
                </a:cubicBezTo>
                <a:lnTo>
                  <a:pt x="1109" y="3088"/>
                </a:lnTo>
                <a:cubicBezTo>
                  <a:pt x="1096" y="3088"/>
                  <a:pt x="1085" y="3078"/>
                  <a:pt x="1085" y="3064"/>
                </a:cubicBezTo>
                <a:cubicBezTo>
                  <a:pt x="1085" y="3051"/>
                  <a:pt x="1096" y="3040"/>
                  <a:pt x="1109" y="3040"/>
                </a:cubicBezTo>
                <a:close/>
                <a:moveTo>
                  <a:pt x="1296" y="3021"/>
                </a:moveTo>
                <a:lnTo>
                  <a:pt x="1384" y="3009"/>
                </a:lnTo>
                <a:lnTo>
                  <a:pt x="1371" y="3015"/>
                </a:lnTo>
                <a:lnTo>
                  <a:pt x="1377" y="3010"/>
                </a:lnTo>
                <a:cubicBezTo>
                  <a:pt x="1386" y="3001"/>
                  <a:pt x="1401" y="3001"/>
                  <a:pt x="1410" y="3011"/>
                </a:cubicBezTo>
                <a:cubicBezTo>
                  <a:pt x="1419" y="3021"/>
                  <a:pt x="1419" y="3036"/>
                  <a:pt x="1409" y="3045"/>
                </a:cubicBezTo>
                <a:lnTo>
                  <a:pt x="1404" y="3050"/>
                </a:lnTo>
                <a:cubicBezTo>
                  <a:pt x="1400" y="3053"/>
                  <a:pt x="1396" y="3056"/>
                  <a:pt x="1391" y="3056"/>
                </a:cubicBezTo>
                <a:lnTo>
                  <a:pt x="1303" y="3069"/>
                </a:lnTo>
                <a:cubicBezTo>
                  <a:pt x="1290" y="3071"/>
                  <a:pt x="1278" y="3062"/>
                  <a:pt x="1276" y="3048"/>
                </a:cubicBezTo>
                <a:cubicBezTo>
                  <a:pt x="1274" y="3035"/>
                  <a:pt x="1283" y="3023"/>
                  <a:pt x="1296" y="3021"/>
                </a:cubicBezTo>
                <a:close/>
                <a:moveTo>
                  <a:pt x="1447" y="2945"/>
                </a:moveTo>
                <a:lnTo>
                  <a:pt x="1517" y="2879"/>
                </a:lnTo>
                <a:cubicBezTo>
                  <a:pt x="1527" y="2870"/>
                  <a:pt x="1542" y="2871"/>
                  <a:pt x="1551" y="2881"/>
                </a:cubicBezTo>
                <a:cubicBezTo>
                  <a:pt x="1560" y="2890"/>
                  <a:pt x="1560" y="2905"/>
                  <a:pt x="1550" y="2914"/>
                </a:cubicBezTo>
                <a:lnTo>
                  <a:pt x="1480" y="2980"/>
                </a:lnTo>
                <a:cubicBezTo>
                  <a:pt x="1470" y="2989"/>
                  <a:pt x="1455" y="2988"/>
                  <a:pt x="1446" y="2978"/>
                </a:cubicBezTo>
                <a:cubicBezTo>
                  <a:pt x="1437" y="2969"/>
                  <a:pt x="1437" y="2954"/>
                  <a:pt x="1447" y="2945"/>
                </a:cubicBezTo>
                <a:close/>
                <a:moveTo>
                  <a:pt x="1588" y="2814"/>
                </a:moveTo>
                <a:lnTo>
                  <a:pt x="1595" y="2807"/>
                </a:lnTo>
                <a:lnTo>
                  <a:pt x="1589" y="2817"/>
                </a:lnTo>
                <a:lnTo>
                  <a:pt x="1613" y="2736"/>
                </a:lnTo>
                <a:cubicBezTo>
                  <a:pt x="1617" y="2723"/>
                  <a:pt x="1631" y="2716"/>
                  <a:pt x="1643" y="2720"/>
                </a:cubicBezTo>
                <a:cubicBezTo>
                  <a:pt x="1656" y="2723"/>
                  <a:pt x="1663" y="2737"/>
                  <a:pt x="1659" y="2750"/>
                </a:cubicBezTo>
                <a:lnTo>
                  <a:pt x="1634" y="2831"/>
                </a:lnTo>
                <a:cubicBezTo>
                  <a:pt x="1633" y="2836"/>
                  <a:pt x="1631" y="2839"/>
                  <a:pt x="1628" y="2842"/>
                </a:cubicBezTo>
                <a:lnTo>
                  <a:pt x="1620" y="2849"/>
                </a:lnTo>
                <a:cubicBezTo>
                  <a:pt x="1610" y="2858"/>
                  <a:pt x="1595" y="2858"/>
                  <a:pt x="1586" y="2848"/>
                </a:cubicBezTo>
                <a:cubicBezTo>
                  <a:pt x="1577" y="2838"/>
                  <a:pt x="1578" y="2823"/>
                  <a:pt x="1588" y="2814"/>
                </a:cubicBezTo>
                <a:close/>
                <a:moveTo>
                  <a:pt x="1641" y="2644"/>
                </a:moveTo>
                <a:lnTo>
                  <a:pt x="1669" y="2552"/>
                </a:lnTo>
                <a:cubicBezTo>
                  <a:pt x="1673" y="2539"/>
                  <a:pt x="1687" y="2532"/>
                  <a:pt x="1699" y="2536"/>
                </a:cubicBezTo>
                <a:cubicBezTo>
                  <a:pt x="1712" y="2540"/>
                  <a:pt x="1719" y="2553"/>
                  <a:pt x="1715" y="2566"/>
                </a:cubicBezTo>
                <a:lnTo>
                  <a:pt x="1687" y="2658"/>
                </a:lnTo>
                <a:cubicBezTo>
                  <a:pt x="1683" y="2670"/>
                  <a:pt x="1670" y="2678"/>
                  <a:pt x="1657" y="2674"/>
                </a:cubicBezTo>
                <a:cubicBezTo>
                  <a:pt x="1645" y="2670"/>
                  <a:pt x="1638" y="2656"/>
                  <a:pt x="1641" y="2644"/>
                </a:cubicBezTo>
                <a:close/>
                <a:moveTo>
                  <a:pt x="1697" y="2460"/>
                </a:moveTo>
                <a:lnTo>
                  <a:pt x="1725" y="2368"/>
                </a:lnTo>
                <a:cubicBezTo>
                  <a:pt x="1729" y="2356"/>
                  <a:pt x="1743" y="2348"/>
                  <a:pt x="1755" y="2352"/>
                </a:cubicBezTo>
                <a:cubicBezTo>
                  <a:pt x="1768" y="2356"/>
                  <a:pt x="1775" y="2369"/>
                  <a:pt x="1771" y="2382"/>
                </a:cubicBezTo>
                <a:lnTo>
                  <a:pt x="1743" y="2474"/>
                </a:lnTo>
                <a:cubicBezTo>
                  <a:pt x="1739" y="2487"/>
                  <a:pt x="1726" y="2494"/>
                  <a:pt x="1713" y="2490"/>
                </a:cubicBezTo>
                <a:cubicBezTo>
                  <a:pt x="1701" y="2486"/>
                  <a:pt x="1693" y="2473"/>
                  <a:pt x="1697" y="2460"/>
                </a:cubicBezTo>
                <a:close/>
                <a:moveTo>
                  <a:pt x="1753" y="2276"/>
                </a:moveTo>
                <a:lnTo>
                  <a:pt x="1781" y="2185"/>
                </a:lnTo>
                <a:cubicBezTo>
                  <a:pt x="1785" y="2172"/>
                  <a:pt x="1798" y="2165"/>
                  <a:pt x="1811" y="2169"/>
                </a:cubicBezTo>
                <a:cubicBezTo>
                  <a:pt x="1824" y="2172"/>
                  <a:pt x="1831" y="2186"/>
                  <a:pt x="1827" y="2198"/>
                </a:cubicBezTo>
                <a:lnTo>
                  <a:pt x="1799" y="2290"/>
                </a:lnTo>
                <a:cubicBezTo>
                  <a:pt x="1795" y="2303"/>
                  <a:pt x="1782" y="2310"/>
                  <a:pt x="1769" y="2306"/>
                </a:cubicBezTo>
                <a:cubicBezTo>
                  <a:pt x="1756" y="2302"/>
                  <a:pt x="1749" y="2289"/>
                  <a:pt x="1753" y="2276"/>
                </a:cubicBezTo>
                <a:close/>
                <a:moveTo>
                  <a:pt x="1809" y="2093"/>
                </a:moveTo>
                <a:lnTo>
                  <a:pt x="1813" y="2081"/>
                </a:lnTo>
                <a:lnTo>
                  <a:pt x="1844" y="2001"/>
                </a:lnTo>
                <a:cubicBezTo>
                  <a:pt x="1849" y="1989"/>
                  <a:pt x="1863" y="1983"/>
                  <a:pt x="1876" y="1988"/>
                </a:cubicBezTo>
                <a:cubicBezTo>
                  <a:pt x="1888" y="1993"/>
                  <a:pt x="1894" y="2007"/>
                  <a:pt x="1889" y="2019"/>
                </a:cubicBezTo>
                <a:lnTo>
                  <a:pt x="1858" y="2095"/>
                </a:lnTo>
                <a:lnTo>
                  <a:pt x="1855" y="2107"/>
                </a:lnTo>
                <a:cubicBezTo>
                  <a:pt x="1851" y="2119"/>
                  <a:pt x="1838" y="2126"/>
                  <a:pt x="1825" y="2123"/>
                </a:cubicBezTo>
                <a:cubicBezTo>
                  <a:pt x="1812" y="2119"/>
                  <a:pt x="1805" y="2105"/>
                  <a:pt x="1809" y="2093"/>
                </a:cubicBezTo>
                <a:close/>
                <a:moveTo>
                  <a:pt x="1880" y="1912"/>
                </a:moveTo>
                <a:lnTo>
                  <a:pt x="1916" y="1823"/>
                </a:lnTo>
                <a:cubicBezTo>
                  <a:pt x="1921" y="1811"/>
                  <a:pt x="1935" y="1805"/>
                  <a:pt x="1947" y="1810"/>
                </a:cubicBezTo>
                <a:cubicBezTo>
                  <a:pt x="1959" y="1815"/>
                  <a:pt x="1965" y="1829"/>
                  <a:pt x="1960" y="1841"/>
                </a:cubicBezTo>
                <a:lnTo>
                  <a:pt x="1925" y="1930"/>
                </a:lnTo>
                <a:cubicBezTo>
                  <a:pt x="1920" y="1942"/>
                  <a:pt x="1906" y="1948"/>
                  <a:pt x="1894" y="1943"/>
                </a:cubicBezTo>
                <a:cubicBezTo>
                  <a:pt x="1881" y="1938"/>
                  <a:pt x="1875" y="1924"/>
                  <a:pt x="1880" y="1912"/>
                </a:cubicBezTo>
                <a:close/>
                <a:moveTo>
                  <a:pt x="1951" y="1734"/>
                </a:moveTo>
                <a:lnTo>
                  <a:pt x="1987" y="1645"/>
                </a:lnTo>
                <a:cubicBezTo>
                  <a:pt x="1992" y="1632"/>
                  <a:pt x="2006" y="1626"/>
                  <a:pt x="2018" y="1631"/>
                </a:cubicBezTo>
                <a:cubicBezTo>
                  <a:pt x="2031" y="1636"/>
                  <a:pt x="2037" y="1650"/>
                  <a:pt x="2032" y="1663"/>
                </a:cubicBezTo>
                <a:lnTo>
                  <a:pt x="1996" y="1752"/>
                </a:lnTo>
                <a:cubicBezTo>
                  <a:pt x="1991" y="1764"/>
                  <a:pt x="1977" y="1770"/>
                  <a:pt x="1965" y="1765"/>
                </a:cubicBezTo>
                <a:cubicBezTo>
                  <a:pt x="1953" y="1760"/>
                  <a:pt x="1947" y="1746"/>
                  <a:pt x="1951" y="1734"/>
                </a:cubicBezTo>
                <a:close/>
                <a:moveTo>
                  <a:pt x="2023" y="1556"/>
                </a:moveTo>
                <a:lnTo>
                  <a:pt x="2037" y="1520"/>
                </a:lnTo>
                <a:cubicBezTo>
                  <a:pt x="2038" y="1517"/>
                  <a:pt x="2040" y="1514"/>
                  <a:pt x="2042" y="1511"/>
                </a:cubicBezTo>
                <a:lnTo>
                  <a:pt x="2083" y="1471"/>
                </a:lnTo>
                <a:cubicBezTo>
                  <a:pt x="2092" y="1462"/>
                  <a:pt x="2107" y="1462"/>
                  <a:pt x="2117" y="1471"/>
                </a:cubicBezTo>
                <a:cubicBezTo>
                  <a:pt x="2126" y="1480"/>
                  <a:pt x="2126" y="1496"/>
                  <a:pt x="2117" y="1505"/>
                </a:cubicBezTo>
                <a:lnTo>
                  <a:pt x="2076" y="1545"/>
                </a:lnTo>
                <a:lnTo>
                  <a:pt x="2082" y="1537"/>
                </a:lnTo>
                <a:lnTo>
                  <a:pt x="2067" y="1573"/>
                </a:lnTo>
                <a:cubicBezTo>
                  <a:pt x="2062" y="1586"/>
                  <a:pt x="2048" y="1592"/>
                  <a:pt x="2036" y="1587"/>
                </a:cubicBezTo>
                <a:cubicBezTo>
                  <a:pt x="2024" y="1582"/>
                  <a:pt x="2018" y="1568"/>
                  <a:pt x="2023" y="1556"/>
                </a:cubicBezTo>
                <a:close/>
                <a:moveTo>
                  <a:pt x="2151" y="1403"/>
                </a:moveTo>
                <a:lnTo>
                  <a:pt x="2219" y="1335"/>
                </a:lnTo>
                <a:cubicBezTo>
                  <a:pt x="2228" y="1326"/>
                  <a:pt x="2243" y="1326"/>
                  <a:pt x="2253" y="1335"/>
                </a:cubicBezTo>
                <a:cubicBezTo>
                  <a:pt x="2262" y="1345"/>
                  <a:pt x="2262" y="1360"/>
                  <a:pt x="2253" y="1369"/>
                </a:cubicBezTo>
                <a:lnTo>
                  <a:pt x="2185" y="1437"/>
                </a:lnTo>
                <a:cubicBezTo>
                  <a:pt x="2175" y="1447"/>
                  <a:pt x="2160" y="1447"/>
                  <a:pt x="2151" y="1437"/>
                </a:cubicBezTo>
                <a:cubicBezTo>
                  <a:pt x="2141" y="1428"/>
                  <a:pt x="2141" y="1413"/>
                  <a:pt x="2151" y="1403"/>
                </a:cubicBezTo>
                <a:close/>
                <a:moveTo>
                  <a:pt x="2294" y="1269"/>
                </a:moveTo>
                <a:lnTo>
                  <a:pt x="2375" y="1217"/>
                </a:lnTo>
                <a:cubicBezTo>
                  <a:pt x="2386" y="1210"/>
                  <a:pt x="2401" y="1213"/>
                  <a:pt x="2408" y="1224"/>
                </a:cubicBezTo>
                <a:cubicBezTo>
                  <a:pt x="2415" y="1235"/>
                  <a:pt x="2412" y="1250"/>
                  <a:pt x="2401" y="1257"/>
                </a:cubicBezTo>
                <a:lnTo>
                  <a:pt x="2320" y="1309"/>
                </a:lnTo>
                <a:cubicBezTo>
                  <a:pt x="2309" y="1316"/>
                  <a:pt x="2294" y="1313"/>
                  <a:pt x="2287" y="1302"/>
                </a:cubicBezTo>
                <a:cubicBezTo>
                  <a:pt x="2280" y="1291"/>
                  <a:pt x="2283" y="1276"/>
                  <a:pt x="2294" y="1269"/>
                </a:cubicBezTo>
                <a:close/>
                <a:moveTo>
                  <a:pt x="2456" y="1165"/>
                </a:moveTo>
                <a:lnTo>
                  <a:pt x="2494" y="1140"/>
                </a:lnTo>
                <a:lnTo>
                  <a:pt x="2537" y="1113"/>
                </a:lnTo>
                <a:cubicBezTo>
                  <a:pt x="2548" y="1106"/>
                  <a:pt x="2563" y="1109"/>
                  <a:pt x="2570" y="1120"/>
                </a:cubicBezTo>
                <a:cubicBezTo>
                  <a:pt x="2577" y="1132"/>
                  <a:pt x="2574" y="1146"/>
                  <a:pt x="2563" y="1154"/>
                </a:cubicBezTo>
                <a:lnTo>
                  <a:pt x="2520" y="1181"/>
                </a:lnTo>
                <a:lnTo>
                  <a:pt x="2482" y="1205"/>
                </a:lnTo>
                <a:cubicBezTo>
                  <a:pt x="2471" y="1213"/>
                  <a:pt x="2456" y="1209"/>
                  <a:pt x="2449" y="1198"/>
                </a:cubicBezTo>
                <a:cubicBezTo>
                  <a:pt x="2441" y="1187"/>
                  <a:pt x="2445" y="1172"/>
                  <a:pt x="2456" y="1165"/>
                </a:cubicBezTo>
                <a:close/>
                <a:moveTo>
                  <a:pt x="2617" y="1061"/>
                </a:moveTo>
                <a:lnTo>
                  <a:pt x="2698" y="1009"/>
                </a:lnTo>
                <a:cubicBezTo>
                  <a:pt x="2709" y="1002"/>
                  <a:pt x="2724" y="1005"/>
                  <a:pt x="2731" y="1017"/>
                </a:cubicBezTo>
                <a:cubicBezTo>
                  <a:pt x="2738" y="1028"/>
                  <a:pt x="2735" y="1043"/>
                  <a:pt x="2724" y="1050"/>
                </a:cubicBezTo>
                <a:lnTo>
                  <a:pt x="2643" y="1102"/>
                </a:lnTo>
                <a:cubicBezTo>
                  <a:pt x="2632" y="1109"/>
                  <a:pt x="2617" y="1106"/>
                  <a:pt x="2610" y="1094"/>
                </a:cubicBezTo>
                <a:cubicBezTo>
                  <a:pt x="2603" y="1083"/>
                  <a:pt x="2606" y="1068"/>
                  <a:pt x="2617" y="1061"/>
                </a:cubicBezTo>
                <a:close/>
                <a:moveTo>
                  <a:pt x="2801" y="987"/>
                </a:moveTo>
                <a:lnTo>
                  <a:pt x="2897" y="981"/>
                </a:lnTo>
                <a:cubicBezTo>
                  <a:pt x="2910" y="980"/>
                  <a:pt x="2922" y="990"/>
                  <a:pt x="2923" y="1003"/>
                </a:cubicBezTo>
                <a:cubicBezTo>
                  <a:pt x="2924" y="1016"/>
                  <a:pt x="2914" y="1028"/>
                  <a:pt x="2901" y="1028"/>
                </a:cubicBezTo>
                <a:lnTo>
                  <a:pt x="2805" y="1035"/>
                </a:lnTo>
                <a:cubicBezTo>
                  <a:pt x="2792" y="1036"/>
                  <a:pt x="2780" y="1026"/>
                  <a:pt x="2779" y="1013"/>
                </a:cubicBezTo>
                <a:cubicBezTo>
                  <a:pt x="2778" y="1000"/>
                  <a:pt x="2788" y="988"/>
                  <a:pt x="2801" y="987"/>
                </a:cubicBezTo>
                <a:close/>
                <a:moveTo>
                  <a:pt x="2996" y="979"/>
                </a:moveTo>
                <a:lnTo>
                  <a:pt x="3092" y="986"/>
                </a:lnTo>
                <a:cubicBezTo>
                  <a:pt x="3105" y="987"/>
                  <a:pt x="3115" y="999"/>
                  <a:pt x="3114" y="1012"/>
                </a:cubicBezTo>
                <a:cubicBezTo>
                  <a:pt x="3113" y="1025"/>
                  <a:pt x="3102" y="1035"/>
                  <a:pt x="3089" y="1034"/>
                </a:cubicBezTo>
                <a:lnTo>
                  <a:pt x="2993" y="1027"/>
                </a:lnTo>
                <a:cubicBezTo>
                  <a:pt x="2980" y="1026"/>
                  <a:pt x="2970" y="1015"/>
                  <a:pt x="2971" y="1002"/>
                </a:cubicBezTo>
                <a:cubicBezTo>
                  <a:pt x="2972" y="988"/>
                  <a:pt x="2983" y="978"/>
                  <a:pt x="2996" y="979"/>
                </a:cubicBezTo>
                <a:close/>
                <a:moveTo>
                  <a:pt x="3171" y="993"/>
                </a:moveTo>
                <a:lnTo>
                  <a:pt x="3249" y="937"/>
                </a:lnTo>
                <a:cubicBezTo>
                  <a:pt x="3260" y="930"/>
                  <a:pt x="3275" y="932"/>
                  <a:pt x="3283" y="943"/>
                </a:cubicBezTo>
                <a:cubicBezTo>
                  <a:pt x="3290" y="954"/>
                  <a:pt x="3288" y="969"/>
                  <a:pt x="3277" y="976"/>
                </a:cubicBezTo>
                <a:lnTo>
                  <a:pt x="3199" y="1032"/>
                </a:lnTo>
                <a:cubicBezTo>
                  <a:pt x="3188" y="1040"/>
                  <a:pt x="3173" y="1037"/>
                  <a:pt x="3165" y="1027"/>
                </a:cubicBezTo>
                <a:cubicBezTo>
                  <a:pt x="3158" y="1016"/>
                  <a:pt x="3160" y="1001"/>
                  <a:pt x="3171" y="993"/>
                </a:cubicBezTo>
                <a:close/>
                <a:moveTo>
                  <a:pt x="3327" y="881"/>
                </a:moveTo>
                <a:lnTo>
                  <a:pt x="3390" y="837"/>
                </a:lnTo>
                <a:lnTo>
                  <a:pt x="3383" y="845"/>
                </a:lnTo>
                <a:lnTo>
                  <a:pt x="3392" y="828"/>
                </a:lnTo>
                <a:cubicBezTo>
                  <a:pt x="3398" y="816"/>
                  <a:pt x="3413" y="812"/>
                  <a:pt x="3425" y="819"/>
                </a:cubicBezTo>
                <a:cubicBezTo>
                  <a:pt x="3436" y="825"/>
                  <a:pt x="3440" y="840"/>
                  <a:pt x="3434" y="851"/>
                </a:cubicBezTo>
                <a:lnTo>
                  <a:pt x="3424" y="868"/>
                </a:lnTo>
                <a:cubicBezTo>
                  <a:pt x="3423" y="871"/>
                  <a:pt x="3420" y="874"/>
                  <a:pt x="3417" y="876"/>
                </a:cubicBezTo>
                <a:lnTo>
                  <a:pt x="3355" y="921"/>
                </a:lnTo>
                <a:cubicBezTo>
                  <a:pt x="3344" y="928"/>
                  <a:pt x="3329" y="926"/>
                  <a:pt x="3322" y="915"/>
                </a:cubicBezTo>
                <a:cubicBezTo>
                  <a:pt x="3314" y="904"/>
                  <a:pt x="3316" y="889"/>
                  <a:pt x="3327" y="881"/>
                </a:cubicBezTo>
                <a:close/>
                <a:moveTo>
                  <a:pt x="3439" y="744"/>
                </a:moveTo>
                <a:lnTo>
                  <a:pt x="3486" y="660"/>
                </a:lnTo>
                <a:cubicBezTo>
                  <a:pt x="3492" y="649"/>
                  <a:pt x="3507" y="645"/>
                  <a:pt x="3518" y="651"/>
                </a:cubicBezTo>
                <a:cubicBezTo>
                  <a:pt x="3530" y="658"/>
                  <a:pt x="3534" y="672"/>
                  <a:pt x="3528" y="684"/>
                </a:cubicBezTo>
                <a:lnTo>
                  <a:pt x="3481" y="768"/>
                </a:lnTo>
                <a:cubicBezTo>
                  <a:pt x="3474" y="779"/>
                  <a:pt x="3460" y="783"/>
                  <a:pt x="3448" y="777"/>
                </a:cubicBezTo>
                <a:cubicBezTo>
                  <a:pt x="3437" y="770"/>
                  <a:pt x="3432" y="756"/>
                  <a:pt x="3439" y="744"/>
                </a:cubicBezTo>
                <a:close/>
                <a:moveTo>
                  <a:pt x="3533" y="577"/>
                </a:moveTo>
                <a:lnTo>
                  <a:pt x="3580" y="493"/>
                </a:lnTo>
                <a:cubicBezTo>
                  <a:pt x="3586" y="481"/>
                  <a:pt x="3601" y="477"/>
                  <a:pt x="3612" y="484"/>
                </a:cubicBezTo>
                <a:cubicBezTo>
                  <a:pt x="3624" y="490"/>
                  <a:pt x="3628" y="505"/>
                  <a:pt x="3622" y="516"/>
                </a:cubicBezTo>
                <a:lnTo>
                  <a:pt x="3575" y="600"/>
                </a:lnTo>
                <a:cubicBezTo>
                  <a:pt x="3568" y="612"/>
                  <a:pt x="3553" y="616"/>
                  <a:pt x="3542" y="609"/>
                </a:cubicBezTo>
                <a:cubicBezTo>
                  <a:pt x="3530" y="603"/>
                  <a:pt x="3526" y="588"/>
                  <a:pt x="3533" y="577"/>
                </a:cubicBezTo>
                <a:close/>
                <a:moveTo>
                  <a:pt x="3626" y="409"/>
                </a:moveTo>
                <a:lnTo>
                  <a:pt x="3673" y="325"/>
                </a:lnTo>
                <a:cubicBezTo>
                  <a:pt x="3679" y="314"/>
                  <a:pt x="3694" y="309"/>
                  <a:pt x="3706" y="316"/>
                </a:cubicBezTo>
                <a:cubicBezTo>
                  <a:pt x="3717" y="322"/>
                  <a:pt x="3721" y="337"/>
                  <a:pt x="3715" y="348"/>
                </a:cubicBezTo>
                <a:lnTo>
                  <a:pt x="3668" y="432"/>
                </a:lnTo>
                <a:cubicBezTo>
                  <a:pt x="3662" y="444"/>
                  <a:pt x="3647" y="448"/>
                  <a:pt x="3636" y="442"/>
                </a:cubicBezTo>
                <a:cubicBezTo>
                  <a:pt x="3624" y="435"/>
                  <a:pt x="3620" y="421"/>
                  <a:pt x="3626" y="409"/>
                </a:cubicBezTo>
                <a:close/>
                <a:moveTo>
                  <a:pt x="3720" y="241"/>
                </a:moveTo>
                <a:lnTo>
                  <a:pt x="3766" y="157"/>
                </a:lnTo>
                <a:cubicBezTo>
                  <a:pt x="3773" y="146"/>
                  <a:pt x="3787" y="142"/>
                  <a:pt x="3799" y="148"/>
                </a:cubicBezTo>
                <a:cubicBezTo>
                  <a:pt x="3810" y="154"/>
                  <a:pt x="3815" y="169"/>
                  <a:pt x="3808" y="181"/>
                </a:cubicBezTo>
                <a:lnTo>
                  <a:pt x="3762" y="265"/>
                </a:lnTo>
                <a:cubicBezTo>
                  <a:pt x="3755" y="276"/>
                  <a:pt x="3741" y="280"/>
                  <a:pt x="3729" y="274"/>
                </a:cubicBezTo>
                <a:cubicBezTo>
                  <a:pt x="3717" y="267"/>
                  <a:pt x="3713" y="253"/>
                  <a:pt x="3720" y="241"/>
                </a:cubicBezTo>
                <a:close/>
                <a:moveTo>
                  <a:pt x="3813" y="73"/>
                </a:moveTo>
                <a:lnTo>
                  <a:pt x="3846" y="13"/>
                </a:lnTo>
                <a:cubicBezTo>
                  <a:pt x="3851" y="5"/>
                  <a:pt x="3860" y="0"/>
                  <a:pt x="3870" y="1"/>
                </a:cubicBezTo>
                <a:cubicBezTo>
                  <a:pt x="3879" y="1"/>
                  <a:pt x="3887" y="8"/>
                  <a:pt x="3890" y="17"/>
                </a:cubicBezTo>
                <a:lnTo>
                  <a:pt x="3899" y="42"/>
                </a:lnTo>
                <a:cubicBezTo>
                  <a:pt x="3903" y="55"/>
                  <a:pt x="3896" y="68"/>
                  <a:pt x="3884" y="72"/>
                </a:cubicBezTo>
                <a:cubicBezTo>
                  <a:pt x="3871" y="77"/>
                  <a:pt x="3858" y="70"/>
                  <a:pt x="3853" y="58"/>
                </a:cubicBezTo>
                <a:lnTo>
                  <a:pt x="3845" y="32"/>
                </a:lnTo>
                <a:lnTo>
                  <a:pt x="3888" y="36"/>
                </a:lnTo>
                <a:lnTo>
                  <a:pt x="3855" y="97"/>
                </a:lnTo>
                <a:cubicBezTo>
                  <a:pt x="3848" y="108"/>
                  <a:pt x="3834" y="112"/>
                  <a:pt x="3822" y="106"/>
                </a:cubicBezTo>
                <a:cubicBezTo>
                  <a:pt x="3811" y="100"/>
                  <a:pt x="3806" y="85"/>
                  <a:pt x="3813" y="73"/>
                </a:cubicBezTo>
                <a:close/>
                <a:moveTo>
                  <a:pt x="3930" y="133"/>
                </a:moveTo>
                <a:lnTo>
                  <a:pt x="3961" y="224"/>
                </a:lnTo>
                <a:cubicBezTo>
                  <a:pt x="3965" y="236"/>
                  <a:pt x="3958" y="250"/>
                  <a:pt x="3946" y="254"/>
                </a:cubicBezTo>
                <a:cubicBezTo>
                  <a:pt x="3933" y="258"/>
                  <a:pt x="3920" y="252"/>
                  <a:pt x="3915" y="239"/>
                </a:cubicBezTo>
                <a:lnTo>
                  <a:pt x="3884" y="148"/>
                </a:lnTo>
                <a:cubicBezTo>
                  <a:pt x="3880" y="136"/>
                  <a:pt x="3887" y="122"/>
                  <a:pt x="3899" y="118"/>
                </a:cubicBezTo>
                <a:cubicBezTo>
                  <a:pt x="3912" y="114"/>
                  <a:pt x="3926" y="120"/>
                  <a:pt x="3930" y="133"/>
                </a:cubicBezTo>
                <a:close/>
                <a:moveTo>
                  <a:pt x="3992" y="315"/>
                </a:moveTo>
                <a:lnTo>
                  <a:pt x="4023" y="405"/>
                </a:lnTo>
                <a:cubicBezTo>
                  <a:pt x="4027" y="418"/>
                  <a:pt x="4020" y="432"/>
                  <a:pt x="4008" y="436"/>
                </a:cubicBezTo>
                <a:cubicBezTo>
                  <a:pt x="3995" y="440"/>
                  <a:pt x="3982" y="433"/>
                  <a:pt x="3977" y="421"/>
                </a:cubicBezTo>
                <a:lnTo>
                  <a:pt x="3946" y="330"/>
                </a:lnTo>
                <a:cubicBezTo>
                  <a:pt x="3942" y="318"/>
                  <a:pt x="3949" y="304"/>
                  <a:pt x="3961" y="300"/>
                </a:cubicBezTo>
                <a:cubicBezTo>
                  <a:pt x="3974" y="295"/>
                  <a:pt x="3988" y="302"/>
                  <a:pt x="3992" y="315"/>
                </a:cubicBezTo>
                <a:close/>
                <a:moveTo>
                  <a:pt x="4054" y="496"/>
                </a:moveTo>
                <a:lnTo>
                  <a:pt x="4085" y="587"/>
                </a:lnTo>
                <a:cubicBezTo>
                  <a:pt x="4089" y="600"/>
                  <a:pt x="4083" y="613"/>
                  <a:pt x="4070" y="618"/>
                </a:cubicBezTo>
                <a:cubicBezTo>
                  <a:pt x="4057" y="622"/>
                  <a:pt x="4044" y="615"/>
                  <a:pt x="4040" y="603"/>
                </a:cubicBezTo>
                <a:lnTo>
                  <a:pt x="4009" y="512"/>
                </a:lnTo>
                <a:cubicBezTo>
                  <a:pt x="4004" y="499"/>
                  <a:pt x="4011" y="486"/>
                  <a:pt x="4023" y="481"/>
                </a:cubicBezTo>
                <a:cubicBezTo>
                  <a:pt x="4036" y="477"/>
                  <a:pt x="4050" y="484"/>
                  <a:pt x="4054" y="496"/>
                </a:cubicBezTo>
                <a:close/>
                <a:moveTo>
                  <a:pt x="4116" y="676"/>
                </a:moveTo>
                <a:lnTo>
                  <a:pt x="4154" y="764"/>
                </a:lnTo>
                <a:cubicBezTo>
                  <a:pt x="4159" y="776"/>
                  <a:pt x="4154" y="790"/>
                  <a:pt x="4142" y="795"/>
                </a:cubicBezTo>
                <a:cubicBezTo>
                  <a:pt x="4130" y="801"/>
                  <a:pt x="4115" y="795"/>
                  <a:pt x="4110" y="783"/>
                </a:cubicBezTo>
                <a:lnTo>
                  <a:pt x="4072" y="695"/>
                </a:lnTo>
                <a:cubicBezTo>
                  <a:pt x="4066" y="683"/>
                  <a:pt x="4072" y="669"/>
                  <a:pt x="4084" y="664"/>
                </a:cubicBezTo>
                <a:cubicBezTo>
                  <a:pt x="4096" y="658"/>
                  <a:pt x="4110" y="664"/>
                  <a:pt x="4116" y="676"/>
                </a:cubicBezTo>
                <a:close/>
                <a:moveTo>
                  <a:pt x="4193" y="852"/>
                </a:moveTo>
                <a:lnTo>
                  <a:pt x="4231" y="940"/>
                </a:lnTo>
                <a:cubicBezTo>
                  <a:pt x="4236" y="952"/>
                  <a:pt x="4231" y="966"/>
                  <a:pt x="4219" y="971"/>
                </a:cubicBezTo>
                <a:cubicBezTo>
                  <a:pt x="4207" y="977"/>
                  <a:pt x="4192" y="971"/>
                  <a:pt x="4187" y="959"/>
                </a:cubicBezTo>
                <a:lnTo>
                  <a:pt x="4149" y="871"/>
                </a:lnTo>
                <a:cubicBezTo>
                  <a:pt x="4143" y="859"/>
                  <a:pt x="4149" y="845"/>
                  <a:pt x="4161" y="839"/>
                </a:cubicBezTo>
                <a:cubicBezTo>
                  <a:pt x="4173" y="834"/>
                  <a:pt x="4187" y="840"/>
                  <a:pt x="4193" y="852"/>
                </a:cubicBezTo>
                <a:close/>
                <a:moveTo>
                  <a:pt x="4270" y="1028"/>
                </a:moveTo>
                <a:lnTo>
                  <a:pt x="4308" y="1116"/>
                </a:lnTo>
                <a:cubicBezTo>
                  <a:pt x="4313" y="1128"/>
                  <a:pt x="4308" y="1142"/>
                  <a:pt x="4296" y="1147"/>
                </a:cubicBezTo>
                <a:cubicBezTo>
                  <a:pt x="4284" y="1153"/>
                  <a:pt x="4269" y="1147"/>
                  <a:pt x="4264" y="1135"/>
                </a:cubicBezTo>
                <a:lnTo>
                  <a:pt x="4226" y="1047"/>
                </a:lnTo>
                <a:cubicBezTo>
                  <a:pt x="4220" y="1035"/>
                  <a:pt x="4226" y="1021"/>
                  <a:pt x="4238" y="1015"/>
                </a:cubicBezTo>
                <a:cubicBezTo>
                  <a:pt x="4250" y="1010"/>
                  <a:pt x="4264" y="1016"/>
                  <a:pt x="4270" y="1028"/>
                </a:cubicBezTo>
                <a:close/>
                <a:moveTo>
                  <a:pt x="4346" y="1179"/>
                </a:moveTo>
                <a:lnTo>
                  <a:pt x="4434" y="1217"/>
                </a:lnTo>
                <a:cubicBezTo>
                  <a:pt x="4446" y="1222"/>
                  <a:pt x="4452" y="1236"/>
                  <a:pt x="4447" y="1249"/>
                </a:cubicBezTo>
                <a:cubicBezTo>
                  <a:pt x="4441" y="1261"/>
                  <a:pt x="4427" y="1267"/>
                  <a:pt x="4415" y="1261"/>
                </a:cubicBezTo>
                <a:lnTo>
                  <a:pt x="4327" y="1223"/>
                </a:lnTo>
                <a:cubicBezTo>
                  <a:pt x="4315" y="1218"/>
                  <a:pt x="4309" y="1204"/>
                  <a:pt x="4314" y="1192"/>
                </a:cubicBezTo>
                <a:cubicBezTo>
                  <a:pt x="4319" y="1180"/>
                  <a:pt x="4334" y="1174"/>
                  <a:pt x="4346" y="1179"/>
                </a:cubicBezTo>
                <a:close/>
                <a:moveTo>
                  <a:pt x="4522" y="1255"/>
                </a:moveTo>
                <a:lnTo>
                  <a:pt x="4549" y="1266"/>
                </a:lnTo>
                <a:lnTo>
                  <a:pt x="4544" y="1265"/>
                </a:lnTo>
                <a:lnTo>
                  <a:pt x="4610" y="1279"/>
                </a:lnTo>
                <a:cubicBezTo>
                  <a:pt x="4623" y="1282"/>
                  <a:pt x="4631" y="1295"/>
                  <a:pt x="4628" y="1308"/>
                </a:cubicBezTo>
                <a:cubicBezTo>
                  <a:pt x="4626" y="1320"/>
                  <a:pt x="4613" y="1329"/>
                  <a:pt x="4600" y="1326"/>
                </a:cubicBezTo>
                <a:lnTo>
                  <a:pt x="4534" y="1312"/>
                </a:lnTo>
                <a:cubicBezTo>
                  <a:pt x="4533" y="1312"/>
                  <a:pt x="4531" y="1311"/>
                  <a:pt x="4530" y="1311"/>
                </a:cubicBezTo>
                <a:lnTo>
                  <a:pt x="4503" y="1299"/>
                </a:lnTo>
                <a:cubicBezTo>
                  <a:pt x="4491" y="1294"/>
                  <a:pt x="4486" y="1280"/>
                  <a:pt x="4491" y="1268"/>
                </a:cubicBezTo>
                <a:cubicBezTo>
                  <a:pt x="4496" y="1255"/>
                  <a:pt x="4510" y="1250"/>
                  <a:pt x="4522" y="1255"/>
                </a:cubicBezTo>
                <a:close/>
                <a:moveTo>
                  <a:pt x="4704" y="1299"/>
                </a:moveTo>
                <a:lnTo>
                  <a:pt x="4768" y="1313"/>
                </a:lnTo>
                <a:cubicBezTo>
                  <a:pt x="4775" y="1314"/>
                  <a:pt x="4781" y="1319"/>
                  <a:pt x="4784" y="1325"/>
                </a:cubicBezTo>
                <a:lnTo>
                  <a:pt x="4799" y="1351"/>
                </a:lnTo>
                <a:cubicBezTo>
                  <a:pt x="4805" y="1362"/>
                  <a:pt x="4801" y="1377"/>
                  <a:pt x="4790" y="1384"/>
                </a:cubicBezTo>
                <a:cubicBezTo>
                  <a:pt x="4778" y="1390"/>
                  <a:pt x="4764" y="1386"/>
                  <a:pt x="4757" y="1374"/>
                </a:cubicBezTo>
                <a:lnTo>
                  <a:pt x="4743" y="1348"/>
                </a:lnTo>
                <a:lnTo>
                  <a:pt x="4758" y="1360"/>
                </a:lnTo>
                <a:lnTo>
                  <a:pt x="4694" y="1346"/>
                </a:lnTo>
                <a:cubicBezTo>
                  <a:pt x="4681" y="1343"/>
                  <a:pt x="4673" y="1331"/>
                  <a:pt x="4675" y="1318"/>
                </a:cubicBezTo>
                <a:cubicBezTo>
                  <a:pt x="4678" y="1305"/>
                  <a:pt x="4691" y="1296"/>
                  <a:pt x="4704" y="1299"/>
                </a:cubicBezTo>
                <a:close/>
                <a:moveTo>
                  <a:pt x="4846" y="1435"/>
                </a:moveTo>
                <a:lnTo>
                  <a:pt x="4893" y="1518"/>
                </a:lnTo>
                <a:cubicBezTo>
                  <a:pt x="4899" y="1530"/>
                  <a:pt x="4895" y="1545"/>
                  <a:pt x="4884" y="1551"/>
                </a:cubicBezTo>
                <a:cubicBezTo>
                  <a:pt x="4872" y="1558"/>
                  <a:pt x="4857" y="1553"/>
                  <a:pt x="4851" y="1542"/>
                </a:cubicBezTo>
                <a:lnTo>
                  <a:pt x="4804" y="1458"/>
                </a:lnTo>
                <a:cubicBezTo>
                  <a:pt x="4798" y="1446"/>
                  <a:pt x="4802" y="1432"/>
                  <a:pt x="4813" y="1425"/>
                </a:cubicBezTo>
                <a:cubicBezTo>
                  <a:pt x="4825" y="1419"/>
                  <a:pt x="4839" y="1423"/>
                  <a:pt x="4846" y="1435"/>
                </a:cubicBezTo>
                <a:close/>
                <a:moveTo>
                  <a:pt x="4940" y="1602"/>
                </a:moveTo>
                <a:lnTo>
                  <a:pt x="4987" y="1686"/>
                </a:lnTo>
                <a:cubicBezTo>
                  <a:pt x="4993" y="1697"/>
                  <a:pt x="4989" y="1712"/>
                  <a:pt x="4977" y="1719"/>
                </a:cubicBezTo>
                <a:cubicBezTo>
                  <a:pt x="4966" y="1725"/>
                  <a:pt x="4951" y="1721"/>
                  <a:pt x="4945" y="1709"/>
                </a:cubicBezTo>
                <a:lnTo>
                  <a:pt x="4898" y="1626"/>
                </a:lnTo>
                <a:cubicBezTo>
                  <a:pt x="4891" y="1614"/>
                  <a:pt x="4896" y="1599"/>
                  <a:pt x="4907" y="1593"/>
                </a:cubicBezTo>
                <a:cubicBezTo>
                  <a:pt x="4919" y="1586"/>
                  <a:pt x="4933" y="1591"/>
                  <a:pt x="4940" y="1602"/>
                </a:cubicBezTo>
                <a:close/>
                <a:moveTo>
                  <a:pt x="5028" y="1776"/>
                </a:moveTo>
                <a:lnTo>
                  <a:pt x="5061" y="1867"/>
                </a:lnTo>
                <a:cubicBezTo>
                  <a:pt x="5066" y="1879"/>
                  <a:pt x="5059" y="1893"/>
                  <a:pt x="5047" y="1897"/>
                </a:cubicBezTo>
                <a:cubicBezTo>
                  <a:pt x="5034" y="1902"/>
                  <a:pt x="5021" y="1896"/>
                  <a:pt x="5016" y="1883"/>
                </a:cubicBezTo>
                <a:lnTo>
                  <a:pt x="4983" y="1793"/>
                </a:lnTo>
                <a:cubicBezTo>
                  <a:pt x="4978" y="1781"/>
                  <a:pt x="4985" y="1767"/>
                  <a:pt x="4997" y="1762"/>
                </a:cubicBezTo>
                <a:cubicBezTo>
                  <a:pt x="5009" y="1758"/>
                  <a:pt x="5023" y="1764"/>
                  <a:pt x="5028" y="1776"/>
                </a:cubicBezTo>
                <a:close/>
                <a:moveTo>
                  <a:pt x="5094" y="1957"/>
                </a:moveTo>
                <a:lnTo>
                  <a:pt x="5127" y="2047"/>
                </a:lnTo>
                <a:cubicBezTo>
                  <a:pt x="5132" y="2059"/>
                  <a:pt x="5126" y="2073"/>
                  <a:pt x="5113" y="2078"/>
                </a:cubicBezTo>
                <a:cubicBezTo>
                  <a:pt x="5101" y="2082"/>
                  <a:pt x="5087" y="2076"/>
                  <a:pt x="5082" y="2063"/>
                </a:cubicBezTo>
                <a:lnTo>
                  <a:pt x="5049" y="1973"/>
                </a:lnTo>
                <a:cubicBezTo>
                  <a:pt x="5045" y="1961"/>
                  <a:pt x="5051" y="1947"/>
                  <a:pt x="5063" y="1942"/>
                </a:cubicBezTo>
                <a:cubicBezTo>
                  <a:pt x="5076" y="1938"/>
                  <a:pt x="5090" y="1944"/>
                  <a:pt x="5094" y="1957"/>
                </a:cubicBezTo>
                <a:close/>
                <a:moveTo>
                  <a:pt x="5161" y="2137"/>
                </a:moveTo>
                <a:lnTo>
                  <a:pt x="5194" y="2227"/>
                </a:lnTo>
                <a:cubicBezTo>
                  <a:pt x="5198" y="2239"/>
                  <a:pt x="5192" y="2253"/>
                  <a:pt x="5179" y="2258"/>
                </a:cubicBezTo>
                <a:cubicBezTo>
                  <a:pt x="5167" y="2262"/>
                  <a:pt x="5153" y="2256"/>
                  <a:pt x="5149" y="2243"/>
                </a:cubicBezTo>
                <a:lnTo>
                  <a:pt x="5115" y="2153"/>
                </a:lnTo>
                <a:cubicBezTo>
                  <a:pt x="5111" y="2141"/>
                  <a:pt x="5117" y="2127"/>
                  <a:pt x="5130" y="2123"/>
                </a:cubicBezTo>
                <a:cubicBezTo>
                  <a:pt x="5142" y="2118"/>
                  <a:pt x="5156" y="2124"/>
                  <a:pt x="5161" y="2137"/>
                </a:cubicBezTo>
                <a:close/>
                <a:moveTo>
                  <a:pt x="5227" y="2317"/>
                </a:moveTo>
                <a:lnTo>
                  <a:pt x="5234" y="2336"/>
                </a:lnTo>
                <a:cubicBezTo>
                  <a:pt x="5239" y="2349"/>
                  <a:pt x="5232" y="2362"/>
                  <a:pt x="5220" y="2367"/>
                </a:cubicBezTo>
                <a:cubicBezTo>
                  <a:pt x="5207" y="2372"/>
                  <a:pt x="5194" y="2365"/>
                  <a:pt x="5189" y="2353"/>
                </a:cubicBezTo>
                <a:lnTo>
                  <a:pt x="5182" y="2334"/>
                </a:lnTo>
                <a:cubicBezTo>
                  <a:pt x="5177" y="2321"/>
                  <a:pt x="5184" y="2307"/>
                  <a:pt x="5196" y="2303"/>
                </a:cubicBezTo>
                <a:cubicBezTo>
                  <a:pt x="5209" y="2298"/>
                  <a:pt x="5222" y="2305"/>
                  <a:pt x="5227" y="2317"/>
                </a:cubicBezTo>
                <a:close/>
              </a:path>
            </a:pathLst>
          </a:custGeom>
          <a:solidFill>
            <a:srgbClr val="C0504D"/>
          </a:solidFill>
          <a:ln w="9525" cap="flat">
            <a:solidFill>
              <a:srgbClr val="C0504D"/>
            </a:solidFill>
            <a:prstDash val="solid"/>
            <a:bevel/>
            <a:headEnd/>
            <a:tailEnd/>
          </a:ln>
        </p:spPr>
        <p:txBody>
          <a:bodyPr/>
          <a:lstStyle/>
          <a:p>
            <a:pPr>
              <a:defRPr/>
            </a:pPr>
            <a:endParaRPr lang="en-US">
              <a:latin typeface="+mj-lt"/>
            </a:endParaRPr>
          </a:p>
        </p:txBody>
      </p:sp>
      <p:pic>
        <p:nvPicPr>
          <p:cNvPr id="33" name="Picture 180" descr="home"/>
          <p:cNvPicPr>
            <a:picLocks noChangeAspect="1" noChangeArrowheads="1"/>
          </p:cNvPicPr>
          <p:nvPr/>
        </p:nvPicPr>
        <p:blipFill>
          <a:blip r:embed="rId3"/>
          <a:srcRect l="41245"/>
          <a:stretch>
            <a:fillRect/>
          </a:stretch>
        </p:blipFill>
        <p:spPr bwMode="auto">
          <a:xfrm>
            <a:off x="966788" y="2019300"/>
            <a:ext cx="449262" cy="919163"/>
          </a:xfrm>
          <a:prstGeom prst="rect">
            <a:avLst/>
          </a:prstGeom>
          <a:noFill/>
          <a:ln w="9525">
            <a:noFill/>
            <a:miter lim="800000"/>
            <a:headEnd/>
            <a:tailEnd/>
          </a:ln>
        </p:spPr>
      </p:pic>
      <p:pic>
        <p:nvPicPr>
          <p:cNvPr id="59" name="Picture 199" descr="home"/>
          <p:cNvPicPr>
            <a:picLocks noChangeAspect="1" noChangeArrowheads="1"/>
          </p:cNvPicPr>
          <p:nvPr/>
        </p:nvPicPr>
        <p:blipFill>
          <a:blip r:embed="rId4"/>
          <a:srcRect/>
          <a:stretch>
            <a:fillRect/>
          </a:stretch>
        </p:blipFill>
        <p:spPr bwMode="auto">
          <a:xfrm>
            <a:off x="6672263" y="1870075"/>
            <a:ext cx="1447800" cy="919163"/>
          </a:xfrm>
          <a:prstGeom prst="rect">
            <a:avLst/>
          </a:prstGeom>
          <a:noFill/>
          <a:ln w="9525">
            <a:noFill/>
            <a:miter lim="800000"/>
            <a:headEnd/>
            <a:tailEnd/>
          </a:ln>
        </p:spPr>
      </p:pic>
      <p:pic>
        <p:nvPicPr>
          <p:cNvPr id="64" name="Picture 204" descr="auto"/>
          <p:cNvPicPr>
            <a:picLocks noChangeAspect="1" noChangeArrowheads="1"/>
          </p:cNvPicPr>
          <p:nvPr/>
        </p:nvPicPr>
        <p:blipFill>
          <a:blip r:embed="rId5"/>
          <a:srcRect t="15968" b="15968"/>
          <a:stretch>
            <a:fillRect/>
          </a:stretch>
        </p:blipFill>
        <p:spPr bwMode="auto">
          <a:xfrm>
            <a:off x="2627313" y="1916113"/>
            <a:ext cx="639762" cy="519112"/>
          </a:xfrm>
          <a:prstGeom prst="rect">
            <a:avLst/>
          </a:prstGeom>
          <a:noFill/>
          <a:ln w="9525">
            <a:noFill/>
            <a:miter lim="800000"/>
            <a:headEnd/>
            <a:tailEnd/>
          </a:ln>
        </p:spPr>
      </p:pic>
      <p:pic>
        <p:nvPicPr>
          <p:cNvPr id="65" name="Picture 205" descr="auto"/>
          <p:cNvPicPr>
            <a:picLocks noChangeAspect="1" noChangeArrowheads="1"/>
          </p:cNvPicPr>
          <p:nvPr/>
        </p:nvPicPr>
        <p:blipFill>
          <a:blip r:embed="rId5"/>
          <a:srcRect t="15968" b="15968"/>
          <a:stretch>
            <a:fillRect/>
          </a:stretch>
        </p:blipFill>
        <p:spPr bwMode="auto">
          <a:xfrm>
            <a:off x="6034088" y="2219325"/>
            <a:ext cx="639762" cy="519113"/>
          </a:xfrm>
          <a:prstGeom prst="rect">
            <a:avLst/>
          </a:prstGeom>
          <a:noFill/>
          <a:ln w="9525">
            <a:noFill/>
            <a:miter lim="800000"/>
            <a:headEnd/>
            <a:tailEnd/>
          </a:ln>
        </p:spPr>
      </p:pic>
      <p:sp>
        <p:nvSpPr>
          <p:cNvPr id="36" name="Line 183"/>
          <p:cNvSpPr>
            <a:spLocks noChangeShapeType="1"/>
          </p:cNvSpPr>
          <p:nvPr/>
        </p:nvSpPr>
        <p:spPr bwMode="auto">
          <a:xfrm>
            <a:off x="684213" y="5045075"/>
            <a:ext cx="7632700" cy="0"/>
          </a:xfrm>
          <a:prstGeom prst="line">
            <a:avLst/>
          </a:prstGeom>
          <a:noFill/>
          <a:ln w="38100">
            <a:solidFill>
              <a:schemeClr val="tx2"/>
            </a:solidFill>
            <a:round/>
            <a:headEnd/>
            <a:tailEnd type="triangle" w="med" len="med"/>
          </a:ln>
          <a:effectLst/>
          <a:extLst/>
        </p:spPr>
        <p:txBody>
          <a:bodyPr>
            <a:spAutoFit/>
          </a:bodyPr>
          <a:lstStyle/>
          <a:p>
            <a:pPr>
              <a:defRPr/>
            </a:pPr>
            <a:endParaRPr lang="en-GB" sz="1400">
              <a:latin typeface="+mj-lt"/>
            </a:endParaRPr>
          </a:p>
        </p:txBody>
      </p:sp>
      <p:cxnSp>
        <p:nvCxnSpPr>
          <p:cNvPr id="97" name="Straight Arrow Connector 96"/>
          <p:cNvCxnSpPr>
            <a:cxnSpLocks noChangeShapeType="1"/>
          </p:cNvCxnSpPr>
          <p:nvPr/>
        </p:nvCxnSpPr>
        <p:spPr bwMode="auto">
          <a:xfrm rot="5400000">
            <a:off x="6966744" y="4101306"/>
            <a:ext cx="1873250" cy="1588"/>
          </a:xfrm>
          <a:prstGeom prst="straightConnector1">
            <a:avLst/>
          </a:prstGeom>
          <a:noFill/>
          <a:ln w="57150" algn="ctr">
            <a:solidFill>
              <a:schemeClr val="bg1"/>
            </a:solidFill>
            <a:round/>
            <a:headEnd/>
            <a:tailEnd type="arrow" w="med" len="med"/>
          </a:ln>
        </p:spPr>
      </p:cxnSp>
      <p:cxnSp>
        <p:nvCxnSpPr>
          <p:cNvPr id="98" name="Straight Arrow Connector 97"/>
          <p:cNvCxnSpPr>
            <a:cxnSpLocks noChangeShapeType="1"/>
          </p:cNvCxnSpPr>
          <p:nvPr/>
        </p:nvCxnSpPr>
        <p:spPr bwMode="auto">
          <a:xfrm rot="5400000">
            <a:off x="3215482" y="4101306"/>
            <a:ext cx="1873250" cy="1587"/>
          </a:xfrm>
          <a:prstGeom prst="straightConnector1">
            <a:avLst/>
          </a:prstGeom>
          <a:noFill/>
          <a:ln w="57150" algn="ctr">
            <a:solidFill>
              <a:schemeClr val="bg1"/>
            </a:solidFill>
            <a:round/>
            <a:headEnd/>
            <a:tailEnd type="arrow" w="med" len="med"/>
          </a:ln>
        </p:spPr>
      </p:cxnSp>
      <p:cxnSp>
        <p:nvCxnSpPr>
          <p:cNvPr id="100" name="Straight Arrow Connector 99"/>
          <p:cNvCxnSpPr>
            <a:cxnSpLocks noChangeShapeType="1"/>
          </p:cNvCxnSpPr>
          <p:nvPr/>
        </p:nvCxnSpPr>
        <p:spPr bwMode="auto">
          <a:xfrm rot="5400000">
            <a:off x="3793332" y="4101306"/>
            <a:ext cx="1873250" cy="1587"/>
          </a:xfrm>
          <a:prstGeom prst="straightConnector1">
            <a:avLst/>
          </a:prstGeom>
          <a:noFill/>
          <a:ln w="57150" algn="ctr">
            <a:solidFill>
              <a:schemeClr val="bg1"/>
            </a:solidFill>
            <a:round/>
            <a:headEnd/>
            <a:tailEnd type="arrow" w="med" len="med"/>
          </a:ln>
        </p:spPr>
      </p:cxnSp>
      <p:cxnSp>
        <p:nvCxnSpPr>
          <p:cNvPr id="104" name="Straight Arrow Connector 103"/>
          <p:cNvCxnSpPr>
            <a:cxnSpLocks noChangeShapeType="1"/>
          </p:cNvCxnSpPr>
          <p:nvPr/>
        </p:nvCxnSpPr>
        <p:spPr bwMode="auto">
          <a:xfrm rot="5400000">
            <a:off x="5377657" y="4101306"/>
            <a:ext cx="1873250" cy="1587"/>
          </a:xfrm>
          <a:prstGeom prst="straightConnector1">
            <a:avLst/>
          </a:prstGeom>
          <a:noFill/>
          <a:ln w="57150" algn="ctr">
            <a:solidFill>
              <a:schemeClr val="bg1"/>
            </a:solidFill>
            <a:round/>
            <a:headEnd/>
            <a:tailEnd type="arrow" w="med" len="med"/>
          </a:ln>
        </p:spPr>
      </p:cxnSp>
      <p:pic>
        <p:nvPicPr>
          <p:cNvPr id="77" name="Picture 76"/>
          <p:cNvPicPr>
            <a:picLocks noChangeAspect="1"/>
          </p:cNvPicPr>
          <p:nvPr/>
        </p:nvPicPr>
        <p:blipFill>
          <a:blip r:embed="rId6"/>
          <a:srcRect/>
          <a:stretch>
            <a:fillRect/>
          </a:stretch>
        </p:blipFill>
        <p:spPr bwMode="auto">
          <a:xfrm>
            <a:off x="1560513" y="2301875"/>
            <a:ext cx="857250" cy="596900"/>
          </a:xfrm>
          <a:prstGeom prst="rect">
            <a:avLst/>
          </a:prstGeom>
          <a:noFill/>
          <a:ln w="9525">
            <a:noFill/>
            <a:miter lim="800000"/>
            <a:headEnd/>
            <a:tailEnd/>
          </a:ln>
        </p:spPr>
      </p:pic>
      <p:pic>
        <p:nvPicPr>
          <p:cNvPr id="78" name="Picture 77"/>
          <p:cNvPicPr>
            <a:picLocks noChangeAspect="1"/>
          </p:cNvPicPr>
          <p:nvPr/>
        </p:nvPicPr>
        <p:blipFill>
          <a:blip r:embed="rId7"/>
          <a:srcRect/>
          <a:stretch>
            <a:fillRect/>
          </a:stretch>
        </p:blipFill>
        <p:spPr bwMode="auto">
          <a:xfrm>
            <a:off x="3906838" y="3957638"/>
            <a:ext cx="436562" cy="642937"/>
          </a:xfrm>
          <a:prstGeom prst="rect">
            <a:avLst/>
          </a:prstGeom>
          <a:noFill/>
          <a:ln w="9525">
            <a:noFill/>
            <a:miter lim="800000"/>
            <a:headEnd/>
            <a:tailEnd/>
          </a:ln>
        </p:spPr>
      </p:pic>
      <p:pic>
        <p:nvPicPr>
          <p:cNvPr id="79" name="Picture 78"/>
          <p:cNvPicPr>
            <a:picLocks noChangeAspect="1"/>
          </p:cNvPicPr>
          <p:nvPr/>
        </p:nvPicPr>
        <p:blipFill>
          <a:blip r:embed="rId8"/>
          <a:srcRect/>
          <a:stretch>
            <a:fillRect/>
          </a:stretch>
        </p:blipFill>
        <p:spPr bwMode="auto">
          <a:xfrm>
            <a:off x="4470400" y="3957638"/>
            <a:ext cx="549275" cy="549275"/>
          </a:xfrm>
          <a:prstGeom prst="rect">
            <a:avLst/>
          </a:prstGeom>
          <a:noFill/>
          <a:ln w="9525">
            <a:noFill/>
            <a:miter lim="800000"/>
            <a:headEnd/>
            <a:tailEnd/>
          </a:ln>
        </p:spPr>
      </p:pic>
      <p:cxnSp>
        <p:nvCxnSpPr>
          <p:cNvPr id="106" name="Straight Arrow Connector 105"/>
          <p:cNvCxnSpPr>
            <a:cxnSpLocks noChangeShapeType="1"/>
          </p:cNvCxnSpPr>
          <p:nvPr/>
        </p:nvCxnSpPr>
        <p:spPr bwMode="auto">
          <a:xfrm rot="5400000">
            <a:off x="2569369" y="4101306"/>
            <a:ext cx="1873250" cy="1588"/>
          </a:xfrm>
          <a:prstGeom prst="straightConnector1">
            <a:avLst/>
          </a:prstGeom>
          <a:noFill/>
          <a:ln w="57150" algn="ctr">
            <a:solidFill>
              <a:schemeClr val="bg1"/>
            </a:solidFill>
            <a:round/>
            <a:headEnd/>
            <a:tailEnd type="arrow" w="med" len="med"/>
          </a:ln>
        </p:spPr>
      </p:cxnSp>
      <p:sp>
        <p:nvSpPr>
          <p:cNvPr id="111" name="Text Box 189"/>
          <p:cNvSpPr txBox="1">
            <a:spLocks noChangeArrowheads="1"/>
          </p:cNvSpPr>
          <p:nvPr/>
        </p:nvSpPr>
        <p:spPr bwMode="auto">
          <a:xfrm>
            <a:off x="2584450" y="5091113"/>
            <a:ext cx="533400" cy="307975"/>
          </a:xfrm>
          <a:prstGeom prst="rect">
            <a:avLst/>
          </a:prstGeom>
          <a:noFill/>
          <a:ln>
            <a:noFill/>
          </a:ln>
          <a:effectLst/>
          <a:extLst/>
        </p:spPr>
        <p:txBody>
          <a:bodyPr wrap="none">
            <a:spAutoFit/>
          </a:bodyPr>
          <a:lstStyle/>
          <a:p>
            <a:pPr>
              <a:defRPr/>
            </a:pPr>
            <a:r>
              <a:rPr lang="nl-NL" sz="1400" b="0" dirty="0">
                <a:latin typeface="+mj-lt"/>
              </a:rPr>
              <a:t>6:00</a:t>
            </a:r>
            <a:endParaRPr lang="en-US" sz="1400" b="0" dirty="0">
              <a:latin typeface="+mj-lt"/>
            </a:endParaRPr>
          </a:p>
        </p:txBody>
      </p:sp>
      <p:sp>
        <p:nvSpPr>
          <p:cNvPr id="117" name="Text Box 190"/>
          <p:cNvSpPr txBox="1">
            <a:spLocks noChangeArrowheads="1"/>
          </p:cNvSpPr>
          <p:nvPr/>
        </p:nvSpPr>
        <p:spPr bwMode="auto">
          <a:xfrm>
            <a:off x="3160713" y="5091113"/>
            <a:ext cx="533400" cy="307975"/>
          </a:xfrm>
          <a:prstGeom prst="rect">
            <a:avLst/>
          </a:prstGeom>
          <a:noFill/>
          <a:ln>
            <a:noFill/>
          </a:ln>
          <a:effectLst/>
          <a:extLst/>
        </p:spPr>
        <p:txBody>
          <a:bodyPr wrap="none">
            <a:spAutoFit/>
          </a:bodyPr>
          <a:lstStyle/>
          <a:p>
            <a:pPr>
              <a:defRPr/>
            </a:pPr>
            <a:r>
              <a:rPr lang="nl-NL" sz="1400" b="0" dirty="0">
                <a:latin typeface="+mj-lt"/>
              </a:rPr>
              <a:t>8:00</a:t>
            </a:r>
            <a:endParaRPr lang="en-US" sz="1400" b="0" dirty="0">
              <a:latin typeface="+mj-lt"/>
            </a:endParaRPr>
          </a:p>
        </p:txBody>
      </p:sp>
      <p:pic>
        <p:nvPicPr>
          <p:cNvPr id="80" name="Picture 79"/>
          <p:cNvPicPr>
            <a:picLocks noChangeAspect="1"/>
          </p:cNvPicPr>
          <p:nvPr/>
        </p:nvPicPr>
        <p:blipFill>
          <a:blip r:embed="rId9"/>
          <a:srcRect/>
          <a:stretch>
            <a:fillRect/>
          </a:stretch>
        </p:blipFill>
        <p:spPr bwMode="auto">
          <a:xfrm>
            <a:off x="3251200" y="3957638"/>
            <a:ext cx="557213" cy="477837"/>
          </a:xfrm>
          <a:prstGeom prst="rect">
            <a:avLst/>
          </a:prstGeom>
          <a:noFill/>
          <a:ln w="9525">
            <a:noFill/>
            <a:miter lim="800000"/>
            <a:headEnd/>
            <a:tailEnd/>
          </a:ln>
        </p:spPr>
      </p:pic>
      <p:sp>
        <p:nvSpPr>
          <p:cNvPr id="122" name="TextBox 121"/>
          <p:cNvSpPr txBox="1"/>
          <p:nvPr/>
        </p:nvSpPr>
        <p:spPr>
          <a:xfrm>
            <a:off x="2339975" y="4508500"/>
            <a:ext cx="792163" cy="360363"/>
          </a:xfrm>
          <a:prstGeom prst="rect">
            <a:avLst/>
          </a:prstGeom>
          <a:noFill/>
        </p:spPr>
        <p:txBody>
          <a:bodyPr wrap="none"/>
          <a:lstStyle/>
          <a:p>
            <a:pPr>
              <a:defRPr/>
            </a:pPr>
            <a:r>
              <a:rPr lang="en-US" sz="2400" b="0" dirty="0">
                <a:solidFill>
                  <a:srgbClr val="C00000"/>
                </a:solidFill>
                <a:latin typeface="+mj-lt"/>
              </a:rPr>
              <a:t>voice</a:t>
            </a:r>
          </a:p>
        </p:txBody>
      </p:sp>
      <p:sp>
        <p:nvSpPr>
          <p:cNvPr id="123" name="TextBox 122"/>
          <p:cNvSpPr txBox="1"/>
          <p:nvPr/>
        </p:nvSpPr>
        <p:spPr>
          <a:xfrm>
            <a:off x="971550" y="4437063"/>
            <a:ext cx="792163" cy="360362"/>
          </a:xfrm>
          <a:prstGeom prst="rect">
            <a:avLst/>
          </a:prstGeom>
          <a:noFill/>
        </p:spPr>
        <p:txBody>
          <a:bodyPr wrap="none"/>
          <a:lstStyle/>
          <a:p>
            <a:pPr>
              <a:defRPr/>
            </a:pPr>
            <a:r>
              <a:rPr lang="en-US" sz="2400" b="0" dirty="0">
                <a:solidFill>
                  <a:schemeClr val="accent1">
                    <a:lumMod val="20000"/>
                    <a:lumOff val="80000"/>
                  </a:schemeClr>
                </a:solidFill>
                <a:latin typeface="+mj-lt"/>
              </a:rPr>
              <a:t>data</a:t>
            </a:r>
          </a:p>
        </p:txBody>
      </p:sp>
      <p:pic>
        <p:nvPicPr>
          <p:cNvPr id="81" name="Picture 80"/>
          <p:cNvPicPr>
            <a:picLocks noChangeAspect="1"/>
          </p:cNvPicPr>
          <p:nvPr/>
        </p:nvPicPr>
        <p:blipFill>
          <a:blip r:embed="rId10"/>
          <a:srcRect/>
          <a:stretch>
            <a:fillRect/>
          </a:stretch>
        </p:blipFill>
        <p:spPr bwMode="auto">
          <a:xfrm>
            <a:off x="3360738" y="1946275"/>
            <a:ext cx="974725" cy="976313"/>
          </a:xfrm>
          <a:prstGeom prst="rect">
            <a:avLst/>
          </a:prstGeom>
          <a:noFill/>
          <a:ln w="9525">
            <a:noFill/>
            <a:miter lim="800000"/>
            <a:headEnd/>
            <a:tailEnd/>
          </a:ln>
        </p:spPr>
      </p:pic>
      <p:pic>
        <p:nvPicPr>
          <p:cNvPr id="124" name="Picture 123"/>
          <p:cNvPicPr>
            <a:picLocks noChangeAspect="1"/>
          </p:cNvPicPr>
          <p:nvPr/>
        </p:nvPicPr>
        <p:blipFill>
          <a:blip r:embed="rId10"/>
          <a:srcRect/>
          <a:stretch>
            <a:fillRect/>
          </a:stretch>
        </p:blipFill>
        <p:spPr bwMode="auto">
          <a:xfrm>
            <a:off x="4008438" y="1941513"/>
            <a:ext cx="976312" cy="976312"/>
          </a:xfrm>
          <a:prstGeom prst="rect">
            <a:avLst/>
          </a:prstGeom>
          <a:noFill/>
          <a:ln w="9525">
            <a:noFill/>
            <a:miter lim="800000"/>
            <a:headEnd/>
            <a:tailEnd/>
          </a:ln>
        </p:spPr>
      </p:pic>
      <p:pic>
        <p:nvPicPr>
          <p:cNvPr id="125" name="Picture 124"/>
          <p:cNvPicPr>
            <a:picLocks noChangeAspect="1"/>
          </p:cNvPicPr>
          <p:nvPr/>
        </p:nvPicPr>
        <p:blipFill>
          <a:blip r:embed="rId10"/>
          <a:srcRect/>
          <a:stretch>
            <a:fillRect/>
          </a:stretch>
        </p:blipFill>
        <p:spPr bwMode="auto">
          <a:xfrm>
            <a:off x="4662488" y="1946275"/>
            <a:ext cx="974725" cy="976313"/>
          </a:xfrm>
          <a:prstGeom prst="rect">
            <a:avLst/>
          </a:prstGeom>
          <a:noFill/>
          <a:ln w="9525">
            <a:noFill/>
            <a:miter lim="800000"/>
            <a:headEnd/>
            <a:tailEnd/>
          </a:ln>
        </p:spPr>
      </p:pic>
      <p:pic>
        <p:nvPicPr>
          <p:cNvPr id="82" name="Picture 81"/>
          <p:cNvPicPr>
            <a:picLocks noChangeAspect="1"/>
          </p:cNvPicPr>
          <p:nvPr/>
        </p:nvPicPr>
        <p:blipFill>
          <a:blip r:embed="rId11"/>
          <a:srcRect/>
          <a:stretch>
            <a:fillRect/>
          </a:stretch>
        </p:blipFill>
        <p:spPr bwMode="auto">
          <a:xfrm>
            <a:off x="5934075" y="3902075"/>
            <a:ext cx="762000" cy="590550"/>
          </a:xfrm>
          <a:prstGeom prst="rect">
            <a:avLst/>
          </a:prstGeom>
          <a:noFill/>
          <a:ln w="9525">
            <a:noFill/>
            <a:miter lim="800000"/>
            <a:headEnd/>
            <a:tailEnd/>
          </a:ln>
        </p:spPr>
      </p:pic>
      <p:pic>
        <p:nvPicPr>
          <p:cNvPr id="83" name="Picture 82"/>
          <p:cNvPicPr>
            <a:picLocks noChangeAspect="1"/>
          </p:cNvPicPr>
          <p:nvPr/>
        </p:nvPicPr>
        <p:blipFill>
          <a:blip r:embed="rId12"/>
          <a:srcRect/>
          <a:stretch>
            <a:fillRect/>
          </a:stretch>
        </p:blipFill>
        <p:spPr bwMode="auto">
          <a:xfrm>
            <a:off x="7451725" y="3933825"/>
            <a:ext cx="915988" cy="552450"/>
          </a:xfrm>
          <a:prstGeom prst="rect">
            <a:avLst/>
          </a:prstGeom>
          <a:noFill/>
          <a:ln w="9525">
            <a:noFill/>
            <a:miter lim="800000"/>
            <a:headEnd/>
            <a:tailEnd/>
          </a:ln>
        </p:spPr>
      </p:pic>
      <p:sp>
        <p:nvSpPr>
          <p:cNvPr id="84" name="TextBox 83"/>
          <p:cNvSpPr txBox="1"/>
          <p:nvPr/>
        </p:nvSpPr>
        <p:spPr>
          <a:xfrm>
            <a:off x="3490913" y="5441950"/>
            <a:ext cx="2395537" cy="457200"/>
          </a:xfrm>
          <a:prstGeom prst="rect">
            <a:avLst/>
          </a:prstGeom>
          <a:solidFill>
            <a:schemeClr val="accent1">
              <a:lumMod val="40000"/>
              <a:lumOff val="60000"/>
            </a:schemeClr>
          </a:solidFill>
        </p:spPr>
        <p:txBody>
          <a:bodyPr wrap="none" anchor="ctr" anchorCtr="1"/>
          <a:lstStyle/>
          <a:p>
            <a:pPr algn="ctr">
              <a:defRPr/>
            </a:pPr>
            <a:r>
              <a:rPr lang="en-US" sz="1200" dirty="0">
                <a:latin typeface="+mj-lt"/>
              </a:rPr>
              <a:t>@Work</a:t>
            </a:r>
          </a:p>
        </p:txBody>
      </p:sp>
      <p:sp>
        <p:nvSpPr>
          <p:cNvPr id="126" name="TextBox 125"/>
          <p:cNvSpPr txBox="1"/>
          <p:nvPr/>
        </p:nvSpPr>
        <p:spPr>
          <a:xfrm>
            <a:off x="6696075" y="5445125"/>
            <a:ext cx="1620838" cy="457200"/>
          </a:xfrm>
          <a:prstGeom prst="rect">
            <a:avLst/>
          </a:prstGeom>
          <a:solidFill>
            <a:schemeClr val="accent6">
              <a:lumMod val="60000"/>
              <a:lumOff val="40000"/>
            </a:schemeClr>
          </a:solidFill>
        </p:spPr>
        <p:txBody>
          <a:bodyPr wrap="none" anchor="ctr" anchorCtr="1"/>
          <a:lstStyle/>
          <a:p>
            <a:pPr algn="ctr">
              <a:defRPr/>
            </a:pPr>
            <a:r>
              <a:rPr lang="en-US" sz="1200" dirty="0">
                <a:latin typeface="+mj-lt"/>
              </a:rPr>
              <a:t>@Home</a:t>
            </a:r>
          </a:p>
        </p:txBody>
      </p:sp>
      <p:sp>
        <p:nvSpPr>
          <p:cNvPr id="127" name="TextBox 126"/>
          <p:cNvSpPr txBox="1"/>
          <p:nvPr/>
        </p:nvSpPr>
        <p:spPr>
          <a:xfrm>
            <a:off x="5886450" y="5445125"/>
            <a:ext cx="917575" cy="457200"/>
          </a:xfrm>
          <a:prstGeom prst="rect">
            <a:avLst/>
          </a:prstGeom>
          <a:solidFill>
            <a:schemeClr val="tx2">
              <a:lumMod val="20000"/>
              <a:lumOff val="80000"/>
            </a:schemeClr>
          </a:solidFill>
        </p:spPr>
        <p:txBody>
          <a:bodyPr wrap="none" anchor="ctr" anchorCtr="1"/>
          <a:lstStyle/>
          <a:p>
            <a:pPr algn="ctr">
              <a:defRPr/>
            </a:pPr>
            <a:r>
              <a:rPr lang="en-US" sz="1200" dirty="0">
                <a:latin typeface="+mj-lt"/>
              </a:rPr>
              <a:t>On the</a:t>
            </a:r>
          </a:p>
          <a:p>
            <a:pPr algn="ctr">
              <a:defRPr/>
            </a:pPr>
            <a:r>
              <a:rPr lang="en-US" sz="1200" dirty="0">
                <a:latin typeface="+mj-lt"/>
              </a:rPr>
              <a:t>Go</a:t>
            </a:r>
          </a:p>
        </p:txBody>
      </p:sp>
      <p:sp>
        <p:nvSpPr>
          <p:cNvPr id="130" name="TextBox 129"/>
          <p:cNvSpPr txBox="1"/>
          <p:nvPr/>
        </p:nvSpPr>
        <p:spPr>
          <a:xfrm>
            <a:off x="946150" y="5445125"/>
            <a:ext cx="1970088" cy="457200"/>
          </a:xfrm>
          <a:prstGeom prst="rect">
            <a:avLst/>
          </a:prstGeom>
          <a:solidFill>
            <a:schemeClr val="accent6">
              <a:lumMod val="60000"/>
              <a:lumOff val="40000"/>
            </a:schemeClr>
          </a:solidFill>
        </p:spPr>
        <p:txBody>
          <a:bodyPr wrap="none" anchor="ctr" anchorCtr="1"/>
          <a:lstStyle/>
          <a:p>
            <a:pPr algn="ctr">
              <a:defRPr/>
            </a:pPr>
            <a:r>
              <a:rPr lang="en-US" sz="1200" dirty="0">
                <a:latin typeface="+mj-lt"/>
              </a:rPr>
              <a:t>@Home</a:t>
            </a:r>
          </a:p>
        </p:txBody>
      </p:sp>
      <p:sp>
        <p:nvSpPr>
          <p:cNvPr id="129" name="TextBox 128"/>
          <p:cNvSpPr txBox="1"/>
          <p:nvPr/>
        </p:nvSpPr>
        <p:spPr>
          <a:xfrm>
            <a:off x="2851150" y="5445125"/>
            <a:ext cx="641350" cy="457200"/>
          </a:xfrm>
          <a:prstGeom prst="rect">
            <a:avLst/>
          </a:prstGeom>
          <a:solidFill>
            <a:schemeClr val="tx2">
              <a:lumMod val="20000"/>
              <a:lumOff val="80000"/>
            </a:schemeClr>
          </a:solidFill>
        </p:spPr>
        <p:txBody>
          <a:bodyPr wrap="none" anchor="ctr" anchorCtr="1"/>
          <a:lstStyle/>
          <a:p>
            <a:pPr algn="ctr">
              <a:defRPr/>
            </a:pPr>
            <a:r>
              <a:rPr lang="en-US" sz="1200" dirty="0">
                <a:latin typeface="+mj-lt"/>
              </a:rPr>
              <a:t>On the</a:t>
            </a:r>
          </a:p>
          <a:p>
            <a:pPr algn="ctr">
              <a:defRPr/>
            </a:pPr>
            <a:r>
              <a:rPr lang="en-US" sz="1200" dirty="0">
                <a:latin typeface="+mj-lt"/>
              </a:rPr>
              <a:t>Go</a:t>
            </a:r>
          </a:p>
        </p:txBody>
      </p:sp>
      <p:pic>
        <p:nvPicPr>
          <p:cNvPr id="85" name="Picture 84"/>
          <p:cNvPicPr>
            <a:picLocks noChangeAspect="1"/>
          </p:cNvPicPr>
          <p:nvPr/>
        </p:nvPicPr>
        <p:blipFill>
          <a:blip r:embed="rId13"/>
          <a:srcRect/>
          <a:stretch>
            <a:fillRect/>
          </a:stretch>
        </p:blipFill>
        <p:spPr bwMode="auto">
          <a:xfrm>
            <a:off x="2543175" y="2468563"/>
            <a:ext cx="762000" cy="763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blinds(horizontal)">
                                      <p:cBhvr>
                                        <p:cTn id="10" dur="500"/>
                                        <p:tgtEl>
                                          <p:spTgt spid="123"/>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linds(horizontal)">
                                      <p:cBhvr>
                                        <p:cTn id="14" dur="500"/>
                                        <p:tgtEl>
                                          <p:spTgt spid="4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blinds(horizontal)">
                                      <p:cBhvr>
                                        <p:cTn id="17" dur="500"/>
                                        <p:tgtEl>
                                          <p:spTgt spid="122"/>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par>
                          <p:cTn id="22" fill="hold">
                            <p:stCondLst>
                              <p:cond delay="1500"/>
                            </p:stCondLst>
                            <p:childTnLst>
                              <p:par>
                                <p:cTn id="23" presetID="3" presetClass="entr" presetSubtype="1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blinds(horizontal)">
                                      <p:cBhvr>
                                        <p:cTn id="25" dur="500"/>
                                        <p:tgtEl>
                                          <p:spTgt spid="77"/>
                                        </p:tgtEl>
                                      </p:cBhvr>
                                    </p:animEffect>
                                  </p:childTnLst>
                                </p:cTn>
                              </p:par>
                            </p:childTnLst>
                          </p:cTn>
                        </p:par>
                        <p:par>
                          <p:cTn id="26" fill="hold">
                            <p:stCondLst>
                              <p:cond delay="2000"/>
                            </p:stCondLst>
                            <p:childTnLst>
                              <p:par>
                                <p:cTn id="27" presetID="3" presetClass="entr" presetSubtype="10"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linds(horizontal)">
                                      <p:cBhvr>
                                        <p:cTn id="29" dur="500"/>
                                        <p:tgtEl>
                                          <p:spTgt spid="64"/>
                                        </p:tgtEl>
                                      </p:cBhvr>
                                    </p:animEffect>
                                  </p:childTnLst>
                                </p:cTn>
                              </p:par>
                              <p:par>
                                <p:cTn id="30" presetID="3" presetClass="entr" presetSubtype="10"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linds(horizontal)">
                                      <p:cBhvr>
                                        <p:cTn id="32" dur="500"/>
                                        <p:tgtEl>
                                          <p:spTgt spid="85"/>
                                        </p:tgtEl>
                                      </p:cBhvr>
                                    </p:animEffect>
                                  </p:childTnLst>
                                </p:cTn>
                              </p:par>
                            </p:childTnLst>
                          </p:cTn>
                        </p:par>
                        <p:par>
                          <p:cTn id="33" fill="hold">
                            <p:stCondLst>
                              <p:cond delay="2500"/>
                            </p:stCondLst>
                            <p:childTnLst>
                              <p:par>
                                <p:cTn id="34" presetID="3" presetClass="entr" presetSubtype="10"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blinds(horizontal)">
                                      <p:cBhvr>
                                        <p:cTn id="36" dur="500"/>
                                        <p:tgtEl>
                                          <p:spTgt spid="81"/>
                                        </p:tgtEl>
                                      </p:cBhvr>
                                    </p:animEffect>
                                  </p:childTnLst>
                                </p:cTn>
                              </p:par>
                            </p:childTnLst>
                          </p:cTn>
                        </p:par>
                        <p:par>
                          <p:cTn id="37" fill="hold">
                            <p:stCondLst>
                              <p:cond delay="3000"/>
                            </p:stCondLst>
                            <p:childTnLst>
                              <p:par>
                                <p:cTn id="38" presetID="3" presetClass="entr" presetSubtype="10" fill="hold" nodeType="after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blinds(horizontal)">
                                      <p:cBhvr>
                                        <p:cTn id="40" dur="500"/>
                                        <p:tgtEl>
                                          <p:spTgt spid="124"/>
                                        </p:tgtEl>
                                      </p:cBhvr>
                                    </p:animEffect>
                                  </p:childTnLst>
                                </p:cTn>
                              </p:par>
                            </p:childTnLst>
                          </p:cTn>
                        </p:par>
                        <p:par>
                          <p:cTn id="41" fill="hold">
                            <p:stCondLst>
                              <p:cond delay="3500"/>
                            </p:stCondLst>
                            <p:childTnLst>
                              <p:par>
                                <p:cTn id="42" presetID="3" presetClass="entr" presetSubtype="10"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blinds(horizontal)">
                                      <p:cBhvr>
                                        <p:cTn id="44" dur="500"/>
                                        <p:tgtEl>
                                          <p:spTgt spid="125"/>
                                        </p:tgtEl>
                                      </p:cBhvr>
                                    </p:animEffect>
                                  </p:childTnLst>
                                </p:cTn>
                              </p:par>
                            </p:childTnLst>
                          </p:cTn>
                        </p:par>
                        <p:par>
                          <p:cTn id="45" fill="hold">
                            <p:stCondLst>
                              <p:cond delay="4000"/>
                            </p:stCondLst>
                            <p:childTnLst>
                              <p:par>
                                <p:cTn id="46" presetID="3" presetClass="entr" presetSubtype="10" fill="hold"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blinds(horizontal)">
                                      <p:cBhvr>
                                        <p:cTn id="48" dur="500"/>
                                        <p:tgtEl>
                                          <p:spTgt spid="65"/>
                                        </p:tgtEl>
                                      </p:cBhvr>
                                    </p:animEffect>
                                  </p:childTnLst>
                                </p:cTn>
                              </p:par>
                            </p:childTnLst>
                          </p:cTn>
                        </p:par>
                        <p:par>
                          <p:cTn id="49" fill="hold">
                            <p:stCondLst>
                              <p:cond delay="4500"/>
                            </p:stCondLst>
                            <p:childTnLst>
                              <p:par>
                                <p:cTn id="50" presetID="3" presetClass="entr" presetSubtype="10"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linds(horizontal)">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linds(horizontal)">
                                      <p:cBhvr>
                                        <p:cTn id="57" dur="500"/>
                                        <p:tgtEl>
                                          <p:spTgt spid="80"/>
                                        </p:tgtEl>
                                      </p:cBhvr>
                                    </p:animEffect>
                                  </p:childTnLst>
                                </p:cTn>
                              </p:par>
                            </p:childTnLst>
                          </p:cTn>
                        </p:par>
                        <p:par>
                          <p:cTn id="58" fill="hold">
                            <p:stCondLst>
                              <p:cond delay="500"/>
                            </p:stCondLst>
                            <p:childTnLst>
                              <p:par>
                                <p:cTn id="59" presetID="3" presetClass="entr" presetSubtype="10" fill="hold" nodeType="after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blinds(horizontal)">
                                      <p:cBhvr>
                                        <p:cTn id="61" dur="500"/>
                                        <p:tgtEl>
                                          <p:spTgt spid="106"/>
                                        </p:tgtEl>
                                      </p:cBhvr>
                                    </p:animEffect>
                                  </p:childTnLst>
                                </p:cTn>
                              </p:par>
                            </p:childTnLst>
                          </p:cTn>
                        </p:par>
                        <p:par>
                          <p:cTn id="62" fill="hold">
                            <p:stCondLst>
                              <p:cond delay="1000"/>
                            </p:stCondLst>
                            <p:childTnLst>
                              <p:par>
                                <p:cTn id="63" presetID="3" presetClass="entr" presetSubtype="10"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blinds(horizontal)">
                                      <p:cBhvr>
                                        <p:cTn id="65" dur="500"/>
                                        <p:tgtEl>
                                          <p:spTgt spid="78"/>
                                        </p:tgtEl>
                                      </p:cBhvr>
                                    </p:animEffect>
                                  </p:childTnLst>
                                </p:cTn>
                              </p:par>
                            </p:childTnLst>
                          </p:cTn>
                        </p:par>
                        <p:par>
                          <p:cTn id="66" fill="hold">
                            <p:stCondLst>
                              <p:cond delay="1500"/>
                            </p:stCondLst>
                            <p:childTnLst>
                              <p:par>
                                <p:cTn id="67" presetID="3" presetClass="entr" presetSubtype="1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blinds(horizontal)">
                                      <p:cBhvr>
                                        <p:cTn id="69" dur="500"/>
                                        <p:tgtEl>
                                          <p:spTgt spid="98"/>
                                        </p:tgtEl>
                                      </p:cBhvr>
                                    </p:animEffect>
                                  </p:childTnLst>
                                </p:cTn>
                              </p:par>
                            </p:childTnLst>
                          </p:cTn>
                        </p:par>
                        <p:par>
                          <p:cTn id="70" fill="hold">
                            <p:stCondLst>
                              <p:cond delay="2000"/>
                            </p:stCondLst>
                            <p:childTnLst>
                              <p:par>
                                <p:cTn id="71" presetID="3" presetClass="entr" presetSubtype="10" fill="hold" nodeType="after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blinds(horizontal)">
                                      <p:cBhvr>
                                        <p:cTn id="73" dur="500"/>
                                        <p:tgtEl>
                                          <p:spTgt spid="79"/>
                                        </p:tgtEl>
                                      </p:cBhvr>
                                    </p:animEffect>
                                  </p:childTnLst>
                                </p:cTn>
                              </p:par>
                            </p:childTnLst>
                          </p:cTn>
                        </p:par>
                        <p:par>
                          <p:cTn id="74" fill="hold">
                            <p:stCondLst>
                              <p:cond delay="2500"/>
                            </p:stCondLst>
                            <p:childTnLst>
                              <p:par>
                                <p:cTn id="75" presetID="3" presetClass="entr" presetSubtype="10" fill="hold" nodeType="after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blinds(horizontal)">
                                      <p:cBhvr>
                                        <p:cTn id="77" dur="500"/>
                                        <p:tgtEl>
                                          <p:spTgt spid="100"/>
                                        </p:tgtEl>
                                      </p:cBhvr>
                                    </p:animEffect>
                                  </p:childTnLst>
                                </p:cTn>
                              </p:par>
                            </p:childTnLst>
                          </p:cTn>
                        </p:par>
                        <p:par>
                          <p:cTn id="78" fill="hold">
                            <p:stCondLst>
                              <p:cond delay="3000"/>
                            </p:stCondLst>
                            <p:childTnLst>
                              <p:par>
                                <p:cTn id="79" presetID="3" presetClass="entr" presetSubtype="10"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blinds(horizontal)">
                                      <p:cBhvr>
                                        <p:cTn id="81" dur="500"/>
                                        <p:tgtEl>
                                          <p:spTgt spid="82"/>
                                        </p:tgtEl>
                                      </p:cBhvr>
                                    </p:animEffect>
                                  </p:childTnLst>
                                </p:cTn>
                              </p:par>
                            </p:childTnLst>
                          </p:cTn>
                        </p:par>
                        <p:par>
                          <p:cTn id="82" fill="hold">
                            <p:stCondLst>
                              <p:cond delay="3500"/>
                            </p:stCondLst>
                            <p:childTnLst>
                              <p:par>
                                <p:cTn id="83" presetID="3" presetClass="entr" presetSubtype="10" fill="hold" nodeType="after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blinds(horizontal)">
                                      <p:cBhvr>
                                        <p:cTn id="85" dur="500"/>
                                        <p:tgtEl>
                                          <p:spTgt spid="104"/>
                                        </p:tgtEl>
                                      </p:cBhvr>
                                    </p:animEffect>
                                  </p:childTnLst>
                                </p:cTn>
                              </p:par>
                            </p:childTnLst>
                          </p:cTn>
                        </p:par>
                        <p:par>
                          <p:cTn id="86" fill="hold">
                            <p:stCondLst>
                              <p:cond delay="4000"/>
                            </p:stCondLst>
                            <p:childTnLst>
                              <p:par>
                                <p:cTn id="87" presetID="3" presetClass="entr" presetSubtype="10" fill="hold" nodeType="after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blinds(horizontal)">
                                      <p:cBhvr>
                                        <p:cTn id="89" dur="500"/>
                                        <p:tgtEl>
                                          <p:spTgt spid="97"/>
                                        </p:tgtEl>
                                      </p:cBhvr>
                                    </p:animEffect>
                                  </p:childTnLst>
                                </p:cTn>
                              </p:par>
                            </p:childTnLst>
                          </p:cTn>
                        </p:par>
                        <p:par>
                          <p:cTn id="90" fill="hold">
                            <p:stCondLst>
                              <p:cond delay="4500"/>
                            </p:stCondLst>
                            <p:childTnLst>
                              <p:par>
                                <p:cTn id="91" presetID="3" presetClass="entr" presetSubtype="10" fill="hold" nodeType="after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blinds(horizontal)">
                                      <p:cBhvr>
                                        <p:cTn id="9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AutoShape 3"/>
          <p:cNvSpPr>
            <a:spLocks noChangeArrowheads="1"/>
          </p:cNvSpPr>
          <p:nvPr/>
        </p:nvSpPr>
        <p:spPr bwMode="auto">
          <a:xfrm>
            <a:off x="395288" y="1196975"/>
            <a:ext cx="8353425" cy="4824413"/>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0" tIns="0" rIns="0" bIns="0"/>
          <a:lstStyle/>
          <a:p>
            <a:pPr marL="596900" lvl="1" indent="-242888" eaLnBrk="0" hangingPunct="0">
              <a:lnSpc>
                <a:spcPct val="90000"/>
              </a:lnSpc>
              <a:spcBef>
                <a:spcPct val="25000"/>
              </a:spcBef>
              <a:buClr>
                <a:schemeClr val="tx2"/>
              </a:buClr>
              <a:buSzPct val="75000"/>
              <a:buFont typeface="Wingdings" pitchFamily="2" charset="2"/>
              <a:buChar char="§"/>
              <a:defRPr/>
            </a:pPr>
            <a:endParaRPr lang="en-GB" sz="1600" b="0" dirty="0">
              <a:latin typeface="+mj-lt"/>
            </a:endParaRPr>
          </a:p>
        </p:txBody>
      </p:sp>
      <p:sp>
        <p:nvSpPr>
          <p:cNvPr id="87" name="AutoShape 52"/>
          <p:cNvSpPr>
            <a:spLocks noChangeArrowheads="1"/>
          </p:cNvSpPr>
          <p:nvPr/>
        </p:nvSpPr>
        <p:spPr bwMode="auto">
          <a:xfrm>
            <a:off x="539750" y="1268413"/>
            <a:ext cx="2952750" cy="4681537"/>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180000" tIns="36000" rIns="36000" bIns="36000" anchor="ctr" anchorCtr="1"/>
          <a:lstStyle/>
          <a:p>
            <a:pPr eaLnBrk="0" hangingPunct="0">
              <a:spcBef>
                <a:spcPts val="1000"/>
              </a:spcBef>
              <a:buClr>
                <a:schemeClr val="tx2"/>
              </a:buClr>
              <a:buSzPct val="75000"/>
              <a:defRPr/>
            </a:pPr>
            <a:endParaRPr lang="en-US" sz="1800" b="0" dirty="0">
              <a:solidFill>
                <a:schemeClr val="tx2"/>
              </a:solidFill>
              <a:latin typeface="+mj-lt"/>
            </a:endParaRPr>
          </a:p>
        </p:txBody>
      </p:sp>
      <p:sp>
        <p:nvSpPr>
          <p:cNvPr id="17411" name="Rectangle 2"/>
          <p:cNvSpPr>
            <a:spLocks noGrp="1" noChangeArrowheads="1"/>
          </p:cNvSpPr>
          <p:nvPr>
            <p:ph type="title"/>
          </p:nvPr>
        </p:nvSpPr>
        <p:spPr>
          <a:xfrm>
            <a:off x="304800" y="333375"/>
            <a:ext cx="8532813" cy="863600"/>
          </a:xfrm>
        </p:spPr>
        <p:txBody>
          <a:bodyPr/>
          <a:lstStyle/>
          <a:p>
            <a:pPr>
              <a:lnSpc>
                <a:spcPct val="100000"/>
              </a:lnSpc>
              <a:defRPr/>
            </a:pPr>
            <a:r>
              <a:rPr lang="en-GB" dirty="0" smtClean="0"/>
              <a:t>EU Broadband for All &amp; Everything…</a:t>
            </a:r>
            <a:br>
              <a:rPr lang="en-GB" dirty="0" smtClean="0"/>
            </a:br>
            <a:r>
              <a:rPr lang="en-GB" dirty="0"/>
              <a:t>	</a:t>
            </a:r>
            <a:r>
              <a:rPr lang="en-GB" dirty="0" smtClean="0"/>
              <a:t>			Digital Agenda Europe 2020.</a:t>
            </a:r>
            <a:br>
              <a:rPr lang="en-GB" dirty="0" smtClean="0"/>
            </a:br>
            <a:endParaRPr lang="en-GB" sz="2000" dirty="0" smtClean="0">
              <a:solidFill>
                <a:schemeClr val="bg2">
                  <a:lumMod val="75000"/>
                </a:schemeClr>
              </a:solidFill>
            </a:endParaRPr>
          </a:p>
        </p:txBody>
      </p:sp>
      <p:sp>
        <p:nvSpPr>
          <p:cNvPr id="30" name="Slide Number Placeholder 4"/>
          <p:cNvSpPr>
            <a:spLocks noGrp="1"/>
          </p:cNvSpPr>
          <p:nvPr>
            <p:ph type="sldNum" sz="quarter" idx="11"/>
          </p:nvPr>
        </p:nvSpPr>
        <p:spPr/>
        <p:txBody>
          <a:bodyPr/>
          <a:lstStyle/>
          <a:p>
            <a:pPr>
              <a:defRPr/>
            </a:pPr>
            <a:fld id="{14B09843-4878-437E-9329-9CC4A550FF7B}" type="slidenum">
              <a:rPr lang="de-DE"/>
              <a:pPr>
                <a:defRPr/>
              </a:pPr>
              <a:t>4</a:t>
            </a:fld>
            <a:endParaRPr lang="de-DE" dirty="0"/>
          </a:p>
        </p:txBody>
      </p:sp>
      <p:sp>
        <p:nvSpPr>
          <p:cNvPr id="63" name="TextBox 62"/>
          <p:cNvSpPr txBox="1"/>
          <p:nvPr/>
        </p:nvSpPr>
        <p:spPr>
          <a:xfrm>
            <a:off x="3779838" y="5013325"/>
            <a:ext cx="1152525" cy="457200"/>
          </a:xfrm>
          <a:prstGeom prst="rect">
            <a:avLst/>
          </a:prstGeom>
          <a:noFill/>
        </p:spPr>
        <p:txBody>
          <a:bodyPr wrap="none"/>
          <a:lstStyle/>
          <a:p>
            <a:pPr algn="ctr">
              <a:defRPr/>
            </a:pPr>
            <a:r>
              <a:rPr lang="en-US" sz="2800" dirty="0">
                <a:latin typeface="+mj-lt"/>
              </a:rPr>
              <a:t>2013</a:t>
            </a:r>
          </a:p>
          <a:p>
            <a:pPr algn="ctr">
              <a:defRPr/>
            </a:pPr>
            <a:r>
              <a:rPr lang="en-US" sz="2800" b="0" dirty="0">
                <a:latin typeface="+mj-lt"/>
              </a:rPr>
              <a:t>+2 </a:t>
            </a:r>
            <a:r>
              <a:rPr lang="en-US" sz="2800" b="0" dirty="0" err="1">
                <a:latin typeface="+mj-lt"/>
              </a:rPr>
              <a:t>yrs</a:t>
            </a:r>
            <a:endParaRPr lang="en-US" sz="2800" b="0" dirty="0">
              <a:latin typeface="+mj-lt"/>
            </a:endParaRPr>
          </a:p>
        </p:txBody>
      </p:sp>
      <p:sp>
        <p:nvSpPr>
          <p:cNvPr id="67" name="TextBox 66"/>
          <p:cNvSpPr txBox="1"/>
          <p:nvPr/>
        </p:nvSpPr>
        <p:spPr>
          <a:xfrm>
            <a:off x="1403350" y="5013325"/>
            <a:ext cx="1152525" cy="457200"/>
          </a:xfrm>
          <a:prstGeom prst="rect">
            <a:avLst/>
          </a:prstGeom>
          <a:noFill/>
        </p:spPr>
        <p:txBody>
          <a:bodyPr wrap="none"/>
          <a:lstStyle/>
          <a:p>
            <a:pPr algn="ctr">
              <a:defRPr/>
            </a:pPr>
            <a:r>
              <a:rPr lang="en-US" sz="2800" dirty="0">
                <a:latin typeface="+mj-lt"/>
              </a:rPr>
              <a:t>2011</a:t>
            </a:r>
          </a:p>
          <a:p>
            <a:pPr algn="ctr">
              <a:defRPr/>
            </a:pPr>
            <a:r>
              <a:rPr lang="en-US" sz="2800" b="0" dirty="0">
                <a:latin typeface="+mj-lt"/>
              </a:rPr>
              <a:t>now</a:t>
            </a:r>
          </a:p>
        </p:txBody>
      </p:sp>
      <p:sp>
        <p:nvSpPr>
          <p:cNvPr id="4" name="Rounded Rectangle 3"/>
          <p:cNvSpPr/>
          <p:nvPr/>
        </p:nvSpPr>
        <p:spPr bwMode="auto">
          <a:xfrm>
            <a:off x="3816350" y="1357313"/>
            <a:ext cx="1150938" cy="3600450"/>
          </a:xfrm>
          <a:prstGeom prst="roundRect">
            <a:avLst/>
          </a:prstGeom>
          <a:solidFill>
            <a:srgbClr val="AFDC7E"/>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ts val="0"/>
              </a:spcBef>
              <a:buClr>
                <a:schemeClr val="tx2"/>
              </a:buClr>
              <a:buSzPct val="75000"/>
              <a:defRPr/>
            </a:pPr>
            <a:r>
              <a:rPr lang="en-US" sz="1400" b="0" u="sng" dirty="0">
                <a:latin typeface="+mj-lt"/>
              </a:rPr>
              <a:t>All </a:t>
            </a:r>
            <a:r>
              <a:rPr lang="en-US" sz="1400" b="0" dirty="0">
                <a:latin typeface="+mj-lt"/>
              </a:rPr>
              <a:t>Europeans have </a:t>
            </a:r>
            <a:r>
              <a:rPr lang="en-US" sz="1400" b="0" u="sng" dirty="0">
                <a:latin typeface="+mj-lt"/>
              </a:rPr>
              <a:t>access</a:t>
            </a:r>
            <a:r>
              <a:rPr lang="en-US" sz="1400" b="0" dirty="0">
                <a:latin typeface="+mj-lt"/>
              </a:rPr>
              <a:t> to Broadband</a:t>
            </a:r>
          </a:p>
          <a:p>
            <a:pPr algn="ctr">
              <a:spcBef>
                <a:spcPts val="0"/>
              </a:spcBef>
              <a:buClr>
                <a:schemeClr val="tx2"/>
              </a:buClr>
              <a:buSzPct val="75000"/>
              <a:defRPr/>
            </a:pPr>
            <a:r>
              <a:rPr lang="en-US" sz="1400" b="0" dirty="0">
                <a:latin typeface="+mj-lt"/>
              </a:rPr>
              <a:t>(wireless)</a:t>
            </a:r>
          </a:p>
        </p:txBody>
      </p:sp>
      <p:sp>
        <p:nvSpPr>
          <p:cNvPr id="71" name="Rounded Rectangle 70"/>
          <p:cNvSpPr/>
          <p:nvPr/>
        </p:nvSpPr>
        <p:spPr bwMode="auto">
          <a:xfrm>
            <a:off x="6408738" y="1357313"/>
            <a:ext cx="1223962" cy="3600450"/>
          </a:xfrm>
          <a:prstGeom prst="roundRect">
            <a:avLst/>
          </a:prstGeom>
          <a:solidFill>
            <a:srgbClr val="D2EBB7"/>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ts val="0"/>
              </a:spcBef>
              <a:buClr>
                <a:srgbClr val="E20074"/>
              </a:buClr>
              <a:buSzPct val="75000"/>
              <a:defRPr/>
            </a:pPr>
            <a:r>
              <a:rPr lang="en-US" sz="1400" b="0" u="sng" dirty="0">
                <a:solidFill>
                  <a:srgbClr val="000000"/>
                </a:solidFill>
                <a:latin typeface="+mj-lt"/>
              </a:rPr>
              <a:t>All</a:t>
            </a:r>
            <a:r>
              <a:rPr lang="en-US" sz="1400" b="0" dirty="0">
                <a:solidFill>
                  <a:srgbClr val="000000"/>
                </a:solidFill>
                <a:latin typeface="+mj-lt"/>
              </a:rPr>
              <a:t> have </a:t>
            </a:r>
            <a:r>
              <a:rPr lang="en-US" sz="1400" b="0" u="sng" dirty="0">
                <a:solidFill>
                  <a:srgbClr val="000000"/>
                </a:solidFill>
                <a:latin typeface="+mj-lt"/>
              </a:rPr>
              <a:t>access</a:t>
            </a:r>
            <a:r>
              <a:rPr lang="en-US" sz="1400" b="0" dirty="0">
                <a:solidFill>
                  <a:srgbClr val="000000"/>
                </a:solidFill>
                <a:latin typeface="+mj-lt"/>
              </a:rPr>
              <a:t> to</a:t>
            </a:r>
          </a:p>
          <a:p>
            <a:pPr algn="ctr">
              <a:spcBef>
                <a:spcPts val="0"/>
              </a:spcBef>
              <a:buClr>
                <a:srgbClr val="E20074"/>
              </a:buClr>
              <a:buSzPct val="75000"/>
              <a:defRPr/>
            </a:pPr>
            <a:r>
              <a:rPr lang="en-US" sz="1400" b="0" dirty="0">
                <a:solidFill>
                  <a:srgbClr val="000000"/>
                </a:solidFill>
                <a:latin typeface="+mj-lt"/>
              </a:rPr>
              <a:t> </a:t>
            </a:r>
            <a:r>
              <a:rPr lang="en-US" sz="1400" dirty="0">
                <a:solidFill>
                  <a:srgbClr val="000000"/>
                </a:solidFill>
                <a:latin typeface="+mj-lt"/>
              </a:rPr>
              <a:t>30 Mbps </a:t>
            </a:r>
          </a:p>
          <a:p>
            <a:pPr algn="ctr">
              <a:spcBef>
                <a:spcPts val="0"/>
              </a:spcBef>
              <a:buClr>
                <a:srgbClr val="E20074"/>
              </a:buClr>
              <a:buSzPct val="75000"/>
              <a:defRPr/>
            </a:pPr>
            <a:r>
              <a:rPr lang="en-US" sz="1400" b="0" dirty="0">
                <a:solidFill>
                  <a:srgbClr val="000000"/>
                </a:solidFill>
                <a:latin typeface="+mj-lt"/>
              </a:rPr>
              <a:t>or higher.</a:t>
            </a:r>
          </a:p>
          <a:p>
            <a:pPr algn="ctr">
              <a:spcBef>
                <a:spcPts val="0"/>
              </a:spcBef>
              <a:buClr>
                <a:srgbClr val="E20074"/>
              </a:buClr>
              <a:buSzPct val="75000"/>
              <a:defRPr/>
            </a:pPr>
            <a:endParaRPr lang="en-US" sz="1400" b="0" dirty="0">
              <a:solidFill>
                <a:srgbClr val="000000"/>
              </a:solidFill>
              <a:latin typeface="+mj-lt"/>
            </a:endParaRPr>
          </a:p>
          <a:p>
            <a:pPr algn="ctr">
              <a:spcBef>
                <a:spcPts val="0"/>
              </a:spcBef>
              <a:buClr>
                <a:srgbClr val="E20074"/>
              </a:buClr>
              <a:buSzPct val="75000"/>
              <a:defRPr/>
            </a:pPr>
            <a:endParaRPr lang="en-US" sz="1400" b="0" dirty="0">
              <a:solidFill>
                <a:srgbClr val="000000"/>
              </a:solidFill>
              <a:latin typeface="+mj-lt"/>
            </a:endParaRPr>
          </a:p>
          <a:p>
            <a:pPr algn="ctr">
              <a:spcBef>
                <a:spcPts val="0"/>
              </a:spcBef>
              <a:buClr>
                <a:srgbClr val="E20074"/>
              </a:buClr>
              <a:buSzPct val="75000"/>
              <a:defRPr/>
            </a:pPr>
            <a:endParaRPr lang="en-US" sz="1400" b="0" dirty="0">
              <a:solidFill>
                <a:srgbClr val="000000"/>
              </a:solidFill>
              <a:latin typeface="+mj-lt"/>
            </a:endParaRPr>
          </a:p>
          <a:p>
            <a:pPr algn="ctr">
              <a:spcBef>
                <a:spcPts val="0"/>
              </a:spcBef>
              <a:buClr>
                <a:srgbClr val="E20074"/>
              </a:buClr>
              <a:buSzPct val="75000"/>
              <a:defRPr/>
            </a:pPr>
            <a:endParaRPr lang="en-US" sz="1400" b="0" dirty="0">
              <a:solidFill>
                <a:srgbClr val="000000"/>
              </a:solidFill>
              <a:latin typeface="+mj-lt"/>
            </a:endParaRPr>
          </a:p>
          <a:p>
            <a:pPr algn="ctr">
              <a:spcBef>
                <a:spcPts val="0"/>
              </a:spcBef>
              <a:buClr>
                <a:srgbClr val="E20074"/>
              </a:buClr>
              <a:buSzPct val="75000"/>
              <a:defRPr/>
            </a:pPr>
            <a:endParaRPr lang="en-US" sz="1400" b="0" dirty="0">
              <a:solidFill>
                <a:srgbClr val="000000"/>
              </a:solidFill>
              <a:latin typeface="+mj-lt"/>
            </a:endParaRPr>
          </a:p>
          <a:p>
            <a:pPr algn="ctr">
              <a:spcBef>
                <a:spcPts val="0"/>
              </a:spcBef>
              <a:buClr>
                <a:srgbClr val="E20074"/>
              </a:buClr>
              <a:buSzPct val="75000"/>
              <a:defRPr/>
            </a:pPr>
            <a:endParaRPr lang="en-US" sz="1400" b="0" dirty="0">
              <a:solidFill>
                <a:srgbClr val="000000"/>
              </a:solidFill>
              <a:latin typeface="+mj-lt"/>
            </a:endParaRPr>
          </a:p>
          <a:p>
            <a:pPr algn="ctr">
              <a:spcBef>
                <a:spcPts val="0"/>
              </a:spcBef>
              <a:buClr>
                <a:srgbClr val="E20074"/>
              </a:buClr>
              <a:buSzPct val="75000"/>
              <a:defRPr/>
            </a:pPr>
            <a:endParaRPr lang="en-US" sz="1400" b="0" dirty="0">
              <a:solidFill>
                <a:srgbClr val="000000"/>
              </a:solidFill>
              <a:latin typeface="+mj-lt"/>
            </a:endParaRPr>
          </a:p>
          <a:p>
            <a:pPr algn="ctr">
              <a:spcBef>
                <a:spcPts val="0"/>
              </a:spcBef>
              <a:buClr>
                <a:srgbClr val="E20074"/>
              </a:buClr>
              <a:buSzPct val="75000"/>
              <a:defRPr/>
            </a:pPr>
            <a:endParaRPr lang="en-US" sz="1400" b="0" dirty="0">
              <a:solidFill>
                <a:srgbClr val="000000"/>
              </a:solidFill>
              <a:latin typeface="+mj-lt"/>
            </a:endParaRPr>
          </a:p>
        </p:txBody>
      </p:sp>
      <p:sp>
        <p:nvSpPr>
          <p:cNvPr id="2" name="TextBox 1"/>
          <p:cNvSpPr txBox="1"/>
          <p:nvPr/>
        </p:nvSpPr>
        <p:spPr>
          <a:xfrm>
            <a:off x="6408738" y="5013325"/>
            <a:ext cx="1150937" cy="457200"/>
          </a:xfrm>
          <a:prstGeom prst="rect">
            <a:avLst/>
          </a:prstGeom>
          <a:noFill/>
        </p:spPr>
        <p:txBody>
          <a:bodyPr wrap="none"/>
          <a:lstStyle/>
          <a:p>
            <a:pPr algn="ctr">
              <a:defRPr/>
            </a:pPr>
            <a:r>
              <a:rPr lang="en-US" sz="2800" dirty="0">
                <a:latin typeface="+mj-lt"/>
              </a:rPr>
              <a:t>2020</a:t>
            </a:r>
          </a:p>
          <a:p>
            <a:pPr algn="ctr">
              <a:defRPr/>
            </a:pPr>
            <a:r>
              <a:rPr lang="en-US" sz="2800" b="0" dirty="0">
                <a:latin typeface="+mj-lt"/>
              </a:rPr>
              <a:t>+9 </a:t>
            </a:r>
            <a:r>
              <a:rPr lang="en-US" sz="2800" b="0" dirty="0" err="1">
                <a:latin typeface="+mj-lt"/>
              </a:rPr>
              <a:t>yrs</a:t>
            </a:r>
            <a:endParaRPr lang="en-US" sz="2800" b="0" dirty="0">
              <a:latin typeface="+mj-lt"/>
            </a:endParaRPr>
          </a:p>
        </p:txBody>
      </p:sp>
      <p:sp>
        <p:nvSpPr>
          <p:cNvPr id="70" name="Rounded Rectangle 69"/>
          <p:cNvSpPr/>
          <p:nvPr/>
        </p:nvSpPr>
        <p:spPr bwMode="auto">
          <a:xfrm>
            <a:off x="6480175" y="3157538"/>
            <a:ext cx="1079500" cy="1800225"/>
          </a:xfrm>
          <a:prstGeom prst="roundRect">
            <a:avLst/>
          </a:prstGeom>
          <a:solidFill>
            <a:schemeClr val="tx2"/>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ct val="50000"/>
              </a:spcBef>
              <a:buClr>
                <a:srgbClr val="E20074"/>
              </a:buClr>
              <a:buSzPct val="75000"/>
              <a:defRPr/>
            </a:pPr>
            <a:r>
              <a:rPr lang="en-US" sz="1400" b="0" u="sng" dirty="0">
                <a:solidFill>
                  <a:schemeClr val="bg1"/>
                </a:solidFill>
                <a:latin typeface="+mj-lt"/>
              </a:rPr>
              <a:t>50+% HH subscribe</a:t>
            </a:r>
            <a:r>
              <a:rPr lang="en-US" sz="1400" b="0" dirty="0">
                <a:solidFill>
                  <a:schemeClr val="bg1"/>
                </a:solidFill>
                <a:latin typeface="+mj-lt"/>
              </a:rPr>
              <a:t> to </a:t>
            </a:r>
            <a:r>
              <a:rPr lang="en-US" sz="1400" dirty="0">
                <a:solidFill>
                  <a:schemeClr val="bg1"/>
                </a:solidFill>
                <a:latin typeface="+mj-lt"/>
              </a:rPr>
              <a:t>100 Mbps.</a:t>
            </a:r>
          </a:p>
        </p:txBody>
      </p:sp>
      <p:sp>
        <p:nvSpPr>
          <p:cNvPr id="72" name="Rounded Rectangle 71"/>
          <p:cNvSpPr/>
          <p:nvPr/>
        </p:nvSpPr>
        <p:spPr bwMode="auto">
          <a:xfrm>
            <a:off x="755650" y="2078038"/>
            <a:ext cx="1223963" cy="2879725"/>
          </a:xfrm>
          <a:prstGeom prst="roundRect">
            <a:avLst/>
          </a:prstGeom>
          <a:solidFill>
            <a:srgbClr val="AFDC7E"/>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ts val="0"/>
              </a:spcBef>
              <a:buClr>
                <a:schemeClr val="tx2"/>
              </a:buClr>
              <a:buSzPct val="75000"/>
              <a:defRPr/>
            </a:pPr>
            <a:r>
              <a:rPr lang="en-US" sz="1400" b="0" dirty="0">
                <a:latin typeface="+mj-lt"/>
              </a:rPr>
              <a:t>&lt;80%</a:t>
            </a:r>
          </a:p>
          <a:p>
            <a:pPr algn="ctr">
              <a:spcBef>
                <a:spcPts val="0"/>
              </a:spcBef>
              <a:buClr>
                <a:schemeClr val="tx2"/>
              </a:buClr>
              <a:buSzPct val="75000"/>
              <a:defRPr/>
            </a:pPr>
            <a:r>
              <a:rPr lang="en-US" sz="1400" b="0" dirty="0">
                <a:latin typeface="+mj-lt"/>
              </a:rPr>
              <a:t>HSPA pop coverage</a:t>
            </a: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p:txBody>
      </p:sp>
      <p:sp>
        <p:nvSpPr>
          <p:cNvPr id="74" name="Rounded Rectangle 73"/>
          <p:cNvSpPr/>
          <p:nvPr/>
        </p:nvSpPr>
        <p:spPr bwMode="auto">
          <a:xfrm>
            <a:off x="809625" y="2797175"/>
            <a:ext cx="1116013" cy="2160588"/>
          </a:xfrm>
          <a:prstGeom prst="roundRect">
            <a:avLst/>
          </a:prstGeom>
          <a:solidFill>
            <a:schemeClr val="accent1">
              <a:lumMod val="60000"/>
              <a:lumOff val="40000"/>
            </a:schemeClr>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ct val="50000"/>
              </a:spcBef>
              <a:buClr>
                <a:srgbClr val="E20074"/>
              </a:buClr>
              <a:buSzPct val="75000"/>
              <a:defRPr/>
            </a:pPr>
            <a:r>
              <a:rPr lang="en-US" sz="1400" b="0" dirty="0">
                <a:solidFill>
                  <a:schemeClr val="bg1"/>
                </a:solidFill>
                <a:latin typeface="+mj-lt"/>
              </a:rPr>
              <a:t>60% 3G adaptation</a:t>
            </a:r>
          </a:p>
          <a:p>
            <a:pPr algn="ctr">
              <a:spcBef>
                <a:spcPct val="50000"/>
              </a:spcBef>
              <a:buClr>
                <a:srgbClr val="E20074"/>
              </a:buClr>
              <a:buSzPct val="75000"/>
              <a:defRPr/>
            </a:pPr>
            <a:endParaRPr lang="en-US" sz="1400" b="0" dirty="0">
              <a:solidFill>
                <a:schemeClr val="bg1"/>
              </a:solidFill>
              <a:latin typeface="+mj-lt"/>
            </a:endParaRPr>
          </a:p>
          <a:p>
            <a:pPr algn="ctr">
              <a:spcBef>
                <a:spcPct val="50000"/>
              </a:spcBef>
              <a:buClr>
                <a:srgbClr val="E20074"/>
              </a:buClr>
              <a:buSzPct val="75000"/>
              <a:defRPr/>
            </a:pPr>
            <a:endParaRPr lang="en-US" sz="1400" b="0" dirty="0">
              <a:solidFill>
                <a:schemeClr val="bg1"/>
              </a:solidFill>
              <a:latin typeface="+mj-lt"/>
            </a:endParaRPr>
          </a:p>
          <a:p>
            <a:pPr algn="ctr">
              <a:spcBef>
                <a:spcPct val="50000"/>
              </a:spcBef>
              <a:buClr>
                <a:srgbClr val="E20074"/>
              </a:buClr>
              <a:buSzPct val="75000"/>
              <a:defRPr/>
            </a:pPr>
            <a:endParaRPr lang="en-US" sz="1400" dirty="0">
              <a:solidFill>
                <a:schemeClr val="bg1"/>
              </a:solidFill>
              <a:latin typeface="+mj-lt"/>
            </a:endParaRPr>
          </a:p>
        </p:txBody>
      </p:sp>
      <p:sp>
        <p:nvSpPr>
          <p:cNvPr id="73" name="Rounded Rectangle 72"/>
          <p:cNvSpPr/>
          <p:nvPr/>
        </p:nvSpPr>
        <p:spPr bwMode="auto">
          <a:xfrm>
            <a:off x="827088" y="4237038"/>
            <a:ext cx="1081087" cy="720725"/>
          </a:xfrm>
          <a:prstGeom prst="roundRect">
            <a:avLst/>
          </a:prstGeom>
          <a:solidFill>
            <a:schemeClr val="accent1">
              <a:lumMod val="40000"/>
              <a:lumOff val="60000"/>
            </a:schemeClr>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ct val="50000"/>
              </a:spcBef>
              <a:buClr>
                <a:srgbClr val="E20074"/>
              </a:buClr>
              <a:buSzPct val="75000"/>
              <a:defRPr/>
            </a:pPr>
            <a:r>
              <a:rPr lang="en-US" sz="1400" b="0" dirty="0">
                <a:solidFill>
                  <a:schemeClr val="bg1"/>
                </a:solidFill>
                <a:latin typeface="+mj-lt"/>
              </a:rPr>
              <a:t>&lt;20% HSPA adaptation</a:t>
            </a:r>
            <a:endParaRPr lang="en-US" sz="1400" dirty="0">
              <a:solidFill>
                <a:schemeClr val="bg1"/>
              </a:solidFill>
              <a:latin typeface="+mj-lt"/>
            </a:endParaRPr>
          </a:p>
        </p:txBody>
      </p:sp>
      <p:sp>
        <p:nvSpPr>
          <p:cNvPr id="75" name="Rounded Rectangle 74"/>
          <p:cNvSpPr/>
          <p:nvPr/>
        </p:nvSpPr>
        <p:spPr bwMode="auto">
          <a:xfrm>
            <a:off x="1979613" y="1609725"/>
            <a:ext cx="1223962" cy="3348038"/>
          </a:xfrm>
          <a:prstGeom prst="roundRect">
            <a:avLst/>
          </a:prstGeom>
          <a:solidFill>
            <a:srgbClr val="AFDC7E"/>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ts val="0"/>
              </a:spcBef>
              <a:buClr>
                <a:schemeClr val="tx2"/>
              </a:buClr>
              <a:buSzPct val="75000"/>
              <a:defRPr/>
            </a:pPr>
            <a:r>
              <a:rPr lang="en-US" sz="1400" b="0" dirty="0">
                <a:latin typeface="+mj-lt"/>
              </a:rPr>
              <a:t>&lt;95%</a:t>
            </a:r>
          </a:p>
          <a:p>
            <a:pPr algn="ctr">
              <a:spcBef>
                <a:spcPts val="0"/>
              </a:spcBef>
              <a:buClr>
                <a:schemeClr val="tx2"/>
              </a:buClr>
              <a:buSzPct val="75000"/>
              <a:defRPr/>
            </a:pPr>
            <a:r>
              <a:rPr lang="en-US" sz="1400" b="0" dirty="0">
                <a:latin typeface="+mj-lt"/>
              </a:rPr>
              <a:t>DSL</a:t>
            </a:r>
          </a:p>
          <a:p>
            <a:pPr algn="ctr">
              <a:spcBef>
                <a:spcPts val="0"/>
              </a:spcBef>
              <a:buClr>
                <a:schemeClr val="tx2"/>
              </a:buClr>
              <a:buSzPct val="75000"/>
              <a:defRPr/>
            </a:pPr>
            <a:r>
              <a:rPr lang="en-US" sz="1400" b="0" dirty="0">
                <a:latin typeface="+mj-lt"/>
              </a:rPr>
              <a:t>coverage</a:t>
            </a: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a:p>
            <a:pPr algn="ctr">
              <a:spcBef>
                <a:spcPts val="0"/>
              </a:spcBef>
              <a:buClr>
                <a:schemeClr val="tx2"/>
              </a:buClr>
              <a:buSzPct val="75000"/>
              <a:defRPr/>
            </a:pPr>
            <a:endParaRPr lang="en-US" sz="1400" b="0" dirty="0">
              <a:latin typeface="+mj-lt"/>
            </a:endParaRPr>
          </a:p>
        </p:txBody>
      </p:sp>
      <p:sp>
        <p:nvSpPr>
          <p:cNvPr id="76" name="Rounded Rectangle 75"/>
          <p:cNvSpPr/>
          <p:nvPr/>
        </p:nvSpPr>
        <p:spPr bwMode="auto">
          <a:xfrm>
            <a:off x="2016125" y="3157538"/>
            <a:ext cx="1116013" cy="1800225"/>
          </a:xfrm>
          <a:prstGeom prst="roundRect">
            <a:avLst/>
          </a:prstGeom>
          <a:solidFill>
            <a:srgbClr val="C0E399"/>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ct val="50000"/>
              </a:spcBef>
              <a:buClr>
                <a:srgbClr val="E20074"/>
              </a:buClr>
              <a:buSzPct val="75000"/>
              <a:defRPr/>
            </a:pPr>
            <a:r>
              <a:rPr lang="en-US" sz="1400" b="0" dirty="0">
                <a:latin typeface="+mj-lt"/>
              </a:rPr>
              <a:t>&lt;50% cable coverage</a:t>
            </a:r>
          </a:p>
          <a:p>
            <a:pPr algn="ctr">
              <a:spcBef>
                <a:spcPct val="50000"/>
              </a:spcBef>
              <a:buClr>
                <a:srgbClr val="E20074"/>
              </a:buClr>
              <a:buSzPct val="75000"/>
              <a:defRPr/>
            </a:pPr>
            <a:endParaRPr lang="en-US" sz="1400" b="0" dirty="0">
              <a:solidFill>
                <a:schemeClr val="bg1"/>
              </a:solidFill>
              <a:latin typeface="+mj-lt"/>
            </a:endParaRPr>
          </a:p>
          <a:p>
            <a:pPr algn="ctr">
              <a:spcBef>
                <a:spcPct val="50000"/>
              </a:spcBef>
              <a:buClr>
                <a:srgbClr val="E20074"/>
              </a:buClr>
              <a:buSzPct val="75000"/>
              <a:defRPr/>
            </a:pPr>
            <a:endParaRPr lang="en-US" sz="1400" b="0" dirty="0">
              <a:solidFill>
                <a:schemeClr val="bg1"/>
              </a:solidFill>
              <a:latin typeface="+mj-lt"/>
            </a:endParaRPr>
          </a:p>
          <a:p>
            <a:pPr algn="ctr">
              <a:spcBef>
                <a:spcPct val="50000"/>
              </a:spcBef>
              <a:buClr>
                <a:srgbClr val="E20074"/>
              </a:buClr>
              <a:buSzPct val="75000"/>
              <a:defRPr/>
            </a:pPr>
            <a:endParaRPr lang="en-US" sz="1400" dirty="0">
              <a:solidFill>
                <a:schemeClr val="bg1"/>
              </a:solidFill>
              <a:latin typeface="+mj-lt"/>
            </a:endParaRPr>
          </a:p>
        </p:txBody>
      </p:sp>
      <p:sp>
        <p:nvSpPr>
          <p:cNvPr id="86" name="Rounded Rectangle 85"/>
          <p:cNvSpPr/>
          <p:nvPr/>
        </p:nvSpPr>
        <p:spPr bwMode="auto">
          <a:xfrm>
            <a:off x="2051050" y="4886325"/>
            <a:ext cx="1081088" cy="71438"/>
          </a:xfrm>
          <a:prstGeom prst="roundRect">
            <a:avLst/>
          </a:prstGeom>
          <a:solidFill>
            <a:schemeClr val="tx2">
              <a:lumMod val="20000"/>
              <a:lumOff val="80000"/>
            </a:schemeClr>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ct val="50000"/>
              </a:spcBef>
              <a:buClr>
                <a:srgbClr val="E20074"/>
              </a:buClr>
              <a:buSzPct val="75000"/>
              <a:defRPr/>
            </a:pPr>
            <a:r>
              <a:rPr lang="nl-NL" sz="1400" dirty="0" err="1">
                <a:solidFill>
                  <a:schemeClr val="bg2">
                    <a:lumMod val="50000"/>
                  </a:schemeClr>
                </a:solidFill>
                <a:latin typeface="+mj-lt"/>
              </a:rPr>
              <a:t>FTTx</a:t>
            </a:r>
            <a:endParaRPr lang="en-US" sz="1400" dirty="0">
              <a:solidFill>
                <a:schemeClr val="bg2">
                  <a:lumMod val="50000"/>
                </a:schemeClr>
              </a:solidFill>
              <a:latin typeface="+mj-lt"/>
            </a:endParaRPr>
          </a:p>
        </p:txBody>
      </p:sp>
      <p:cxnSp>
        <p:nvCxnSpPr>
          <p:cNvPr id="11" name="Straight Arrow Connector 10"/>
          <p:cNvCxnSpPr>
            <a:cxnSpLocks noChangeShapeType="1"/>
            <a:stCxn id="72" idx="0"/>
          </p:cNvCxnSpPr>
          <p:nvPr/>
        </p:nvCxnSpPr>
        <p:spPr bwMode="auto">
          <a:xfrm flipV="1">
            <a:off x="1368425" y="1357313"/>
            <a:ext cx="0" cy="720725"/>
          </a:xfrm>
          <a:prstGeom prst="straightConnector1">
            <a:avLst/>
          </a:prstGeom>
          <a:noFill/>
          <a:ln w="38100" algn="ctr">
            <a:solidFill>
              <a:schemeClr val="tx2"/>
            </a:solidFill>
            <a:round/>
            <a:headEnd/>
            <a:tailEnd type="arrow" w="med" len="med"/>
          </a:ln>
        </p:spPr>
      </p:cxnSp>
      <p:sp>
        <p:nvSpPr>
          <p:cNvPr id="88" name="TextBox 87"/>
          <p:cNvSpPr txBox="1"/>
          <p:nvPr/>
        </p:nvSpPr>
        <p:spPr>
          <a:xfrm>
            <a:off x="395288" y="1557338"/>
            <a:ext cx="1152525" cy="457200"/>
          </a:xfrm>
          <a:prstGeom prst="rect">
            <a:avLst/>
          </a:prstGeom>
          <a:noFill/>
        </p:spPr>
        <p:txBody>
          <a:bodyPr wrap="none"/>
          <a:lstStyle/>
          <a:p>
            <a:pPr algn="ctr">
              <a:defRPr/>
            </a:pPr>
            <a:r>
              <a:rPr lang="en-GB" sz="2000" b="0" dirty="0">
                <a:solidFill>
                  <a:schemeClr val="tx2"/>
                </a:solidFill>
                <a:latin typeface="+mj-lt"/>
              </a:rPr>
              <a:t>&gt;</a:t>
            </a:r>
            <a:r>
              <a:rPr lang="en-US" sz="2000" b="0" dirty="0">
                <a:solidFill>
                  <a:schemeClr val="tx2"/>
                </a:solidFill>
                <a:latin typeface="+mj-lt"/>
              </a:rPr>
              <a:t>20%</a:t>
            </a:r>
          </a:p>
        </p:txBody>
      </p:sp>
      <p:sp>
        <p:nvSpPr>
          <p:cNvPr id="90" name="TextBox 89"/>
          <p:cNvSpPr txBox="1"/>
          <p:nvPr/>
        </p:nvSpPr>
        <p:spPr>
          <a:xfrm>
            <a:off x="5148263" y="1412875"/>
            <a:ext cx="1152525" cy="457200"/>
          </a:xfrm>
          <a:prstGeom prst="rect">
            <a:avLst/>
          </a:prstGeom>
          <a:noFill/>
        </p:spPr>
        <p:txBody>
          <a:bodyPr wrap="none"/>
          <a:lstStyle/>
          <a:p>
            <a:pPr algn="ctr">
              <a:defRPr/>
            </a:pPr>
            <a:r>
              <a:rPr lang="en-GB" sz="2000" b="0" dirty="0">
                <a:solidFill>
                  <a:schemeClr val="tx2"/>
                </a:solidFill>
                <a:latin typeface="+mj-lt"/>
              </a:rPr>
              <a:t>+</a:t>
            </a:r>
          </a:p>
          <a:p>
            <a:pPr algn="ctr">
              <a:defRPr/>
            </a:pPr>
            <a:r>
              <a:rPr lang="en-GB" sz="2000" b="0" dirty="0">
                <a:solidFill>
                  <a:schemeClr val="tx2"/>
                </a:solidFill>
                <a:latin typeface="+mj-lt"/>
              </a:rPr>
              <a:t>100% LTE</a:t>
            </a:r>
          </a:p>
          <a:p>
            <a:pPr algn="ctr">
              <a:defRPr/>
            </a:pPr>
            <a:r>
              <a:rPr lang="en-GB" sz="2000" b="0" dirty="0">
                <a:solidFill>
                  <a:schemeClr val="tx2"/>
                </a:solidFill>
                <a:latin typeface="+mj-lt"/>
              </a:rPr>
              <a:t>+</a:t>
            </a:r>
          </a:p>
          <a:p>
            <a:pPr algn="ctr">
              <a:defRPr/>
            </a:pPr>
            <a:r>
              <a:rPr lang="en-GB" sz="2000" b="0" dirty="0">
                <a:solidFill>
                  <a:schemeClr val="tx2"/>
                </a:solidFill>
                <a:latin typeface="+mj-lt"/>
              </a:rPr>
              <a:t>FTT-</a:t>
            </a:r>
            <a:r>
              <a:rPr lang="en-GB" sz="2000" b="0" dirty="0" err="1">
                <a:solidFill>
                  <a:schemeClr val="tx2"/>
                </a:solidFill>
                <a:latin typeface="+mj-lt"/>
              </a:rPr>
              <a:t>eNB</a:t>
            </a:r>
            <a:endParaRPr lang="en-US" sz="2000" b="0" dirty="0">
              <a:solidFill>
                <a:schemeClr val="tx2"/>
              </a:solidFill>
              <a:latin typeface="+mj-lt"/>
            </a:endParaRPr>
          </a:p>
        </p:txBody>
      </p:sp>
      <p:cxnSp>
        <p:nvCxnSpPr>
          <p:cNvPr id="91" name="Straight Connector 90"/>
          <p:cNvCxnSpPr>
            <a:cxnSpLocks noChangeShapeType="1"/>
            <a:stCxn id="70" idx="0"/>
            <a:endCxn id="76" idx="0"/>
          </p:cNvCxnSpPr>
          <p:nvPr/>
        </p:nvCxnSpPr>
        <p:spPr bwMode="auto">
          <a:xfrm flipH="1">
            <a:off x="2573338" y="3157538"/>
            <a:ext cx="4446587" cy="0"/>
          </a:xfrm>
          <a:prstGeom prst="line">
            <a:avLst/>
          </a:prstGeom>
          <a:noFill/>
          <a:ln w="38100" algn="ctr">
            <a:solidFill>
              <a:schemeClr val="tx2"/>
            </a:solidFill>
            <a:prstDash val="dash"/>
            <a:round/>
            <a:headEnd type="arrow" w="med" len="med"/>
            <a:tailEnd/>
          </a:ln>
        </p:spPr>
      </p:cxnSp>
      <p:cxnSp>
        <p:nvCxnSpPr>
          <p:cNvPr id="92" name="Straight Connector 91"/>
          <p:cNvCxnSpPr>
            <a:stCxn id="70" idx="0"/>
            <a:endCxn id="86" idx="0"/>
          </p:cNvCxnSpPr>
          <p:nvPr/>
        </p:nvCxnSpPr>
        <p:spPr bwMode="auto">
          <a:xfrm flipH="1">
            <a:off x="2592388" y="3157538"/>
            <a:ext cx="4427537" cy="1728787"/>
          </a:xfrm>
          <a:prstGeom prst="line">
            <a:avLst/>
          </a:prstGeom>
          <a:solidFill>
            <a:schemeClr val="bg2"/>
          </a:solidFill>
          <a:ln w="38100" cap="flat" cmpd="sng" algn="ctr">
            <a:solidFill>
              <a:schemeClr val="tx2">
                <a:lumMod val="20000"/>
                <a:lumOff val="80000"/>
              </a:schemeClr>
            </a:solidFill>
            <a:prstDash val="solid"/>
            <a:round/>
            <a:headEnd type="arrow" w="med" len="med"/>
            <a:tailEnd type="none" w="med" len="med"/>
          </a:ln>
          <a:effectLst/>
        </p:spPr>
      </p:cxnSp>
      <p:sp>
        <p:nvSpPr>
          <p:cNvPr id="93" name="TextBox 92"/>
          <p:cNvSpPr txBox="1"/>
          <p:nvPr/>
        </p:nvSpPr>
        <p:spPr>
          <a:xfrm>
            <a:off x="5148263" y="3644900"/>
            <a:ext cx="1152525" cy="1368425"/>
          </a:xfrm>
          <a:prstGeom prst="rect">
            <a:avLst/>
          </a:prstGeom>
          <a:noFill/>
        </p:spPr>
        <p:txBody>
          <a:bodyPr wrap="none"/>
          <a:lstStyle/>
          <a:p>
            <a:pPr algn="ctr">
              <a:defRPr/>
            </a:pPr>
            <a:r>
              <a:rPr lang="en-GB" sz="2000" b="0" dirty="0">
                <a:solidFill>
                  <a:schemeClr val="tx2"/>
                </a:solidFill>
                <a:latin typeface="+mj-lt"/>
              </a:rPr>
              <a:t>+</a:t>
            </a:r>
          </a:p>
          <a:p>
            <a:pPr algn="ctr">
              <a:defRPr/>
            </a:pPr>
            <a:r>
              <a:rPr lang="en-GB" sz="2000" b="0" dirty="0">
                <a:solidFill>
                  <a:schemeClr val="tx2"/>
                </a:solidFill>
                <a:latin typeface="+mj-lt"/>
              </a:rPr>
              <a:t>&gt;50%</a:t>
            </a:r>
          </a:p>
          <a:p>
            <a:pPr algn="ctr">
              <a:defRPr/>
            </a:pPr>
            <a:r>
              <a:rPr lang="en-GB" sz="2000" b="0" dirty="0">
                <a:solidFill>
                  <a:schemeClr val="tx2"/>
                </a:solidFill>
                <a:latin typeface="+mj-lt"/>
              </a:rPr>
              <a:t>FTTH</a:t>
            </a:r>
          </a:p>
          <a:p>
            <a:pPr algn="ctr">
              <a:defRPr/>
            </a:pPr>
            <a:r>
              <a:rPr lang="en-GB" sz="2000" b="0" dirty="0">
                <a:solidFill>
                  <a:schemeClr val="tx2"/>
                </a:solidFill>
                <a:latin typeface="+mj-lt"/>
              </a:rPr>
              <a:t>/</a:t>
            </a:r>
          </a:p>
          <a:p>
            <a:pPr algn="ctr">
              <a:defRPr/>
            </a:pPr>
            <a:r>
              <a:rPr lang="en-GB" sz="2000" b="0" dirty="0" err="1">
                <a:solidFill>
                  <a:schemeClr val="tx2"/>
                </a:solidFill>
                <a:latin typeface="+mj-lt"/>
              </a:rPr>
              <a:t>DOCSISx</a:t>
            </a:r>
            <a:endParaRPr lang="en-US" sz="2000" b="0" dirty="0">
              <a:solidFill>
                <a:schemeClr val="tx2"/>
              </a:solidFill>
              <a:latin typeface="+mj-lt"/>
            </a:endParaRPr>
          </a:p>
        </p:txBody>
      </p:sp>
      <p:sp>
        <p:nvSpPr>
          <p:cNvPr id="27"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pic>
        <p:nvPicPr>
          <p:cNvPr id="29" name="Picture 28"/>
          <p:cNvPicPr>
            <a:picLocks noChangeAspect="1"/>
          </p:cNvPicPr>
          <p:nvPr/>
        </p:nvPicPr>
        <p:blipFill>
          <a:blip r:embed="rId4" cstate="print">
            <a:extLst/>
          </a:blip>
          <a:stretch>
            <a:fillRect/>
          </a:stretch>
        </p:blipFill>
        <p:spPr>
          <a:xfrm>
            <a:off x="7668345" y="1357936"/>
            <a:ext cx="936104" cy="359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TextBox 32"/>
          <p:cNvSpPr txBox="1"/>
          <p:nvPr/>
        </p:nvSpPr>
        <p:spPr>
          <a:xfrm>
            <a:off x="7667625" y="5059363"/>
            <a:ext cx="936625" cy="457200"/>
          </a:xfrm>
          <a:prstGeom prst="rect">
            <a:avLst/>
          </a:prstGeom>
          <a:noFill/>
        </p:spPr>
        <p:txBody>
          <a:bodyPr wrap="none"/>
          <a:lstStyle/>
          <a:p>
            <a:pPr algn="ctr">
              <a:defRPr/>
            </a:pPr>
            <a:r>
              <a:rPr lang="en-US" sz="2800" dirty="0">
                <a:latin typeface="+mj-lt"/>
              </a:rPr>
              <a:t>+ </a:t>
            </a:r>
            <a:r>
              <a:rPr lang="en-US" sz="2800" dirty="0" err="1">
                <a:latin typeface="+mj-lt"/>
              </a:rPr>
              <a:t>IoT</a:t>
            </a:r>
            <a:r>
              <a:rPr lang="en-US" sz="2800" dirty="0">
                <a:latin typeface="+mj-lt"/>
              </a:rPr>
              <a:t> </a:t>
            </a:r>
            <a:r>
              <a:rPr lang="en-US" sz="2800" b="0" baseline="30000" dirty="0">
                <a:latin typeface="+mj-lt"/>
              </a:rPr>
              <a:t>1</a:t>
            </a:r>
            <a:endParaRPr lang="en-US" sz="2800" b="0" dirty="0">
              <a:latin typeface="+mj-lt"/>
            </a:endParaRPr>
          </a:p>
          <a:p>
            <a:pPr algn="ctr">
              <a:defRPr/>
            </a:pPr>
            <a:endParaRPr lang="en-US" sz="1400" b="0" dirty="0">
              <a:latin typeface="+mj-lt"/>
            </a:endParaRPr>
          </a:p>
        </p:txBody>
      </p:sp>
      <p:sp>
        <p:nvSpPr>
          <p:cNvPr id="36" name="Rectangle 14"/>
          <p:cNvSpPr>
            <a:spLocks noChangeAspect="1" noChangeArrowheads="1"/>
          </p:cNvSpPr>
          <p:nvPr>
            <p:custDataLst>
              <p:tags r:id="rId1"/>
            </p:custDataLst>
          </p:nvPr>
        </p:nvSpPr>
        <p:spPr bwMode="auto">
          <a:xfrm>
            <a:off x="971550" y="6381750"/>
            <a:ext cx="4679950" cy="153988"/>
          </a:xfrm>
          <a:prstGeom prst="rect">
            <a:avLst/>
          </a:prstGeom>
          <a:noFill/>
          <a:ln w="12700" algn="ctr">
            <a:noFill/>
            <a:miter lim="800000"/>
            <a:headEnd/>
            <a:tailEnd/>
          </a:ln>
        </p:spPr>
        <p:txBody>
          <a:bodyPr lIns="0" tIns="0" rIns="0" bIns="0" anchor="ctr">
            <a:spAutoFit/>
          </a:bodyPr>
          <a:lstStyle/>
          <a:p>
            <a:pPr marL="189564" indent="-189564">
              <a:defRPr/>
            </a:pPr>
            <a:r>
              <a:rPr lang="en-GB" sz="1000" i="1" baseline="30000" dirty="0">
                <a:solidFill>
                  <a:schemeClr val="tx2"/>
                </a:solidFill>
                <a:latin typeface="+mj-lt"/>
                <a:cs typeface="Arial" pitchFamily="34" charset="0"/>
              </a:rPr>
              <a:t>1 </a:t>
            </a:r>
            <a:r>
              <a:rPr lang="en-GB" sz="1000" i="1" dirty="0" err="1">
                <a:solidFill>
                  <a:schemeClr val="tx2"/>
                </a:solidFill>
                <a:latin typeface="+mj-lt"/>
                <a:cs typeface="Arial" pitchFamily="34" charset="0"/>
              </a:rPr>
              <a:t>IoT</a:t>
            </a:r>
            <a:r>
              <a:rPr lang="en-GB" sz="1000" i="1" dirty="0">
                <a:solidFill>
                  <a:schemeClr val="tx2"/>
                </a:solidFill>
                <a:latin typeface="+mj-lt"/>
                <a:cs typeface="Arial" pitchFamily="34" charset="0"/>
              </a:rPr>
              <a:t> = Internet of Things.</a:t>
            </a:r>
          </a:p>
        </p:txBody>
      </p:sp>
      <p:sp>
        <p:nvSpPr>
          <p:cNvPr id="37" name="Rounded Rectangle 36"/>
          <p:cNvSpPr/>
          <p:nvPr/>
        </p:nvSpPr>
        <p:spPr bwMode="auto">
          <a:xfrm>
            <a:off x="3816350" y="1357313"/>
            <a:ext cx="1150938" cy="720725"/>
          </a:xfrm>
          <a:prstGeom prst="roundRect">
            <a:avLst/>
          </a:prstGeom>
          <a:solidFill>
            <a:srgbClr val="E7F4D8"/>
          </a:solidFill>
          <a:ln w="25400" cap="flat" cmpd="sng" algn="ctr">
            <a:solidFill>
              <a:schemeClr val="bg1"/>
            </a:solidFill>
            <a:prstDash val="solid"/>
            <a:round/>
            <a:headEnd type="none" w="med" len="med"/>
            <a:tailEnd type="none" w="med" len="med"/>
          </a:ln>
          <a:effectLst/>
        </p:spPr>
        <p:txBody>
          <a:bodyPr lIns="36000" tIns="0" rIns="36000" bIns="0" anchor="ctr" anchorCtr="1"/>
          <a:lstStyle/>
          <a:p>
            <a:pPr algn="ctr">
              <a:spcBef>
                <a:spcPts val="0"/>
              </a:spcBef>
              <a:buClr>
                <a:schemeClr val="tx2"/>
              </a:buClr>
              <a:buSzPct val="75000"/>
              <a:defRPr/>
            </a:pPr>
            <a:r>
              <a:rPr lang="en-US" sz="1400" b="0" dirty="0">
                <a:latin typeface="+mj-lt"/>
              </a:rPr>
              <a:t>Closing coverage gap</a:t>
            </a:r>
          </a:p>
        </p:txBody>
      </p:sp>
      <p:cxnSp>
        <p:nvCxnSpPr>
          <p:cNvPr id="9" name="Straight Connector 8"/>
          <p:cNvCxnSpPr>
            <a:cxnSpLocks noChangeShapeType="1"/>
            <a:stCxn id="37" idx="0"/>
          </p:cNvCxnSpPr>
          <p:nvPr/>
        </p:nvCxnSpPr>
        <p:spPr bwMode="auto">
          <a:xfrm flipH="1">
            <a:off x="1368425" y="1357313"/>
            <a:ext cx="3024188" cy="0"/>
          </a:xfrm>
          <a:prstGeom prst="line">
            <a:avLst/>
          </a:prstGeom>
          <a:noFill/>
          <a:ln w="38100" algn="ctr">
            <a:solidFill>
              <a:schemeClr val="tx2"/>
            </a:solidFill>
            <a:round/>
            <a:headEnd/>
            <a:tailEnd/>
          </a:ln>
        </p:spPr>
      </p:cxnSp>
      <p:cxnSp>
        <p:nvCxnSpPr>
          <p:cNvPr id="89" name="Straight Connector 88"/>
          <p:cNvCxnSpPr>
            <a:cxnSpLocks noChangeShapeType="1"/>
            <a:stCxn id="71" idx="0"/>
            <a:endCxn id="37" idx="0"/>
          </p:cNvCxnSpPr>
          <p:nvPr/>
        </p:nvCxnSpPr>
        <p:spPr bwMode="auto">
          <a:xfrm flipH="1" flipV="1">
            <a:off x="4392613" y="1357313"/>
            <a:ext cx="2627312" cy="0"/>
          </a:xfrm>
          <a:prstGeom prst="line">
            <a:avLst/>
          </a:prstGeom>
          <a:noFill/>
          <a:ln w="38100" algn="ctr">
            <a:solidFill>
              <a:schemeClr val="tx2"/>
            </a:solidFill>
            <a:round/>
            <a:headEnd type="arrow" w="med" len="me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linds(horizontal)">
                                      <p:cBhvr>
                                        <p:cTn id="7" dur="500"/>
                                        <p:tgtEl>
                                          <p:spTgt spid="7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blinds(horizontal)">
                                      <p:cBhvr>
                                        <p:cTn id="11" dur="500"/>
                                        <p:tgtEl>
                                          <p:spTgt spid="70"/>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linds(horizontal)">
                                      <p:cBhvr>
                                        <p:cTn id="20" dur="500"/>
                                        <p:tgtEl>
                                          <p:spTgt spid="29"/>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linds(horizontal)">
                                      <p:cBhvr>
                                        <p:cTn id="24" dur="500"/>
                                        <p:tgtEl>
                                          <p:spTgt spid="33"/>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linds(horizontal)">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linds(horizontal)">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blinds(horizontal)">
                                      <p:cBhvr>
                                        <p:cTn id="42" dur="500"/>
                                        <p:tgtEl>
                                          <p:spTgt spid="87"/>
                                        </p:tgtEl>
                                      </p:cBhvr>
                                    </p:animEffect>
                                  </p:childTnLst>
                                </p:cTn>
                              </p:par>
                            </p:childTnLst>
                          </p:cTn>
                        </p:par>
                        <p:par>
                          <p:cTn id="43" fill="hold">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blinds(horizontal)">
                                      <p:cBhvr>
                                        <p:cTn id="46" dur="500"/>
                                        <p:tgtEl>
                                          <p:spTgt spid="67"/>
                                        </p:tgtEl>
                                      </p:cBhvr>
                                    </p:animEffect>
                                  </p:childTnLst>
                                </p:cTn>
                              </p:par>
                            </p:childTnLst>
                          </p:cTn>
                        </p:par>
                        <p:par>
                          <p:cTn id="47" fill="hold">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blinds(horizontal)">
                                      <p:cBhvr>
                                        <p:cTn id="50" dur="500"/>
                                        <p:tgtEl>
                                          <p:spTgt spid="72"/>
                                        </p:tgtEl>
                                      </p:cBhvr>
                                    </p:animEffect>
                                  </p:childTnLst>
                                </p:cTn>
                              </p:par>
                            </p:childTnLst>
                          </p:cTn>
                        </p:par>
                        <p:par>
                          <p:cTn id="51" fill="hold">
                            <p:stCondLst>
                              <p:cond delay="1500"/>
                            </p:stCondLst>
                            <p:childTnLst>
                              <p:par>
                                <p:cTn id="52" presetID="3" presetClass="entr" presetSubtype="10" fill="hold" grpId="0" nodeType="after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blinds(horizontal)">
                                      <p:cBhvr>
                                        <p:cTn id="54" dur="500"/>
                                        <p:tgtEl>
                                          <p:spTgt spid="74"/>
                                        </p:tgtEl>
                                      </p:cBhvr>
                                    </p:animEffect>
                                  </p:childTnLst>
                                </p:cTn>
                              </p:par>
                            </p:childTnLst>
                          </p:cTn>
                        </p:par>
                        <p:par>
                          <p:cTn id="55" fill="hold">
                            <p:stCondLst>
                              <p:cond delay="2000"/>
                            </p:stCondLst>
                            <p:childTnLst>
                              <p:par>
                                <p:cTn id="56" presetID="3" presetClass="entr" presetSubtype="10"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linds(horizont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blinds(horizontal)">
                                      <p:cBhvr>
                                        <p:cTn id="63" dur="500"/>
                                        <p:tgtEl>
                                          <p:spTgt spid="75"/>
                                        </p:tgtEl>
                                      </p:cBhvr>
                                    </p:animEffect>
                                  </p:childTnLst>
                                </p:cTn>
                              </p:par>
                            </p:childTnLst>
                          </p:cTn>
                        </p:par>
                        <p:par>
                          <p:cTn id="64" fill="hold">
                            <p:stCondLst>
                              <p:cond delay="500"/>
                            </p:stCondLst>
                            <p:childTnLst>
                              <p:par>
                                <p:cTn id="65" presetID="3" presetClass="entr" presetSubtype="10"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blinds(horizontal)">
                                      <p:cBhvr>
                                        <p:cTn id="67" dur="500"/>
                                        <p:tgtEl>
                                          <p:spTgt spid="76"/>
                                        </p:tgtEl>
                                      </p:cBhvr>
                                    </p:animEffect>
                                  </p:childTnLst>
                                </p:cTn>
                              </p:par>
                            </p:childTnLst>
                          </p:cTn>
                        </p:par>
                        <p:par>
                          <p:cTn id="68" fill="hold">
                            <p:stCondLst>
                              <p:cond delay="1000"/>
                            </p:stCondLst>
                            <p:childTnLst>
                              <p:par>
                                <p:cTn id="69" presetID="3" presetClass="entr" presetSubtype="1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blinds(horizontal)">
                                      <p:cBhvr>
                                        <p:cTn id="71" dur="500"/>
                                        <p:tgtEl>
                                          <p:spTgt spid="8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blinds(horizontal)">
                                      <p:cBhvr>
                                        <p:cTn id="76" dur="500"/>
                                        <p:tgtEl>
                                          <p:spTgt spid="88"/>
                                        </p:tgtEl>
                                      </p:cBhvr>
                                    </p:animEffect>
                                  </p:childTnLst>
                                </p:cTn>
                              </p:par>
                            </p:childTnLst>
                          </p:cTn>
                        </p:par>
                        <p:par>
                          <p:cTn id="77" fill="hold">
                            <p:stCondLst>
                              <p:cond delay="500"/>
                            </p:stCondLst>
                            <p:childTnLst>
                              <p:par>
                                <p:cTn id="78" presetID="3" presetClass="entr" presetSubtype="1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500"/>
                                        <p:tgtEl>
                                          <p:spTgt spid="37"/>
                                        </p:tgtEl>
                                      </p:cBhvr>
                                    </p:animEffect>
                                  </p:childTnLst>
                                </p:cTn>
                              </p:par>
                            </p:childTnLst>
                          </p:cTn>
                        </p:par>
                        <p:par>
                          <p:cTn id="81" fill="hold">
                            <p:stCondLst>
                              <p:cond delay="1000"/>
                            </p:stCondLst>
                            <p:childTnLst>
                              <p:par>
                                <p:cTn id="82" presetID="3" presetClass="entr" presetSubtype="10"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blinds(horizontal)">
                                      <p:cBhvr>
                                        <p:cTn id="84" dur="500"/>
                                        <p:tgtEl>
                                          <p:spTgt spid="11"/>
                                        </p:tgtEl>
                                      </p:cBhvr>
                                    </p:animEffect>
                                  </p:childTnLst>
                                </p:cTn>
                              </p:par>
                            </p:childTnLst>
                          </p:cTn>
                        </p:par>
                        <p:par>
                          <p:cTn id="85" fill="hold">
                            <p:stCondLst>
                              <p:cond delay="1500"/>
                            </p:stCondLst>
                            <p:childTnLst>
                              <p:par>
                                <p:cTn id="86" presetID="3" presetClass="entr" presetSubtype="10"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blinds(horizontal)">
                                      <p:cBhvr>
                                        <p:cTn id="88" dur="500"/>
                                        <p:tgtEl>
                                          <p:spTgt spid="9"/>
                                        </p:tgtEl>
                                      </p:cBhvr>
                                    </p:animEffect>
                                  </p:childTnLst>
                                </p:cTn>
                              </p:par>
                            </p:childTnLst>
                          </p:cTn>
                        </p:par>
                        <p:par>
                          <p:cTn id="89" fill="hold">
                            <p:stCondLst>
                              <p:cond delay="2000"/>
                            </p:stCondLst>
                            <p:childTnLst>
                              <p:par>
                                <p:cTn id="90" presetID="3" presetClass="entr" presetSubtype="10" fill="hold" nodeType="after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blinds(horizontal)">
                                      <p:cBhvr>
                                        <p:cTn id="92" dur="500"/>
                                        <p:tgtEl>
                                          <p:spTgt spid="89"/>
                                        </p:tgtEl>
                                      </p:cBhvr>
                                    </p:animEffect>
                                  </p:childTnLst>
                                </p:cTn>
                              </p:par>
                            </p:childTnLst>
                          </p:cTn>
                        </p:par>
                        <p:par>
                          <p:cTn id="93" fill="hold">
                            <p:stCondLst>
                              <p:cond delay="2500"/>
                            </p:stCondLst>
                            <p:childTnLst>
                              <p:par>
                                <p:cTn id="94" presetID="3" presetClass="entr" presetSubtype="10" fill="hold" grpId="0" nodeType="after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blinds(horizontal)">
                                      <p:cBhvr>
                                        <p:cTn id="96" dur="500"/>
                                        <p:tgtEl>
                                          <p:spTgt spid="90"/>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nodeType="click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blinds(horizontal)">
                                      <p:cBhvr>
                                        <p:cTn id="101" dur="500"/>
                                        <p:tgtEl>
                                          <p:spTgt spid="91"/>
                                        </p:tgtEl>
                                      </p:cBhvr>
                                    </p:animEffect>
                                  </p:childTnLst>
                                </p:cTn>
                              </p:par>
                            </p:childTnLst>
                          </p:cTn>
                        </p:par>
                        <p:par>
                          <p:cTn id="102" fill="hold">
                            <p:stCondLst>
                              <p:cond delay="500"/>
                            </p:stCondLst>
                            <p:childTnLst>
                              <p:par>
                                <p:cTn id="103" presetID="3" presetClass="entr" presetSubtype="10" fill="hold"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blinds(horizontal)">
                                      <p:cBhvr>
                                        <p:cTn id="105" dur="500"/>
                                        <p:tgtEl>
                                          <p:spTgt spid="92"/>
                                        </p:tgtEl>
                                      </p:cBhvr>
                                    </p:animEffect>
                                  </p:childTnLst>
                                </p:cTn>
                              </p:par>
                            </p:childTnLst>
                          </p:cTn>
                        </p:par>
                        <p:par>
                          <p:cTn id="106" fill="hold">
                            <p:stCondLst>
                              <p:cond delay="1000"/>
                            </p:stCondLst>
                            <p:childTnLst>
                              <p:par>
                                <p:cTn id="107" presetID="3" presetClass="entr" presetSubtype="10" fill="hold" grpId="0" nodeType="after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blinds(horizontal)">
                                      <p:cBhvr>
                                        <p:cTn id="10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3" grpId="0"/>
      <p:bldP spid="67" grpId="0"/>
      <p:bldP spid="4" grpId="0" animBg="1"/>
      <p:bldP spid="71" grpId="0" animBg="1"/>
      <p:bldP spid="2" grpId="0"/>
      <p:bldP spid="70" grpId="0" animBg="1"/>
      <p:bldP spid="72" grpId="0" animBg="1"/>
      <p:bldP spid="74" grpId="0" animBg="1"/>
      <p:bldP spid="73" grpId="0" animBg="1"/>
      <p:bldP spid="75" grpId="0" animBg="1"/>
      <p:bldP spid="76" grpId="0" animBg="1"/>
      <p:bldP spid="86" grpId="0" animBg="1"/>
      <p:bldP spid="88" grpId="0"/>
      <p:bldP spid="90" grpId="0"/>
      <p:bldP spid="93" grpId="0"/>
      <p:bldP spid="33" grpId="0"/>
      <p:bldP spid="36"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AutoShape 3"/>
          <p:cNvSpPr>
            <a:spLocks noChangeArrowheads="1"/>
          </p:cNvSpPr>
          <p:nvPr/>
        </p:nvSpPr>
        <p:spPr bwMode="auto">
          <a:xfrm>
            <a:off x="395288" y="1196975"/>
            <a:ext cx="8353425" cy="4824413"/>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0" tIns="0" rIns="0" bIns="0"/>
          <a:lstStyle/>
          <a:p>
            <a:pPr marL="596900" lvl="1" indent="-242888" eaLnBrk="0" hangingPunct="0">
              <a:lnSpc>
                <a:spcPct val="90000"/>
              </a:lnSpc>
              <a:spcBef>
                <a:spcPct val="25000"/>
              </a:spcBef>
              <a:buClr>
                <a:schemeClr val="tx2"/>
              </a:buClr>
              <a:buSzPct val="75000"/>
              <a:buFont typeface="Wingdings" pitchFamily="2" charset="2"/>
              <a:buChar char="§"/>
              <a:defRPr/>
            </a:pPr>
            <a:endParaRPr lang="en-GB" sz="1600" b="0" dirty="0">
              <a:latin typeface="+mj-lt"/>
            </a:endParaRPr>
          </a:p>
        </p:txBody>
      </p:sp>
      <p:sp>
        <p:nvSpPr>
          <p:cNvPr id="17411" name="Rectangle 2"/>
          <p:cNvSpPr>
            <a:spLocks noGrp="1" noChangeArrowheads="1"/>
          </p:cNvSpPr>
          <p:nvPr>
            <p:ph type="title"/>
          </p:nvPr>
        </p:nvSpPr>
        <p:spPr>
          <a:xfrm>
            <a:off x="304800" y="404813"/>
            <a:ext cx="8532813" cy="863600"/>
          </a:xfrm>
        </p:spPr>
        <p:txBody>
          <a:bodyPr/>
          <a:lstStyle/>
          <a:p>
            <a:pPr>
              <a:lnSpc>
                <a:spcPct val="100000"/>
              </a:lnSpc>
              <a:defRPr/>
            </a:pPr>
            <a:r>
              <a:rPr lang="en-GB" dirty="0" smtClean="0"/>
              <a:t>Digital Agenda Europe 2020 ... What does it mean.</a:t>
            </a:r>
            <a:br>
              <a:rPr lang="en-GB" dirty="0" smtClean="0"/>
            </a:br>
            <a:endParaRPr lang="en-GB" sz="2000" dirty="0" smtClean="0">
              <a:solidFill>
                <a:schemeClr val="bg2">
                  <a:lumMod val="75000"/>
                </a:schemeClr>
              </a:solidFill>
            </a:endParaRPr>
          </a:p>
        </p:txBody>
      </p:sp>
      <p:sp>
        <p:nvSpPr>
          <p:cNvPr id="30" name="Slide Number Placeholder 4"/>
          <p:cNvSpPr>
            <a:spLocks noGrp="1"/>
          </p:cNvSpPr>
          <p:nvPr>
            <p:ph type="sldNum" sz="quarter" idx="11"/>
          </p:nvPr>
        </p:nvSpPr>
        <p:spPr/>
        <p:txBody>
          <a:bodyPr/>
          <a:lstStyle/>
          <a:p>
            <a:pPr>
              <a:defRPr/>
            </a:pPr>
            <a:fld id="{C20185B9-86D3-4454-8EC9-47E1BB192782}" type="slidenum">
              <a:rPr lang="de-DE"/>
              <a:pPr>
                <a:defRPr/>
              </a:pPr>
              <a:t>5</a:t>
            </a:fld>
            <a:endParaRPr lang="de-DE" dirty="0"/>
          </a:p>
        </p:txBody>
      </p:sp>
      <p:sp>
        <p:nvSpPr>
          <p:cNvPr id="3" name="TextBox 2"/>
          <p:cNvSpPr txBox="1"/>
          <p:nvPr/>
        </p:nvSpPr>
        <p:spPr>
          <a:xfrm>
            <a:off x="611188" y="1628775"/>
            <a:ext cx="7848600" cy="457200"/>
          </a:xfrm>
          <a:prstGeom prst="rect">
            <a:avLst/>
          </a:prstGeom>
          <a:noFill/>
        </p:spPr>
        <p:txBody>
          <a:bodyPr wrap="none"/>
          <a:lstStyle/>
          <a:p>
            <a:pPr>
              <a:defRPr/>
            </a:pPr>
            <a:r>
              <a:rPr lang="en-GB" sz="1800" b="0" dirty="0">
                <a:latin typeface="+mj-lt"/>
              </a:rPr>
              <a:t>By 2013 </a:t>
            </a:r>
            <a:r>
              <a:rPr lang="en-GB" sz="1800" dirty="0">
                <a:latin typeface="+mj-lt"/>
              </a:rPr>
              <a:t>at least 30k HSPA BTS</a:t>
            </a:r>
            <a:r>
              <a:rPr lang="en-GB" sz="1800" b="0" dirty="0">
                <a:latin typeface="+mj-lt"/>
              </a:rPr>
              <a:t> to cover the </a:t>
            </a:r>
            <a:r>
              <a:rPr lang="en-GB" sz="1800" dirty="0">
                <a:latin typeface="+mj-lt"/>
              </a:rPr>
              <a:t>EU 20+% pop gap</a:t>
            </a:r>
            <a:r>
              <a:rPr lang="en-GB" sz="1800" b="0" dirty="0">
                <a:latin typeface="+mj-lt"/>
              </a:rPr>
              <a:t>.</a:t>
            </a:r>
            <a:endParaRPr lang="en-US" sz="1800" b="0" dirty="0">
              <a:latin typeface="+mj-lt"/>
            </a:endParaRPr>
          </a:p>
        </p:txBody>
      </p:sp>
      <p:sp>
        <p:nvSpPr>
          <p:cNvPr id="28" name="TextBox 27"/>
          <p:cNvSpPr txBox="1"/>
          <p:nvPr/>
        </p:nvSpPr>
        <p:spPr>
          <a:xfrm>
            <a:off x="611188" y="2505075"/>
            <a:ext cx="7921625" cy="457200"/>
          </a:xfrm>
          <a:prstGeom prst="rect">
            <a:avLst/>
          </a:prstGeom>
          <a:noFill/>
        </p:spPr>
        <p:txBody>
          <a:bodyPr wrap="none"/>
          <a:lstStyle/>
          <a:p>
            <a:pPr>
              <a:defRPr/>
            </a:pPr>
            <a:r>
              <a:rPr lang="en-GB" sz="1800" b="0" dirty="0">
                <a:latin typeface="+mj-lt"/>
              </a:rPr>
              <a:t>By 2020 most (if not all) base stations </a:t>
            </a:r>
            <a:r>
              <a:rPr lang="en-GB" sz="1800" dirty="0">
                <a:latin typeface="+mj-lt"/>
              </a:rPr>
              <a:t>support LTE advanced </a:t>
            </a:r>
            <a:r>
              <a:rPr lang="en-GB" sz="1800" b="0" dirty="0">
                <a:latin typeface="+mj-lt"/>
              </a:rPr>
              <a:t>(&lt;200K×2).</a:t>
            </a:r>
            <a:endParaRPr lang="en-US" sz="1800" b="0" dirty="0">
              <a:latin typeface="+mj-lt"/>
            </a:endParaRPr>
          </a:p>
        </p:txBody>
      </p:sp>
      <p:sp>
        <p:nvSpPr>
          <p:cNvPr id="8" name="TextBox 7"/>
          <p:cNvSpPr txBox="1"/>
          <p:nvPr/>
        </p:nvSpPr>
        <p:spPr>
          <a:xfrm>
            <a:off x="611188" y="4256088"/>
            <a:ext cx="7416800" cy="457200"/>
          </a:xfrm>
          <a:prstGeom prst="rect">
            <a:avLst/>
          </a:prstGeom>
          <a:noFill/>
        </p:spPr>
        <p:txBody>
          <a:bodyPr wrap="none"/>
          <a:lstStyle/>
          <a:p>
            <a:pPr>
              <a:defRPr/>
            </a:pPr>
            <a:r>
              <a:rPr lang="en-GB" sz="1800" b="0" dirty="0">
                <a:latin typeface="+mj-lt"/>
              </a:rPr>
              <a:t>More than </a:t>
            </a:r>
            <a:r>
              <a:rPr lang="en-GB" sz="1800" dirty="0">
                <a:solidFill>
                  <a:srgbClr val="FF0000"/>
                </a:solidFill>
                <a:latin typeface="+mj-lt"/>
              </a:rPr>
              <a:t>100 million HH </a:t>
            </a:r>
            <a:r>
              <a:rPr lang="en-GB" sz="1800" dirty="0">
                <a:latin typeface="+mj-lt"/>
              </a:rPr>
              <a:t>connected to fibre</a:t>
            </a:r>
            <a:r>
              <a:rPr lang="en-GB" sz="1800" b="0" dirty="0">
                <a:latin typeface="+mj-lt"/>
              </a:rPr>
              <a:t> by 2020.</a:t>
            </a:r>
            <a:endParaRPr lang="en-US" sz="1800" b="0" dirty="0">
              <a:latin typeface="+mj-lt"/>
            </a:endParaRPr>
          </a:p>
        </p:txBody>
      </p:sp>
      <p:sp>
        <p:nvSpPr>
          <p:cNvPr id="9" name="TextBox 8"/>
          <p:cNvSpPr txBox="1"/>
          <p:nvPr/>
        </p:nvSpPr>
        <p:spPr>
          <a:xfrm>
            <a:off x="611188" y="5132388"/>
            <a:ext cx="7416800" cy="457200"/>
          </a:xfrm>
          <a:prstGeom prst="rect">
            <a:avLst/>
          </a:prstGeom>
          <a:noFill/>
        </p:spPr>
        <p:txBody>
          <a:bodyPr wrap="none"/>
          <a:lstStyle/>
          <a:p>
            <a:pPr>
              <a:defRPr/>
            </a:pPr>
            <a:r>
              <a:rPr lang="en-GB" sz="1800" b="0" dirty="0">
                <a:latin typeface="+mj-lt"/>
              </a:rPr>
              <a:t>FTTH Investment </a:t>
            </a:r>
            <a:r>
              <a:rPr lang="en-GB" sz="1800" dirty="0">
                <a:solidFill>
                  <a:srgbClr val="FF0000"/>
                </a:solidFill>
                <a:latin typeface="+mj-lt"/>
              </a:rPr>
              <a:t>&gt;15</a:t>
            </a:r>
            <a:r>
              <a:rPr lang="en-GB" sz="1800" dirty="0">
                <a:solidFill>
                  <a:srgbClr val="FF0000"/>
                </a:solidFill>
                <a:latin typeface="+mj-lt"/>
                <a:sym typeface="Symbol"/>
              </a:rPr>
              <a:t> today’s fixed broadband earnings</a:t>
            </a:r>
            <a:r>
              <a:rPr lang="en-GB" sz="1800" b="0" dirty="0">
                <a:solidFill>
                  <a:srgbClr val="FF0000"/>
                </a:solidFill>
                <a:latin typeface="+mj-lt"/>
                <a:sym typeface="Symbol"/>
              </a:rPr>
              <a:t>.</a:t>
            </a:r>
            <a:endParaRPr lang="en-US" sz="1800" b="0" dirty="0">
              <a:solidFill>
                <a:srgbClr val="FF0000"/>
              </a:solidFill>
              <a:latin typeface="+mj-lt"/>
            </a:endParaRPr>
          </a:p>
        </p:txBody>
      </p:sp>
      <p:sp>
        <p:nvSpPr>
          <p:cNvPr id="10"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
        <p:nvSpPr>
          <p:cNvPr id="11" name="TextBox 10"/>
          <p:cNvSpPr txBox="1"/>
          <p:nvPr/>
        </p:nvSpPr>
        <p:spPr>
          <a:xfrm>
            <a:off x="611188" y="3379788"/>
            <a:ext cx="8137525" cy="457200"/>
          </a:xfrm>
          <a:prstGeom prst="rect">
            <a:avLst/>
          </a:prstGeom>
          <a:noFill/>
        </p:spPr>
        <p:txBody>
          <a:bodyPr wrap="none"/>
          <a:lstStyle/>
          <a:p>
            <a:pPr>
              <a:defRPr/>
            </a:pPr>
            <a:r>
              <a:rPr lang="en-GB" sz="1800" b="0" dirty="0">
                <a:latin typeface="+mj-lt"/>
              </a:rPr>
              <a:t>Internet-of-Things (</a:t>
            </a:r>
            <a:r>
              <a:rPr lang="en-GB" sz="1800" b="0" dirty="0" err="1">
                <a:latin typeface="+mj-lt"/>
              </a:rPr>
              <a:t>IoT</a:t>
            </a:r>
            <a:r>
              <a:rPr lang="en-GB" sz="1800" b="0" dirty="0">
                <a:latin typeface="+mj-lt"/>
              </a:rPr>
              <a:t>) Network for the </a:t>
            </a:r>
            <a:r>
              <a:rPr lang="en-GB" sz="1800" dirty="0">
                <a:solidFill>
                  <a:srgbClr val="FF0000"/>
                </a:solidFill>
                <a:latin typeface="+mj-lt"/>
              </a:rPr>
              <a:t>15+ Billion </a:t>
            </a:r>
            <a:r>
              <a:rPr lang="en-GB" sz="1800" dirty="0">
                <a:latin typeface="+mj-lt"/>
              </a:rPr>
              <a:t>projected devices</a:t>
            </a:r>
            <a:r>
              <a:rPr lang="en-GB" sz="1800" b="0" baseline="30000" dirty="0">
                <a:latin typeface="+mj-lt"/>
              </a:rPr>
              <a:t>1</a:t>
            </a:r>
            <a:endParaRPr lang="en-US" sz="1800" b="0" dirty="0">
              <a:latin typeface="+mj-lt"/>
            </a:endParaRPr>
          </a:p>
        </p:txBody>
      </p:sp>
      <p:sp>
        <p:nvSpPr>
          <p:cNvPr id="12" name="Rectangle 14"/>
          <p:cNvSpPr>
            <a:spLocks noChangeAspect="1" noChangeArrowheads="1"/>
          </p:cNvSpPr>
          <p:nvPr>
            <p:custDataLst>
              <p:tags r:id="rId1"/>
            </p:custDataLst>
          </p:nvPr>
        </p:nvSpPr>
        <p:spPr bwMode="auto">
          <a:xfrm>
            <a:off x="971550" y="6381750"/>
            <a:ext cx="4679950" cy="153988"/>
          </a:xfrm>
          <a:prstGeom prst="rect">
            <a:avLst/>
          </a:prstGeom>
          <a:noFill/>
          <a:ln w="12700" algn="ctr">
            <a:noFill/>
            <a:miter lim="800000"/>
            <a:headEnd/>
            <a:tailEnd/>
          </a:ln>
        </p:spPr>
        <p:txBody>
          <a:bodyPr lIns="0" tIns="0" rIns="0" bIns="0" anchor="ctr">
            <a:spAutoFit/>
          </a:bodyPr>
          <a:lstStyle/>
          <a:p>
            <a:pPr marL="189564" indent="-189564">
              <a:defRPr/>
            </a:pPr>
            <a:r>
              <a:rPr lang="en-GB" sz="1000" i="1" baseline="30000" dirty="0">
                <a:solidFill>
                  <a:schemeClr val="tx2"/>
                </a:solidFill>
                <a:latin typeface="+mj-lt"/>
                <a:cs typeface="Arial" pitchFamily="34" charset="0"/>
              </a:rPr>
              <a:t>1 </a:t>
            </a:r>
            <a:r>
              <a:rPr lang="en-GB" sz="1000" i="1" dirty="0">
                <a:solidFill>
                  <a:schemeClr val="tx2"/>
                </a:solidFill>
                <a:latin typeface="+mj-lt"/>
                <a:cs typeface="Arial" pitchFamily="34" charset="0"/>
              </a:rPr>
              <a:t>In Europe for every mobile device there will be 20+ </a:t>
            </a:r>
            <a:r>
              <a:rPr lang="en-GB" sz="1000" i="1" dirty="0" err="1">
                <a:solidFill>
                  <a:schemeClr val="tx2"/>
                </a:solidFill>
                <a:latin typeface="+mj-lt"/>
                <a:cs typeface="Arial" pitchFamily="34" charset="0"/>
              </a:rPr>
              <a:t>IoT</a:t>
            </a:r>
            <a:r>
              <a:rPr lang="en-GB" sz="1000" i="1" dirty="0">
                <a:solidFill>
                  <a:schemeClr val="tx2"/>
                </a:solidFill>
                <a:latin typeface="+mj-lt"/>
                <a:cs typeface="Arial" pitchFamily="34" charset="0"/>
              </a:rPr>
              <a:t> devices in 2020.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par>
                          <p:cTn id="26" fill="hold">
                            <p:stCondLst>
                              <p:cond delay="500"/>
                            </p:stCondLst>
                            <p:childTnLst>
                              <p:par>
                                <p:cTn id="27" presetID="3" presetClass="entr" presetSubtype="1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8" grpId="0"/>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09575" y="1417638"/>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900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×35 MHz</a:t>
            </a:r>
            <a:endParaRPr lang="en-US" sz="1200" b="0" dirty="0">
              <a:solidFill>
                <a:schemeClr val="bg1"/>
              </a:solidFill>
              <a:latin typeface="+mj-lt"/>
            </a:endParaRPr>
          </a:p>
          <a:p>
            <a:pPr algn="ctr" eaLnBrk="0" hangingPunct="0">
              <a:defRPr/>
            </a:pPr>
            <a:r>
              <a:rPr lang="nl-NL" sz="1200" dirty="0">
                <a:solidFill>
                  <a:schemeClr val="bg1"/>
                </a:solidFill>
                <a:latin typeface="+mj-lt"/>
              </a:rPr>
              <a:t>(GSM)</a:t>
            </a:r>
          </a:p>
        </p:txBody>
      </p:sp>
      <p:sp>
        <p:nvSpPr>
          <p:cNvPr id="9219" name="Rectangle 3"/>
          <p:cNvSpPr>
            <a:spLocks noChangeArrowheads="1"/>
          </p:cNvSpPr>
          <p:nvPr/>
        </p:nvSpPr>
        <p:spPr bwMode="auto">
          <a:xfrm>
            <a:off x="407988" y="2522538"/>
            <a:ext cx="1195387"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1800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×75 MHz</a:t>
            </a:r>
            <a:endParaRPr lang="en-US" sz="1200" b="0" dirty="0">
              <a:solidFill>
                <a:schemeClr val="bg1"/>
              </a:solidFill>
              <a:latin typeface="+mj-lt"/>
            </a:endParaRPr>
          </a:p>
          <a:p>
            <a:pPr algn="ctr" eaLnBrk="0" hangingPunct="0">
              <a:defRPr/>
            </a:pPr>
            <a:r>
              <a:rPr lang="nl-NL" sz="1200" dirty="0">
                <a:solidFill>
                  <a:schemeClr val="bg1"/>
                </a:solidFill>
                <a:latin typeface="+mj-lt"/>
              </a:rPr>
              <a:t>(GSM)</a:t>
            </a:r>
          </a:p>
        </p:txBody>
      </p:sp>
      <p:sp>
        <p:nvSpPr>
          <p:cNvPr id="9220" name="Rectangle 4"/>
          <p:cNvSpPr>
            <a:spLocks noChangeArrowheads="1"/>
          </p:cNvSpPr>
          <p:nvPr/>
        </p:nvSpPr>
        <p:spPr bwMode="auto">
          <a:xfrm>
            <a:off x="415925" y="3627438"/>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nl-NL" sz="1200" dirty="0">
                <a:solidFill>
                  <a:schemeClr val="bg1"/>
                </a:solidFill>
                <a:latin typeface="+mj-lt"/>
              </a:rPr>
              <a:t>2100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×60 MHz</a:t>
            </a:r>
            <a:endParaRPr lang="en-US" sz="1200" b="0" dirty="0">
              <a:solidFill>
                <a:schemeClr val="bg1"/>
              </a:solidFill>
              <a:latin typeface="+mj-lt"/>
            </a:endParaRPr>
          </a:p>
          <a:p>
            <a:pPr algn="ctr" eaLnBrk="0" hangingPunct="0">
              <a:defRPr/>
            </a:pPr>
            <a:r>
              <a:rPr lang="en-US" sz="1200" dirty="0">
                <a:solidFill>
                  <a:schemeClr val="bg1"/>
                </a:solidFill>
                <a:latin typeface="+mj-lt"/>
              </a:rPr>
              <a:t>3G core band</a:t>
            </a:r>
          </a:p>
        </p:txBody>
      </p:sp>
      <p:sp>
        <p:nvSpPr>
          <p:cNvPr id="9221" name="Rectangle 5"/>
          <p:cNvSpPr>
            <a:spLocks noChangeArrowheads="1"/>
          </p:cNvSpPr>
          <p:nvPr/>
        </p:nvSpPr>
        <p:spPr bwMode="auto">
          <a:xfrm>
            <a:off x="2108200" y="15128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242" name="Rectangle 26"/>
          <p:cNvSpPr>
            <a:spLocks noChangeArrowheads="1"/>
          </p:cNvSpPr>
          <p:nvPr/>
        </p:nvSpPr>
        <p:spPr bwMode="auto">
          <a:xfrm>
            <a:off x="2066925" y="3730625"/>
            <a:ext cx="449263" cy="720725"/>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43" name="Rectangle 27"/>
          <p:cNvSpPr>
            <a:spLocks noChangeArrowheads="1"/>
          </p:cNvSpPr>
          <p:nvPr/>
        </p:nvSpPr>
        <p:spPr bwMode="auto">
          <a:xfrm>
            <a:off x="2532063" y="3730625"/>
            <a:ext cx="449262" cy="720725"/>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4" name="Rectangle 28"/>
          <p:cNvSpPr>
            <a:spLocks noChangeArrowheads="1"/>
          </p:cNvSpPr>
          <p:nvPr/>
        </p:nvSpPr>
        <p:spPr bwMode="auto">
          <a:xfrm>
            <a:off x="3000375" y="3730625"/>
            <a:ext cx="449263" cy="720725"/>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5" name="Rectangle 29"/>
          <p:cNvSpPr>
            <a:spLocks noChangeArrowheads="1"/>
          </p:cNvSpPr>
          <p:nvPr/>
        </p:nvSpPr>
        <p:spPr bwMode="auto">
          <a:xfrm>
            <a:off x="3471863" y="3730625"/>
            <a:ext cx="449262" cy="720725"/>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46" name="Rectangle 30"/>
          <p:cNvSpPr>
            <a:spLocks noChangeArrowheads="1"/>
          </p:cNvSpPr>
          <p:nvPr/>
        </p:nvSpPr>
        <p:spPr bwMode="auto">
          <a:xfrm>
            <a:off x="3943350" y="3730625"/>
            <a:ext cx="449263" cy="720725"/>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7" name="Rectangle 31"/>
          <p:cNvSpPr>
            <a:spLocks noChangeArrowheads="1"/>
          </p:cNvSpPr>
          <p:nvPr/>
        </p:nvSpPr>
        <p:spPr bwMode="auto">
          <a:xfrm>
            <a:off x="4414838" y="3730625"/>
            <a:ext cx="449262" cy="720725"/>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8" name="Rectangle 32"/>
          <p:cNvSpPr>
            <a:spLocks noChangeArrowheads="1"/>
          </p:cNvSpPr>
          <p:nvPr/>
        </p:nvSpPr>
        <p:spPr bwMode="auto">
          <a:xfrm>
            <a:off x="4879975" y="3730625"/>
            <a:ext cx="449263"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49" name="Rectangle 33"/>
          <p:cNvSpPr>
            <a:spLocks noChangeArrowheads="1"/>
          </p:cNvSpPr>
          <p:nvPr/>
        </p:nvSpPr>
        <p:spPr bwMode="auto">
          <a:xfrm>
            <a:off x="5348288" y="3730625"/>
            <a:ext cx="449262"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50" name="Rectangle 34" descr="Wide upward diagonal"/>
          <p:cNvSpPr>
            <a:spLocks noChangeArrowheads="1"/>
          </p:cNvSpPr>
          <p:nvPr/>
        </p:nvSpPr>
        <p:spPr bwMode="auto">
          <a:xfrm>
            <a:off x="5819775" y="3730625"/>
            <a:ext cx="449263"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dirty="0">
              <a:latin typeface="+mj-lt"/>
            </a:endParaRPr>
          </a:p>
        </p:txBody>
      </p:sp>
      <p:sp>
        <p:nvSpPr>
          <p:cNvPr id="9251" name="Rectangle 35" descr="Wide upward diagonal"/>
          <p:cNvSpPr>
            <a:spLocks noChangeArrowheads="1"/>
          </p:cNvSpPr>
          <p:nvPr/>
        </p:nvSpPr>
        <p:spPr bwMode="auto">
          <a:xfrm>
            <a:off x="6291263" y="3730625"/>
            <a:ext cx="449262"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dirty="0">
              <a:latin typeface="+mj-lt"/>
            </a:endParaRPr>
          </a:p>
        </p:txBody>
      </p:sp>
      <p:sp>
        <p:nvSpPr>
          <p:cNvPr id="9252" name="Rectangle 36"/>
          <p:cNvSpPr>
            <a:spLocks noChangeArrowheads="1"/>
          </p:cNvSpPr>
          <p:nvPr/>
        </p:nvSpPr>
        <p:spPr bwMode="auto">
          <a:xfrm>
            <a:off x="6759575" y="3730625"/>
            <a:ext cx="449263"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endParaRPr lang="en-US" sz="1400">
              <a:latin typeface="+mj-lt"/>
            </a:endParaRPr>
          </a:p>
        </p:txBody>
      </p:sp>
      <p:sp>
        <p:nvSpPr>
          <p:cNvPr id="9253" name="Rectangle 37"/>
          <p:cNvSpPr>
            <a:spLocks noChangeArrowheads="1"/>
          </p:cNvSpPr>
          <p:nvPr/>
        </p:nvSpPr>
        <p:spPr bwMode="auto">
          <a:xfrm>
            <a:off x="7227888" y="3730625"/>
            <a:ext cx="449262"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endParaRPr lang="en-US" sz="1400">
              <a:latin typeface="+mj-lt"/>
            </a:endParaRPr>
          </a:p>
        </p:txBody>
      </p:sp>
      <p:sp>
        <p:nvSpPr>
          <p:cNvPr id="9254" name="Text Box 38"/>
          <p:cNvSpPr txBox="1">
            <a:spLocks noChangeArrowheads="1"/>
          </p:cNvSpPr>
          <p:nvPr/>
        </p:nvSpPr>
        <p:spPr bwMode="auto">
          <a:xfrm>
            <a:off x="2155825"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5" name="Text Box 39"/>
          <p:cNvSpPr txBox="1">
            <a:spLocks noChangeArrowheads="1"/>
          </p:cNvSpPr>
          <p:nvPr/>
        </p:nvSpPr>
        <p:spPr bwMode="auto">
          <a:xfrm>
            <a:off x="263048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6" name="Text Box 40"/>
          <p:cNvSpPr txBox="1">
            <a:spLocks noChangeArrowheads="1"/>
          </p:cNvSpPr>
          <p:nvPr/>
        </p:nvSpPr>
        <p:spPr bwMode="auto">
          <a:xfrm>
            <a:off x="308768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7" name="Text Box 41"/>
          <p:cNvSpPr txBox="1">
            <a:spLocks noChangeArrowheads="1"/>
          </p:cNvSpPr>
          <p:nvPr/>
        </p:nvSpPr>
        <p:spPr bwMode="auto">
          <a:xfrm>
            <a:off x="3562350"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8" name="Text Box 42"/>
          <p:cNvSpPr txBox="1">
            <a:spLocks noChangeArrowheads="1"/>
          </p:cNvSpPr>
          <p:nvPr/>
        </p:nvSpPr>
        <p:spPr bwMode="auto">
          <a:xfrm>
            <a:off x="402113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9" name="Text Box 43"/>
          <p:cNvSpPr txBox="1">
            <a:spLocks noChangeArrowheads="1"/>
          </p:cNvSpPr>
          <p:nvPr/>
        </p:nvSpPr>
        <p:spPr bwMode="auto">
          <a:xfrm>
            <a:off x="4495800"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0" name="Text Box 44"/>
          <p:cNvSpPr txBox="1">
            <a:spLocks noChangeArrowheads="1"/>
          </p:cNvSpPr>
          <p:nvPr/>
        </p:nvSpPr>
        <p:spPr bwMode="auto">
          <a:xfrm>
            <a:off x="4953000"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1" name="Text Box 45"/>
          <p:cNvSpPr txBox="1">
            <a:spLocks noChangeArrowheads="1"/>
          </p:cNvSpPr>
          <p:nvPr/>
        </p:nvSpPr>
        <p:spPr bwMode="auto">
          <a:xfrm>
            <a:off x="5427663"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2" name="Text Box 46"/>
          <p:cNvSpPr txBox="1">
            <a:spLocks noChangeArrowheads="1"/>
          </p:cNvSpPr>
          <p:nvPr/>
        </p:nvSpPr>
        <p:spPr bwMode="auto">
          <a:xfrm>
            <a:off x="5895975"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3" name="Text Box 47"/>
          <p:cNvSpPr txBox="1">
            <a:spLocks noChangeArrowheads="1"/>
          </p:cNvSpPr>
          <p:nvPr/>
        </p:nvSpPr>
        <p:spPr bwMode="auto">
          <a:xfrm>
            <a:off x="637063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4" name="Text Box 48"/>
          <p:cNvSpPr txBox="1">
            <a:spLocks noChangeArrowheads="1"/>
          </p:cNvSpPr>
          <p:nvPr/>
        </p:nvSpPr>
        <p:spPr bwMode="auto">
          <a:xfrm>
            <a:off x="682783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5" name="Text Box 49"/>
          <p:cNvSpPr txBox="1">
            <a:spLocks noChangeArrowheads="1"/>
          </p:cNvSpPr>
          <p:nvPr/>
        </p:nvSpPr>
        <p:spPr bwMode="auto">
          <a:xfrm>
            <a:off x="7302500"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88" name="Rectangle 77"/>
          <p:cNvSpPr>
            <a:spLocks noChangeArrowheads="1"/>
          </p:cNvSpPr>
          <p:nvPr/>
        </p:nvSpPr>
        <p:spPr bwMode="auto">
          <a:xfrm>
            <a:off x="400050" y="4681538"/>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nl-NL" sz="1200" dirty="0">
                <a:solidFill>
                  <a:schemeClr val="bg1"/>
                </a:solidFill>
                <a:latin typeface="+mj-lt"/>
              </a:rPr>
              <a:t>2600 MHz</a:t>
            </a:r>
            <a:endParaRPr lang="en-US" sz="1200" dirty="0">
              <a:solidFill>
                <a:schemeClr val="bg1"/>
              </a:solidFill>
              <a:latin typeface="+mj-lt"/>
            </a:endParaRP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×70 MHz + 50 MHz (TDD)</a:t>
            </a:r>
          </a:p>
          <a:p>
            <a:pPr algn="ctr" eaLnBrk="0" hangingPunct="0">
              <a:defRPr/>
            </a:pPr>
            <a:r>
              <a:rPr lang="en-US" sz="1200" dirty="0">
                <a:solidFill>
                  <a:schemeClr val="bg1"/>
                </a:solidFill>
                <a:latin typeface="+mj-lt"/>
                <a:cs typeface="Arial"/>
              </a:rPr>
              <a:t>(Tech neutral)</a:t>
            </a:r>
            <a:endParaRPr lang="en-US" sz="1200" dirty="0">
              <a:solidFill>
                <a:schemeClr val="bg1"/>
              </a:solidFill>
              <a:latin typeface="+mj-lt"/>
            </a:endParaRPr>
          </a:p>
        </p:txBody>
      </p:sp>
      <p:sp>
        <p:nvSpPr>
          <p:cNvPr id="9289" name="Text Box 78"/>
          <p:cNvSpPr txBox="1">
            <a:spLocks noChangeArrowheads="1"/>
          </p:cNvSpPr>
          <p:nvPr/>
        </p:nvSpPr>
        <p:spPr bwMode="auto">
          <a:xfrm>
            <a:off x="3335338" y="4724400"/>
            <a:ext cx="354012" cy="277813"/>
          </a:xfrm>
          <a:prstGeom prst="rect">
            <a:avLst/>
          </a:prstGeom>
          <a:noFill/>
          <a:ln w="12700" algn="ctr">
            <a:noFill/>
            <a:miter lim="800000"/>
            <a:headEnd/>
            <a:tailEnd/>
          </a:ln>
          <a:effectLst/>
        </p:spPr>
        <p:txBody>
          <a:bodyPr wrap="none">
            <a:spAutoFit/>
          </a:bodyPr>
          <a:lstStyle/>
          <a:p>
            <a:pPr algn="ctr" defTabSz="873125">
              <a:spcBef>
                <a:spcPct val="50000"/>
              </a:spcBef>
              <a:buClr>
                <a:schemeClr val="tx2"/>
              </a:buClr>
              <a:buFont typeface="Wingdings" pitchFamily="2" charset="2"/>
              <a:buNone/>
              <a:defRPr/>
            </a:pPr>
            <a:r>
              <a:rPr lang="nl-NL" sz="1200">
                <a:solidFill>
                  <a:srgbClr val="666666"/>
                </a:solidFill>
                <a:latin typeface="+mj-lt"/>
              </a:rPr>
              <a:t>70</a:t>
            </a:r>
            <a:endParaRPr lang="en-US" sz="1200">
              <a:solidFill>
                <a:srgbClr val="666666"/>
              </a:solidFill>
              <a:latin typeface="+mj-lt"/>
            </a:endParaRPr>
          </a:p>
        </p:txBody>
      </p:sp>
      <p:sp>
        <p:nvSpPr>
          <p:cNvPr id="195615" name="Rectangle 81"/>
          <p:cNvSpPr>
            <a:spLocks noGrp="1" noChangeArrowheads="1"/>
          </p:cNvSpPr>
          <p:nvPr>
            <p:ph type="title"/>
          </p:nvPr>
        </p:nvSpPr>
        <p:spPr>
          <a:xfrm>
            <a:off x="250825" y="188913"/>
            <a:ext cx="8532813" cy="747712"/>
          </a:xfrm>
        </p:spPr>
        <p:txBody>
          <a:bodyPr lIns="91440" tIns="45720" rIns="91440" bIns="45720"/>
          <a:lstStyle/>
          <a:p>
            <a:r>
              <a:rPr lang="en-US" smtClean="0">
                <a:cs typeface="Arial" charset="0"/>
              </a:rPr>
              <a:t>Spectrum challenge 2012 - Pre-auction days.</a:t>
            </a:r>
            <a:br>
              <a:rPr lang="en-US" smtClean="0">
                <a:cs typeface="Arial" charset="0"/>
              </a:rPr>
            </a:br>
            <a:endParaRPr lang="en-US" sz="2000" smtClean="0">
              <a:solidFill>
                <a:srgbClr val="5F5F5F"/>
              </a:solidFill>
              <a:cs typeface="Arial" charset="0"/>
            </a:endParaRPr>
          </a:p>
        </p:txBody>
      </p:sp>
      <p:sp>
        <p:nvSpPr>
          <p:cNvPr id="9295" name="Slide Number Placeholder 5"/>
          <p:cNvSpPr>
            <a:spLocks noGrp="1"/>
          </p:cNvSpPr>
          <p:nvPr>
            <p:ph type="sldNum" sz="quarter" idx="11"/>
          </p:nvPr>
        </p:nvSpPr>
        <p:spPr/>
        <p:txBody>
          <a:bodyPr/>
          <a:lstStyle/>
          <a:p>
            <a:pPr>
              <a:defRPr/>
            </a:pPr>
            <a:r>
              <a:rPr lang="de-DE" sz="700" smtClean="0">
                <a:cs typeface="Arial" pitchFamily="34" charset="0"/>
              </a:rPr>
              <a:t>page </a:t>
            </a:r>
            <a:fld id="{DD60B958-9FFB-4864-ABB9-CBA32B65BE16}" type="slidenum">
              <a:rPr lang="de-DE" sz="700" smtClean="0">
                <a:cs typeface="Arial" pitchFamily="34" charset="0"/>
              </a:rPr>
              <a:pPr>
                <a:defRPr/>
              </a:pPr>
              <a:t>6</a:t>
            </a:fld>
            <a:endParaRPr lang="de-DE" sz="700" smtClean="0">
              <a:cs typeface="Arial" pitchFamily="34" charset="0"/>
            </a:endParaRPr>
          </a:p>
        </p:txBody>
      </p:sp>
      <p:sp>
        <p:nvSpPr>
          <p:cNvPr id="9296" name="Rectangle 5"/>
          <p:cNvSpPr>
            <a:spLocks noChangeArrowheads="1"/>
          </p:cNvSpPr>
          <p:nvPr/>
        </p:nvSpPr>
        <p:spPr bwMode="auto">
          <a:xfrm>
            <a:off x="2106613" y="4735513"/>
            <a:ext cx="719137"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97" name="Text Box 10"/>
          <p:cNvSpPr txBox="1">
            <a:spLocks noChangeArrowheads="1"/>
          </p:cNvSpPr>
          <p:nvPr/>
        </p:nvSpPr>
        <p:spPr bwMode="auto">
          <a:xfrm>
            <a:off x="2333625" y="4576763"/>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sp>
        <p:nvSpPr>
          <p:cNvPr id="92" name="Rectangle 5"/>
          <p:cNvSpPr>
            <a:spLocks noChangeArrowheads="1"/>
          </p:cNvSpPr>
          <p:nvPr/>
        </p:nvSpPr>
        <p:spPr bwMode="auto">
          <a:xfrm>
            <a:off x="2843213" y="4735513"/>
            <a:ext cx="1439862" cy="720725"/>
          </a:xfrm>
          <a:prstGeom prst="rect">
            <a:avLst/>
          </a:prstGeom>
          <a:solidFill>
            <a:schemeClr val="accent2">
              <a:lumMod val="60000"/>
              <a:lumOff val="40000"/>
            </a:schemeClr>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FBO 1</a:t>
            </a:r>
          </a:p>
        </p:txBody>
      </p:sp>
      <p:sp>
        <p:nvSpPr>
          <p:cNvPr id="9299" name="Text Box 10"/>
          <p:cNvSpPr txBox="1">
            <a:spLocks noChangeArrowheads="1"/>
          </p:cNvSpPr>
          <p:nvPr/>
        </p:nvSpPr>
        <p:spPr bwMode="auto">
          <a:xfrm>
            <a:off x="3363913" y="4576763"/>
            <a:ext cx="338137"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20</a:t>
            </a:r>
          </a:p>
        </p:txBody>
      </p:sp>
      <p:sp>
        <p:nvSpPr>
          <p:cNvPr id="9302" name="Rectangle 5"/>
          <p:cNvSpPr>
            <a:spLocks noChangeArrowheads="1"/>
          </p:cNvSpPr>
          <p:nvPr/>
        </p:nvSpPr>
        <p:spPr bwMode="auto">
          <a:xfrm>
            <a:off x="4308475" y="4735513"/>
            <a:ext cx="720725" cy="720725"/>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ct val="50000"/>
              </a:spcBef>
              <a:buClr>
                <a:schemeClr val="tx2"/>
              </a:buClr>
              <a:buSzPct val="75000"/>
              <a:buFont typeface="Wingdings" pitchFamily="2" charset="2"/>
              <a:buNone/>
              <a:defRPr/>
            </a:pPr>
            <a:endParaRPr lang="en-US" sz="1200" dirty="0">
              <a:latin typeface="+mj-lt"/>
            </a:endParaRPr>
          </a:p>
        </p:txBody>
      </p:sp>
      <p:sp>
        <p:nvSpPr>
          <p:cNvPr id="97" name="Rectangle 5"/>
          <p:cNvSpPr>
            <a:spLocks noChangeArrowheads="1"/>
          </p:cNvSpPr>
          <p:nvPr/>
        </p:nvSpPr>
        <p:spPr bwMode="auto">
          <a:xfrm>
            <a:off x="5076825" y="4735513"/>
            <a:ext cx="1439863" cy="720725"/>
          </a:xfrm>
          <a:prstGeom prst="rect">
            <a:avLst/>
          </a:prstGeom>
          <a:solidFill>
            <a:schemeClr val="accent6"/>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FBO 2</a:t>
            </a:r>
          </a:p>
        </p:txBody>
      </p:sp>
      <p:sp>
        <p:nvSpPr>
          <p:cNvPr id="9304" name="Text Box 10"/>
          <p:cNvSpPr txBox="1">
            <a:spLocks noChangeArrowheads="1"/>
          </p:cNvSpPr>
          <p:nvPr/>
        </p:nvSpPr>
        <p:spPr bwMode="auto">
          <a:xfrm>
            <a:off x="4481513" y="4576763"/>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sp>
        <p:nvSpPr>
          <p:cNvPr id="9305" name="Text Box 10"/>
          <p:cNvSpPr txBox="1">
            <a:spLocks noChangeArrowheads="1"/>
          </p:cNvSpPr>
          <p:nvPr/>
        </p:nvSpPr>
        <p:spPr bwMode="auto">
          <a:xfrm>
            <a:off x="5510213" y="4576763"/>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20</a:t>
            </a:r>
          </a:p>
        </p:txBody>
      </p:sp>
      <p:sp>
        <p:nvSpPr>
          <p:cNvPr id="89" name="Rectangle 5"/>
          <p:cNvSpPr>
            <a:spLocks noChangeArrowheads="1"/>
          </p:cNvSpPr>
          <p:nvPr/>
        </p:nvSpPr>
        <p:spPr bwMode="auto">
          <a:xfrm>
            <a:off x="2589213" y="15128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0" name="Rectangle 5"/>
          <p:cNvSpPr>
            <a:spLocks noChangeArrowheads="1"/>
          </p:cNvSpPr>
          <p:nvPr/>
        </p:nvSpPr>
        <p:spPr bwMode="auto">
          <a:xfrm>
            <a:off x="3073400" y="15128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1" name="Rectangle 5"/>
          <p:cNvSpPr>
            <a:spLocks noChangeArrowheads="1"/>
          </p:cNvSpPr>
          <p:nvPr/>
        </p:nvSpPr>
        <p:spPr bwMode="auto">
          <a:xfrm>
            <a:off x="3556000" y="15128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3" name="Rectangle 5"/>
          <p:cNvSpPr>
            <a:spLocks noChangeArrowheads="1"/>
          </p:cNvSpPr>
          <p:nvPr/>
        </p:nvSpPr>
        <p:spPr bwMode="auto">
          <a:xfrm>
            <a:off x="4049713" y="1512888"/>
            <a:ext cx="449262"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4" name="Rectangle 5"/>
          <p:cNvSpPr>
            <a:spLocks noChangeArrowheads="1"/>
          </p:cNvSpPr>
          <p:nvPr/>
        </p:nvSpPr>
        <p:spPr bwMode="auto">
          <a:xfrm>
            <a:off x="4543425" y="15128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5" name="Rectangle 5"/>
          <p:cNvSpPr>
            <a:spLocks noChangeArrowheads="1"/>
          </p:cNvSpPr>
          <p:nvPr/>
        </p:nvSpPr>
        <p:spPr bwMode="auto">
          <a:xfrm>
            <a:off x="5037138" y="1512888"/>
            <a:ext cx="449262"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109" name="Rectangle 5"/>
          <p:cNvSpPr>
            <a:spLocks noChangeArrowheads="1"/>
          </p:cNvSpPr>
          <p:nvPr/>
        </p:nvSpPr>
        <p:spPr bwMode="auto">
          <a:xfrm>
            <a:off x="2260600" y="26050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1" name="Rectangle 5"/>
          <p:cNvSpPr>
            <a:spLocks noChangeArrowheads="1"/>
          </p:cNvSpPr>
          <p:nvPr/>
        </p:nvSpPr>
        <p:spPr bwMode="auto">
          <a:xfrm>
            <a:off x="2752725" y="26050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2" name="Rectangle 5"/>
          <p:cNvSpPr>
            <a:spLocks noChangeArrowheads="1"/>
          </p:cNvSpPr>
          <p:nvPr/>
        </p:nvSpPr>
        <p:spPr bwMode="auto">
          <a:xfrm>
            <a:off x="3235325"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3" name="Rectangle 5"/>
          <p:cNvSpPr>
            <a:spLocks noChangeArrowheads="1"/>
          </p:cNvSpPr>
          <p:nvPr/>
        </p:nvSpPr>
        <p:spPr bwMode="auto">
          <a:xfrm>
            <a:off x="3729038"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4" name="Rectangle 5"/>
          <p:cNvSpPr>
            <a:spLocks noChangeArrowheads="1"/>
          </p:cNvSpPr>
          <p:nvPr/>
        </p:nvSpPr>
        <p:spPr bwMode="auto">
          <a:xfrm>
            <a:off x="4213225" y="26050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5" name="Rectangle 5"/>
          <p:cNvSpPr>
            <a:spLocks noChangeArrowheads="1"/>
          </p:cNvSpPr>
          <p:nvPr/>
        </p:nvSpPr>
        <p:spPr bwMode="auto">
          <a:xfrm>
            <a:off x="4705350"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6" name="Rectangle 5"/>
          <p:cNvSpPr>
            <a:spLocks noChangeArrowheads="1"/>
          </p:cNvSpPr>
          <p:nvPr/>
        </p:nvSpPr>
        <p:spPr bwMode="auto">
          <a:xfrm>
            <a:off x="5189538" y="2605088"/>
            <a:ext cx="449262"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3" name="Rectangle 5"/>
          <p:cNvSpPr>
            <a:spLocks noChangeArrowheads="1"/>
          </p:cNvSpPr>
          <p:nvPr/>
        </p:nvSpPr>
        <p:spPr bwMode="auto">
          <a:xfrm>
            <a:off x="5675313" y="2605088"/>
            <a:ext cx="449262"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5" name="Rectangle 5"/>
          <p:cNvSpPr>
            <a:spLocks noChangeArrowheads="1"/>
          </p:cNvSpPr>
          <p:nvPr/>
        </p:nvSpPr>
        <p:spPr bwMode="auto">
          <a:xfrm>
            <a:off x="6167438"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6" name="Rectangle 5"/>
          <p:cNvSpPr>
            <a:spLocks noChangeArrowheads="1"/>
          </p:cNvSpPr>
          <p:nvPr/>
        </p:nvSpPr>
        <p:spPr bwMode="auto">
          <a:xfrm>
            <a:off x="6651625" y="2605088"/>
            <a:ext cx="449263"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7" name="Rectangle 5"/>
          <p:cNvSpPr>
            <a:spLocks noChangeArrowheads="1"/>
          </p:cNvSpPr>
          <p:nvPr/>
        </p:nvSpPr>
        <p:spPr bwMode="auto">
          <a:xfrm>
            <a:off x="7143750" y="2605088"/>
            <a:ext cx="450850"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8" name="Rectangle 5"/>
          <p:cNvSpPr>
            <a:spLocks noChangeArrowheads="1"/>
          </p:cNvSpPr>
          <p:nvPr/>
        </p:nvSpPr>
        <p:spPr bwMode="auto">
          <a:xfrm>
            <a:off x="7627938" y="2605088"/>
            <a:ext cx="449262"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9" name="Rectangle 5"/>
          <p:cNvSpPr>
            <a:spLocks noChangeArrowheads="1"/>
          </p:cNvSpPr>
          <p:nvPr/>
        </p:nvSpPr>
        <p:spPr bwMode="auto">
          <a:xfrm>
            <a:off x="8121650" y="2605088"/>
            <a:ext cx="449263"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30" name="Rectangle 5"/>
          <p:cNvSpPr>
            <a:spLocks noChangeArrowheads="1"/>
          </p:cNvSpPr>
          <p:nvPr/>
        </p:nvSpPr>
        <p:spPr bwMode="auto">
          <a:xfrm>
            <a:off x="8604250"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37" name="Rectangle 5"/>
          <p:cNvSpPr>
            <a:spLocks noChangeArrowheads="1"/>
          </p:cNvSpPr>
          <p:nvPr/>
        </p:nvSpPr>
        <p:spPr bwMode="auto">
          <a:xfrm>
            <a:off x="1778000"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39" name="TextBox 138"/>
          <p:cNvSpPr txBox="1"/>
          <p:nvPr/>
        </p:nvSpPr>
        <p:spPr>
          <a:xfrm>
            <a:off x="7394575" y="981075"/>
            <a:ext cx="1452563" cy="1003300"/>
          </a:xfrm>
          <a:prstGeom prst="rect">
            <a:avLst/>
          </a:prstGeom>
          <a:noFill/>
        </p:spPr>
        <p:txBody>
          <a:bodyPr wrap="none"/>
          <a:lstStyle/>
          <a:p>
            <a:r>
              <a:rPr lang="en-US" sz="1800" i="1">
                <a:latin typeface="Arial" charset="0"/>
              </a:rPr>
              <a:t>Illustration</a:t>
            </a:r>
          </a:p>
          <a:p>
            <a:r>
              <a:rPr lang="en-US" sz="1800" b="0" i="1">
                <a:latin typeface="Arial" charset="0"/>
              </a:rPr>
              <a:t>Uplink only</a:t>
            </a:r>
          </a:p>
          <a:p>
            <a:r>
              <a:rPr lang="en-US" sz="1800" b="0" i="1">
                <a:latin typeface="Arial" charset="0"/>
              </a:rPr>
              <a:t>All FDD</a:t>
            </a:r>
          </a:p>
        </p:txBody>
      </p:sp>
      <p:sp>
        <p:nvSpPr>
          <p:cNvPr id="145" name="Rectangle 33"/>
          <p:cNvSpPr>
            <a:spLocks noChangeArrowheads="1"/>
          </p:cNvSpPr>
          <p:nvPr/>
        </p:nvSpPr>
        <p:spPr bwMode="auto">
          <a:xfrm>
            <a:off x="2228850" y="2606675"/>
            <a:ext cx="255588"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1" name="Rectangle 30"/>
          <p:cNvSpPr>
            <a:spLocks noChangeArrowheads="1"/>
          </p:cNvSpPr>
          <p:nvPr/>
        </p:nvSpPr>
        <p:spPr bwMode="auto">
          <a:xfrm>
            <a:off x="2484438" y="2606675"/>
            <a:ext cx="515937"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5" name="Rectangle 33"/>
          <p:cNvSpPr>
            <a:spLocks noChangeArrowheads="1"/>
          </p:cNvSpPr>
          <p:nvPr/>
        </p:nvSpPr>
        <p:spPr bwMode="auto">
          <a:xfrm>
            <a:off x="1763713" y="2606675"/>
            <a:ext cx="223837" cy="719138"/>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6" name="Rectangle 33"/>
          <p:cNvSpPr>
            <a:spLocks noChangeArrowheads="1"/>
          </p:cNvSpPr>
          <p:nvPr/>
        </p:nvSpPr>
        <p:spPr bwMode="auto">
          <a:xfrm>
            <a:off x="2003425" y="2606675"/>
            <a:ext cx="225425"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7" name="Rectangle 33"/>
          <p:cNvSpPr>
            <a:spLocks noChangeArrowheads="1"/>
          </p:cNvSpPr>
          <p:nvPr/>
        </p:nvSpPr>
        <p:spPr bwMode="auto">
          <a:xfrm>
            <a:off x="2979738" y="2606675"/>
            <a:ext cx="244475"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8" name="Rectangle 30"/>
          <p:cNvSpPr>
            <a:spLocks noChangeArrowheads="1"/>
          </p:cNvSpPr>
          <p:nvPr/>
        </p:nvSpPr>
        <p:spPr bwMode="auto">
          <a:xfrm>
            <a:off x="3236913" y="2606675"/>
            <a:ext cx="471487"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9" name="Rectangle 33"/>
          <p:cNvSpPr>
            <a:spLocks noChangeArrowheads="1"/>
          </p:cNvSpPr>
          <p:nvPr/>
        </p:nvSpPr>
        <p:spPr bwMode="auto">
          <a:xfrm>
            <a:off x="3708400" y="2606675"/>
            <a:ext cx="449263"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0" name="Rectangle 33"/>
          <p:cNvSpPr>
            <a:spLocks noChangeArrowheads="1"/>
          </p:cNvSpPr>
          <p:nvPr/>
        </p:nvSpPr>
        <p:spPr bwMode="auto">
          <a:xfrm>
            <a:off x="4144963" y="2606675"/>
            <a:ext cx="315912"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1" name="Rectangle 33"/>
          <p:cNvSpPr>
            <a:spLocks noChangeArrowheads="1"/>
          </p:cNvSpPr>
          <p:nvPr/>
        </p:nvSpPr>
        <p:spPr bwMode="auto">
          <a:xfrm>
            <a:off x="4460875" y="2606675"/>
            <a:ext cx="1766888"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2" name="Rectangle 33"/>
          <p:cNvSpPr>
            <a:spLocks noChangeArrowheads="1"/>
          </p:cNvSpPr>
          <p:nvPr/>
        </p:nvSpPr>
        <p:spPr bwMode="auto">
          <a:xfrm>
            <a:off x="8604250" y="2606675"/>
            <a:ext cx="450850"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3" name="Rectangle 33"/>
          <p:cNvSpPr>
            <a:spLocks noChangeArrowheads="1"/>
          </p:cNvSpPr>
          <p:nvPr/>
        </p:nvSpPr>
        <p:spPr bwMode="auto">
          <a:xfrm>
            <a:off x="8380413" y="2606675"/>
            <a:ext cx="223837" cy="719138"/>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4" name="Rectangle 37"/>
          <p:cNvSpPr>
            <a:spLocks noChangeArrowheads="1"/>
          </p:cNvSpPr>
          <p:nvPr/>
        </p:nvSpPr>
        <p:spPr bwMode="auto">
          <a:xfrm>
            <a:off x="6216650" y="2606675"/>
            <a:ext cx="2163763"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400" dirty="0">
                <a:latin typeface="+mj-lt"/>
              </a:rPr>
              <a:t>Un-used spectrum</a:t>
            </a:r>
          </a:p>
        </p:txBody>
      </p:sp>
      <p:sp>
        <p:nvSpPr>
          <p:cNvPr id="165" name="Rectangle 34" descr="Wide upward diagonal"/>
          <p:cNvSpPr>
            <a:spLocks noChangeArrowheads="1"/>
          </p:cNvSpPr>
          <p:nvPr/>
        </p:nvSpPr>
        <p:spPr bwMode="auto">
          <a:xfrm>
            <a:off x="2105025" y="1512888"/>
            <a:ext cx="935038"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400" dirty="0">
                <a:solidFill>
                  <a:schemeClr val="bg1"/>
                </a:solidFill>
                <a:latin typeface="+mj-lt"/>
              </a:rPr>
              <a:t>MNO 1</a:t>
            </a:r>
          </a:p>
          <a:p>
            <a:pPr algn="ctr">
              <a:spcBef>
                <a:spcPct val="50000"/>
              </a:spcBef>
              <a:buClr>
                <a:schemeClr val="tx2"/>
              </a:buClr>
              <a:buSzPct val="75000"/>
              <a:buFont typeface="Wingdings" pitchFamily="2" charset="2"/>
              <a:buNone/>
              <a:defRPr/>
            </a:pPr>
            <a:endParaRPr lang="en-US" sz="1400" dirty="0">
              <a:solidFill>
                <a:schemeClr val="bg1"/>
              </a:solidFill>
              <a:latin typeface="+mj-lt"/>
            </a:endParaRPr>
          </a:p>
        </p:txBody>
      </p:sp>
      <p:sp>
        <p:nvSpPr>
          <p:cNvPr id="166" name="Rectangle 33"/>
          <p:cNvSpPr>
            <a:spLocks noChangeArrowheads="1"/>
          </p:cNvSpPr>
          <p:nvPr/>
        </p:nvSpPr>
        <p:spPr bwMode="auto">
          <a:xfrm>
            <a:off x="3048000" y="1512888"/>
            <a:ext cx="465138"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7" name="Rectangle 28"/>
          <p:cNvSpPr>
            <a:spLocks noChangeArrowheads="1"/>
          </p:cNvSpPr>
          <p:nvPr/>
        </p:nvSpPr>
        <p:spPr bwMode="auto">
          <a:xfrm>
            <a:off x="3517900" y="1512888"/>
            <a:ext cx="838200"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400" dirty="0">
                <a:latin typeface="+mj-lt"/>
              </a:rPr>
              <a:t>MNO 2</a:t>
            </a:r>
            <a:endParaRPr lang="en-US" sz="1800" dirty="0">
              <a:latin typeface="+mj-lt"/>
            </a:endParaRPr>
          </a:p>
          <a:p>
            <a:pPr algn="ctr">
              <a:spcBef>
                <a:spcPct val="50000"/>
              </a:spcBef>
              <a:buClr>
                <a:schemeClr val="tx2"/>
              </a:buClr>
              <a:buSzPct val="75000"/>
              <a:buFont typeface="Wingdings" pitchFamily="2" charset="2"/>
              <a:buNone/>
              <a:defRPr/>
            </a:pPr>
            <a:endParaRPr lang="en-US" sz="1400" dirty="0">
              <a:latin typeface="+mj-lt"/>
            </a:endParaRPr>
          </a:p>
        </p:txBody>
      </p:sp>
      <p:sp>
        <p:nvSpPr>
          <p:cNvPr id="168" name="Rectangle 33"/>
          <p:cNvSpPr>
            <a:spLocks noChangeArrowheads="1"/>
          </p:cNvSpPr>
          <p:nvPr/>
        </p:nvSpPr>
        <p:spPr bwMode="auto">
          <a:xfrm>
            <a:off x="5210175" y="1512888"/>
            <a:ext cx="276225"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9" name="Rectangle 33"/>
          <p:cNvSpPr>
            <a:spLocks noChangeArrowheads="1"/>
          </p:cNvSpPr>
          <p:nvPr/>
        </p:nvSpPr>
        <p:spPr bwMode="auto">
          <a:xfrm>
            <a:off x="4356100" y="1512888"/>
            <a:ext cx="863600"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400" dirty="0">
                <a:latin typeface="+mj-lt"/>
              </a:rPr>
              <a:t>MNO 3</a:t>
            </a:r>
          </a:p>
          <a:p>
            <a:pPr algn="ctr">
              <a:spcBef>
                <a:spcPct val="50000"/>
              </a:spcBef>
              <a:buClr>
                <a:schemeClr val="tx2"/>
              </a:buClr>
              <a:buSzPct val="75000"/>
              <a:buFont typeface="Wingdings" pitchFamily="2" charset="2"/>
              <a:buNone/>
              <a:defRPr/>
            </a:pPr>
            <a:endParaRPr lang="en-US" sz="1400" dirty="0">
              <a:latin typeface="+mj-lt"/>
            </a:endParaRPr>
          </a:p>
        </p:txBody>
      </p:sp>
      <p:sp>
        <p:nvSpPr>
          <p:cNvPr id="170" name="Rectangle 14"/>
          <p:cNvSpPr>
            <a:spLocks noChangeAspect="1" noChangeArrowheads="1"/>
          </p:cNvSpPr>
          <p:nvPr>
            <p:custDataLst>
              <p:tags r:id="rId1"/>
            </p:custDataLst>
          </p:nvPr>
        </p:nvSpPr>
        <p:spPr bwMode="auto">
          <a:xfrm>
            <a:off x="971550" y="6381750"/>
            <a:ext cx="4679950" cy="153988"/>
          </a:xfrm>
          <a:prstGeom prst="rect">
            <a:avLst/>
          </a:prstGeom>
          <a:noFill/>
          <a:ln w="12700" algn="ctr">
            <a:noFill/>
            <a:miter lim="800000"/>
            <a:headEnd/>
            <a:tailEnd/>
          </a:ln>
        </p:spPr>
        <p:txBody>
          <a:bodyPr lIns="0" tIns="0" rIns="0" bIns="0" anchor="ctr">
            <a:spAutoFit/>
          </a:bodyPr>
          <a:lstStyle/>
          <a:p>
            <a:pPr marL="189564" indent="-189564">
              <a:defRPr/>
            </a:pPr>
            <a:r>
              <a:rPr lang="en-GB" sz="1000" i="1" dirty="0">
                <a:solidFill>
                  <a:schemeClr val="tx2"/>
                </a:solidFill>
                <a:latin typeface="+mj-lt"/>
                <a:cs typeface="Arial" pitchFamily="34" charset="0"/>
              </a:rPr>
              <a:t>Note: MNO = Mobile Network Operator &amp; FBO = Fixed-Broadband Operator.</a:t>
            </a:r>
          </a:p>
        </p:txBody>
      </p:sp>
      <p:sp>
        <p:nvSpPr>
          <p:cNvPr id="88" name="Rectangle 5"/>
          <p:cNvSpPr>
            <a:spLocks noChangeArrowheads="1"/>
          </p:cNvSpPr>
          <p:nvPr/>
        </p:nvSpPr>
        <p:spPr bwMode="auto">
          <a:xfrm>
            <a:off x="6588125" y="4725988"/>
            <a:ext cx="720725" cy="719137"/>
          </a:xfrm>
          <a:prstGeom prst="rect">
            <a:avLst/>
          </a:prstGeom>
          <a:solidFill>
            <a:schemeClr val="bg1">
              <a:lumMod val="85000"/>
            </a:schemeClr>
          </a:solid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ct val="50000"/>
              </a:spcBef>
              <a:buClr>
                <a:schemeClr val="tx2"/>
              </a:buClr>
              <a:buSzPct val="75000"/>
              <a:buFont typeface="Wingdings" pitchFamily="2" charset="2"/>
              <a:buNone/>
              <a:defRPr/>
            </a:pPr>
            <a:endParaRPr lang="en-US" sz="1200" dirty="0">
              <a:latin typeface="+mj-lt"/>
            </a:endParaRPr>
          </a:p>
        </p:txBody>
      </p:sp>
      <p:sp>
        <p:nvSpPr>
          <p:cNvPr id="96" name="Text Box 10"/>
          <p:cNvSpPr txBox="1">
            <a:spLocks noChangeArrowheads="1"/>
          </p:cNvSpPr>
          <p:nvPr/>
        </p:nvSpPr>
        <p:spPr bwMode="auto">
          <a:xfrm>
            <a:off x="6761163" y="4567238"/>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pic>
        <p:nvPicPr>
          <p:cNvPr id="98" name="Picture 97"/>
          <p:cNvPicPr>
            <a:picLocks noChangeAspect="1"/>
          </p:cNvPicPr>
          <p:nvPr/>
        </p:nvPicPr>
        <p:blipFill>
          <a:blip r:embed="rId4"/>
          <a:srcRect/>
          <a:stretch>
            <a:fillRect/>
          </a:stretch>
        </p:blipFill>
        <p:spPr bwMode="auto">
          <a:xfrm>
            <a:off x="153988" y="4451350"/>
            <a:ext cx="457200" cy="417513"/>
          </a:xfrm>
          <a:prstGeom prst="rect">
            <a:avLst/>
          </a:prstGeom>
          <a:noFill/>
          <a:ln w="9525">
            <a:noFill/>
            <a:miter lim="800000"/>
            <a:headEnd/>
            <a:tailEnd/>
          </a:ln>
        </p:spPr>
      </p:pic>
      <p:sp>
        <p:nvSpPr>
          <p:cNvPr id="99"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09575" y="1417638"/>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900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×35 MHz</a:t>
            </a:r>
            <a:endParaRPr lang="en-US" sz="1200" b="0" dirty="0">
              <a:solidFill>
                <a:schemeClr val="bg1"/>
              </a:solidFill>
              <a:latin typeface="+mj-lt"/>
            </a:endParaRPr>
          </a:p>
          <a:p>
            <a:pPr algn="ctr" eaLnBrk="0" hangingPunct="0">
              <a:defRPr/>
            </a:pPr>
            <a:r>
              <a:rPr lang="nl-NL" sz="1200" dirty="0">
                <a:solidFill>
                  <a:schemeClr val="bg1"/>
                </a:solidFill>
                <a:latin typeface="+mj-lt"/>
              </a:rPr>
              <a:t>(GSM)</a:t>
            </a:r>
          </a:p>
        </p:txBody>
      </p:sp>
      <p:sp>
        <p:nvSpPr>
          <p:cNvPr id="9219" name="Rectangle 3"/>
          <p:cNvSpPr>
            <a:spLocks noChangeArrowheads="1"/>
          </p:cNvSpPr>
          <p:nvPr/>
        </p:nvSpPr>
        <p:spPr bwMode="auto">
          <a:xfrm>
            <a:off x="407988" y="2522538"/>
            <a:ext cx="1195387"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1800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×75 MHz</a:t>
            </a:r>
            <a:endParaRPr lang="en-US" sz="1200" b="0" dirty="0">
              <a:solidFill>
                <a:schemeClr val="bg1"/>
              </a:solidFill>
              <a:latin typeface="+mj-lt"/>
            </a:endParaRPr>
          </a:p>
          <a:p>
            <a:pPr algn="ctr" eaLnBrk="0" hangingPunct="0">
              <a:defRPr/>
            </a:pPr>
            <a:r>
              <a:rPr lang="nl-NL" sz="1200" dirty="0">
                <a:solidFill>
                  <a:schemeClr val="bg1"/>
                </a:solidFill>
                <a:latin typeface="+mj-lt"/>
              </a:rPr>
              <a:t>(GSM)</a:t>
            </a:r>
          </a:p>
        </p:txBody>
      </p:sp>
      <p:sp>
        <p:nvSpPr>
          <p:cNvPr id="9220" name="Rectangle 4"/>
          <p:cNvSpPr>
            <a:spLocks noChangeArrowheads="1"/>
          </p:cNvSpPr>
          <p:nvPr/>
        </p:nvSpPr>
        <p:spPr bwMode="auto">
          <a:xfrm>
            <a:off x="415925" y="3627438"/>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nl-NL" sz="1200" dirty="0">
                <a:solidFill>
                  <a:schemeClr val="bg1"/>
                </a:solidFill>
                <a:latin typeface="+mj-lt"/>
              </a:rPr>
              <a:t>2100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×60 MHz</a:t>
            </a:r>
            <a:endParaRPr lang="en-US" sz="1200" b="0" dirty="0">
              <a:solidFill>
                <a:schemeClr val="bg1"/>
              </a:solidFill>
              <a:latin typeface="+mj-lt"/>
            </a:endParaRPr>
          </a:p>
          <a:p>
            <a:pPr algn="ctr" eaLnBrk="0" hangingPunct="0">
              <a:defRPr/>
            </a:pPr>
            <a:r>
              <a:rPr lang="en-US" sz="1200" dirty="0">
                <a:solidFill>
                  <a:schemeClr val="bg1"/>
                </a:solidFill>
                <a:latin typeface="+mj-lt"/>
              </a:rPr>
              <a:t>3G core band</a:t>
            </a:r>
          </a:p>
        </p:txBody>
      </p:sp>
      <p:sp>
        <p:nvSpPr>
          <p:cNvPr id="9221" name="Rectangle 5"/>
          <p:cNvSpPr>
            <a:spLocks noChangeArrowheads="1"/>
          </p:cNvSpPr>
          <p:nvPr/>
        </p:nvSpPr>
        <p:spPr bwMode="auto">
          <a:xfrm>
            <a:off x="2108200" y="15128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242" name="Rectangle 26"/>
          <p:cNvSpPr>
            <a:spLocks noChangeArrowheads="1"/>
          </p:cNvSpPr>
          <p:nvPr/>
        </p:nvSpPr>
        <p:spPr bwMode="auto">
          <a:xfrm>
            <a:off x="2066925" y="3730625"/>
            <a:ext cx="449263" cy="720725"/>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43" name="Rectangle 27"/>
          <p:cNvSpPr>
            <a:spLocks noChangeArrowheads="1"/>
          </p:cNvSpPr>
          <p:nvPr/>
        </p:nvSpPr>
        <p:spPr bwMode="auto">
          <a:xfrm>
            <a:off x="2532063" y="3730625"/>
            <a:ext cx="449262" cy="720725"/>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4" name="Rectangle 28"/>
          <p:cNvSpPr>
            <a:spLocks noChangeArrowheads="1"/>
          </p:cNvSpPr>
          <p:nvPr/>
        </p:nvSpPr>
        <p:spPr bwMode="auto">
          <a:xfrm>
            <a:off x="3000375" y="3730625"/>
            <a:ext cx="449263" cy="720725"/>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5" name="Rectangle 29"/>
          <p:cNvSpPr>
            <a:spLocks noChangeArrowheads="1"/>
          </p:cNvSpPr>
          <p:nvPr/>
        </p:nvSpPr>
        <p:spPr bwMode="auto">
          <a:xfrm>
            <a:off x="3471863" y="3730625"/>
            <a:ext cx="449262" cy="720725"/>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46" name="Rectangle 30"/>
          <p:cNvSpPr>
            <a:spLocks noChangeArrowheads="1"/>
          </p:cNvSpPr>
          <p:nvPr/>
        </p:nvSpPr>
        <p:spPr bwMode="auto">
          <a:xfrm>
            <a:off x="3943350" y="3730625"/>
            <a:ext cx="449263" cy="720725"/>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7" name="Rectangle 31"/>
          <p:cNvSpPr>
            <a:spLocks noChangeArrowheads="1"/>
          </p:cNvSpPr>
          <p:nvPr/>
        </p:nvSpPr>
        <p:spPr bwMode="auto">
          <a:xfrm>
            <a:off x="4414838" y="3730625"/>
            <a:ext cx="449262" cy="720725"/>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8" name="Rectangle 32"/>
          <p:cNvSpPr>
            <a:spLocks noChangeArrowheads="1"/>
          </p:cNvSpPr>
          <p:nvPr/>
        </p:nvSpPr>
        <p:spPr bwMode="auto">
          <a:xfrm>
            <a:off x="4879975" y="3730625"/>
            <a:ext cx="449263"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49" name="Rectangle 33"/>
          <p:cNvSpPr>
            <a:spLocks noChangeArrowheads="1"/>
          </p:cNvSpPr>
          <p:nvPr/>
        </p:nvSpPr>
        <p:spPr bwMode="auto">
          <a:xfrm>
            <a:off x="5348288" y="3730625"/>
            <a:ext cx="449262"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50" name="Rectangle 34" descr="Wide upward diagonal"/>
          <p:cNvSpPr>
            <a:spLocks noChangeArrowheads="1"/>
          </p:cNvSpPr>
          <p:nvPr/>
        </p:nvSpPr>
        <p:spPr bwMode="auto">
          <a:xfrm>
            <a:off x="5819775" y="3730625"/>
            <a:ext cx="449263"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dirty="0">
              <a:latin typeface="+mj-lt"/>
            </a:endParaRPr>
          </a:p>
        </p:txBody>
      </p:sp>
      <p:sp>
        <p:nvSpPr>
          <p:cNvPr id="9251" name="Rectangle 35" descr="Wide upward diagonal"/>
          <p:cNvSpPr>
            <a:spLocks noChangeArrowheads="1"/>
          </p:cNvSpPr>
          <p:nvPr/>
        </p:nvSpPr>
        <p:spPr bwMode="auto">
          <a:xfrm>
            <a:off x="6291263" y="3730625"/>
            <a:ext cx="449262"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dirty="0">
              <a:latin typeface="+mj-lt"/>
            </a:endParaRPr>
          </a:p>
        </p:txBody>
      </p:sp>
      <p:sp>
        <p:nvSpPr>
          <p:cNvPr id="9252" name="Rectangle 36"/>
          <p:cNvSpPr>
            <a:spLocks noChangeArrowheads="1"/>
          </p:cNvSpPr>
          <p:nvPr/>
        </p:nvSpPr>
        <p:spPr bwMode="auto">
          <a:xfrm>
            <a:off x="6759575" y="3730625"/>
            <a:ext cx="449263"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endParaRPr lang="en-US" sz="1400">
              <a:latin typeface="+mj-lt"/>
            </a:endParaRPr>
          </a:p>
        </p:txBody>
      </p:sp>
      <p:sp>
        <p:nvSpPr>
          <p:cNvPr id="9253" name="Rectangle 37"/>
          <p:cNvSpPr>
            <a:spLocks noChangeArrowheads="1"/>
          </p:cNvSpPr>
          <p:nvPr/>
        </p:nvSpPr>
        <p:spPr bwMode="auto">
          <a:xfrm>
            <a:off x="7227888" y="3730625"/>
            <a:ext cx="449262"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endParaRPr lang="en-US" sz="1400">
              <a:latin typeface="+mj-lt"/>
            </a:endParaRPr>
          </a:p>
        </p:txBody>
      </p:sp>
      <p:sp>
        <p:nvSpPr>
          <p:cNvPr id="9254" name="Text Box 38"/>
          <p:cNvSpPr txBox="1">
            <a:spLocks noChangeArrowheads="1"/>
          </p:cNvSpPr>
          <p:nvPr/>
        </p:nvSpPr>
        <p:spPr bwMode="auto">
          <a:xfrm>
            <a:off x="2155825"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5" name="Text Box 39"/>
          <p:cNvSpPr txBox="1">
            <a:spLocks noChangeArrowheads="1"/>
          </p:cNvSpPr>
          <p:nvPr/>
        </p:nvSpPr>
        <p:spPr bwMode="auto">
          <a:xfrm>
            <a:off x="263048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6" name="Text Box 40"/>
          <p:cNvSpPr txBox="1">
            <a:spLocks noChangeArrowheads="1"/>
          </p:cNvSpPr>
          <p:nvPr/>
        </p:nvSpPr>
        <p:spPr bwMode="auto">
          <a:xfrm>
            <a:off x="308768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7" name="Text Box 41"/>
          <p:cNvSpPr txBox="1">
            <a:spLocks noChangeArrowheads="1"/>
          </p:cNvSpPr>
          <p:nvPr/>
        </p:nvSpPr>
        <p:spPr bwMode="auto">
          <a:xfrm>
            <a:off x="3562350"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8" name="Text Box 42"/>
          <p:cNvSpPr txBox="1">
            <a:spLocks noChangeArrowheads="1"/>
          </p:cNvSpPr>
          <p:nvPr/>
        </p:nvSpPr>
        <p:spPr bwMode="auto">
          <a:xfrm>
            <a:off x="402113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9" name="Text Box 43"/>
          <p:cNvSpPr txBox="1">
            <a:spLocks noChangeArrowheads="1"/>
          </p:cNvSpPr>
          <p:nvPr/>
        </p:nvSpPr>
        <p:spPr bwMode="auto">
          <a:xfrm>
            <a:off x="4495800"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0" name="Text Box 44"/>
          <p:cNvSpPr txBox="1">
            <a:spLocks noChangeArrowheads="1"/>
          </p:cNvSpPr>
          <p:nvPr/>
        </p:nvSpPr>
        <p:spPr bwMode="auto">
          <a:xfrm>
            <a:off x="4953000"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1" name="Text Box 45"/>
          <p:cNvSpPr txBox="1">
            <a:spLocks noChangeArrowheads="1"/>
          </p:cNvSpPr>
          <p:nvPr/>
        </p:nvSpPr>
        <p:spPr bwMode="auto">
          <a:xfrm>
            <a:off x="5427663"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2" name="Text Box 46"/>
          <p:cNvSpPr txBox="1">
            <a:spLocks noChangeArrowheads="1"/>
          </p:cNvSpPr>
          <p:nvPr/>
        </p:nvSpPr>
        <p:spPr bwMode="auto">
          <a:xfrm>
            <a:off x="5895975"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3" name="Text Box 47"/>
          <p:cNvSpPr txBox="1">
            <a:spLocks noChangeArrowheads="1"/>
          </p:cNvSpPr>
          <p:nvPr/>
        </p:nvSpPr>
        <p:spPr bwMode="auto">
          <a:xfrm>
            <a:off x="637063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4" name="Text Box 48"/>
          <p:cNvSpPr txBox="1">
            <a:spLocks noChangeArrowheads="1"/>
          </p:cNvSpPr>
          <p:nvPr/>
        </p:nvSpPr>
        <p:spPr bwMode="auto">
          <a:xfrm>
            <a:off x="6827838"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5" name="Text Box 49"/>
          <p:cNvSpPr txBox="1">
            <a:spLocks noChangeArrowheads="1"/>
          </p:cNvSpPr>
          <p:nvPr/>
        </p:nvSpPr>
        <p:spPr bwMode="auto">
          <a:xfrm>
            <a:off x="7302500" y="3551238"/>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88" name="Rectangle 77"/>
          <p:cNvSpPr>
            <a:spLocks noChangeArrowheads="1"/>
          </p:cNvSpPr>
          <p:nvPr/>
        </p:nvSpPr>
        <p:spPr bwMode="auto">
          <a:xfrm>
            <a:off x="400050" y="4681538"/>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nl-NL" sz="1200" dirty="0">
                <a:solidFill>
                  <a:schemeClr val="bg1"/>
                </a:solidFill>
                <a:latin typeface="+mj-lt"/>
              </a:rPr>
              <a:t>2600 MHz</a:t>
            </a:r>
            <a:endParaRPr lang="en-US" sz="1200" dirty="0">
              <a:solidFill>
                <a:schemeClr val="bg1"/>
              </a:solidFill>
              <a:latin typeface="+mj-lt"/>
            </a:endParaRP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×70 MHz + 50 MHz (TDD)</a:t>
            </a:r>
          </a:p>
          <a:p>
            <a:pPr algn="ctr" eaLnBrk="0" hangingPunct="0">
              <a:defRPr/>
            </a:pPr>
            <a:r>
              <a:rPr lang="en-US" sz="1200" dirty="0">
                <a:solidFill>
                  <a:schemeClr val="bg1"/>
                </a:solidFill>
                <a:latin typeface="+mj-lt"/>
                <a:cs typeface="Arial"/>
              </a:rPr>
              <a:t>(Tech neutral)</a:t>
            </a:r>
            <a:endParaRPr lang="en-US" sz="1200" dirty="0">
              <a:solidFill>
                <a:schemeClr val="bg1"/>
              </a:solidFill>
              <a:latin typeface="+mj-lt"/>
            </a:endParaRPr>
          </a:p>
        </p:txBody>
      </p:sp>
      <p:sp>
        <p:nvSpPr>
          <p:cNvPr id="9289" name="Text Box 78"/>
          <p:cNvSpPr txBox="1">
            <a:spLocks noChangeArrowheads="1"/>
          </p:cNvSpPr>
          <p:nvPr/>
        </p:nvSpPr>
        <p:spPr bwMode="auto">
          <a:xfrm>
            <a:off x="3335338" y="4724400"/>
            <a:ext cx="354012" cy="277813"/>
          </a:xfrm>
          <a:prstGeom prst="rect">
            <a:avLst/>
          </a:prstGeom>
          <a:noFill/>
          <a:ln w="12700" algn="ctr">
            <a:noFill/>
            <a:miter lim="800000"/>
            <a:headEnd/>
            <a:tailEnd/>
          </a:ln>
          <a:effectLst/>
        </p:spPr>
        <p:txBody>
          <a:bodyPr wrap="none">
            <a:spAutoFit/>
          </a:bodyPr>
          <a:lstStyle/>
          <a:p>
            <a:pPr algn="ctr" defTabSz="873125">
              <a:spcBef>
                <a:spcPct val="50000"/>
              </a:spcBef>
              <a:buClr>
                <a:schemeClr val="tx2"/>
              </a:buClr>
              <a:buFont typeface="Wingdings" pitchFamily="2" charset="2"/>
              <a:buNone/>
              <a:defRPr/>
            </a:pPr>
            <a:r>
              <a:rPr lang="nl-NL" sz="1200">
                <a:solidFill>
                  <a:srgbClr val="666666"/>
                </a:solidFill>
                <a:latin typeface="+mj-lt"/>
              </a:rPr>
              <a:t>70</a:t>
            </a:r>
            <a:endParaRPr lang="en-US" sz="1200">
              <a:solidFill>
                <a:srgbClr val="666666"/>
              </a:solidFill>
              <a:latin typeface="+mj-lt"/>
            </a:endParaRPr>
          </a:p>
        </p:txBody>
      </p:sp>
      <p:sp>
        <p:nvSpPr>
          <p:cNvPr id="195615" name="Rectangle 81"/>
          <p:cNvSpPr>
            <a:spLocks noGrp="1" noChangeArrowheads="1"/>
          </p:cNvSpPr>
          <p:nvPr>
            <p:ph type="title"/>
          </p:nvPr>
        </p:nvSpPr>
        <p:spPr>
          <a:xfrm>
            <a:off x="250825" y="188913"/>
            <a:ext cx="8532813" cy="747712"/>
          </a:xfrm>
        </p:spPr>
        <p:txBody>
          <a:bodyPr lIns="91440" tIns="45720" rIns="91440" bIns="45720"/>
          <a:lstStyle/>
          <a:p>
            <a:r>
              <a:rPr lang="en-US" smtClean="0">
                <a:cs typeface="Arial" charset="0"/>
              </a:rPr>
              <a:t>Spectrum challenge 2012 - Pre-auction days.</a:t>
            </a:r>
            <a:br>
              <a:rPr lang="en-US" smtClean="0">
                <a:cs typeface="Arial" charset="0"/>
              </a:rPr>
            </a:br>
            <a:endParaRPr lang="en-US" sz="2000" smtClean="0">
              <a:solidFill>
                <a:srgbClr val="5F5F5F"/>
              </a:solidFill>
              <a:cs typeface="Arial" charset="0"/>
            </a:endParaRPr>
          </a:p>
        </p:txBody>
      </p:sp>
      <p:sp>
        <p:nvSpPr>
          <p:cNvPr id="9295" name="Slide Number Placeholder 5"/>
          <p:cNvSpPr>
            <a:spLocks noGrp="1"/>
          </p:cNvSpPr>
          <p:nvPr>
            <p:ph type="sldNum" sz="quarter" idx="11"/>
          </p:nvPr>
        </p:nvSpPr>
        <p:spPr/>
        <p:txBody>
          <a:bodyPr/>
          <a:lstStyle/>
          <a:p>
            <a:pPr>
              <a:defRPr/>
            </a:pPr>
            <a:r>
              <a:rPr lang="de-DE" sz="700" smtClean="0">
                <a:cs typeface="Arial" pitchFamily="34" charset="0"/>
              </a:rPr>
              <a:t>page </a:t>
            </a:r>
            <a:fld id="{DD60B958-9FFB-4864-ABB9-CBA32B65BE16}" type="slidenum">
              <a:rPr lang="de-DE" sz="700" smtClean="0">
                <a:cs typeface="Arial" pitchFamily="34" charset="0"/>
              </a:rPr>
              <a:pPr>
                <a:defRPr/>
              </a:pPr>
              <a:t>7</a:t>
            </a:fld>
            <a:endParaRPr lang="de-DE" sz="700" smtClean="0">
              <a:cs typeface="Arial" pitchFamily="34" charset="0"/>
            </a:endParaRPr>
          </a:p>
        </p:txBody>
      </p:sp>
      <p:sp>
        <p:nvSpPr>
          <p:cNvPr id="9296" name="Rectangle 5"/>
          <p:cNvSpPr>
            <a:spLocks noChangeArrowheads="1"/>
          </p:cNvSpPr>
          <p:nvPr/>
        </p:nvSpPr>
        <p:spPr bwMode="auto">
          <a:xfrm>
            <a:off x="2106613" y="4735513"/>
            <a:ext cx="719137" cy="720725"/>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97" name="Text Box 10"/>
          <p:cNvSpPr txBox="1">
            <a:spLocks noChangeArrowheads="1"/>
          </p:cNvSpPr>
          <p:nvPr/>
        </p:nvSpPr>
        <p:spPr bwMode="auto">
          <a:xfrm>
            <a:off x="2333625" y="4576763"/>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sp>
        <p:nvSpPr>
          <p:cNvPr id="92" name="Rectangle 5"/>
          <p:cNvSpPr>
            <a:spLocks noChangeArrowheads="1"/>
          </p:cNvSpPr>
          <p:nvPr/>
        </p:nvSpPr>
        <p:spPr bwMode="auto">
          <a:xfrm>
            <a:off x="2843213" y="4735513"/>
            <a:ext cx="1439862" cy="720725"/>
          </a:xfrm>
          <a:prstGeom prst="rect">
            <a:avLst/>
          </a:prstGeom>
          <a:solidFill>
            <a:schemeClr val="accent2">
              <a:lumMod val="60000"/>
              <a:lumOff val="40000"/>
            </a:schemeClr>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FBO 1</a:t>
            </a:r>
          </a:p>
        </p:txBody>
      </p:sp>
      <p:sp>
        <p:nvSpPr>
          <p:cNvPr id="9299" name="Text Box 10"/>
          <p:cNvSpPr txBox="1">
            <a:spLocks noChangeArrowheads="1"/>
          </p:cNvSpPr>
          <p:nvPr/>
        </p:nvSpPr>
        <p:spPr bwMode="auto">
          <a:xfrm>
            <a:off x="3363913" y="4576763"/>
            <a:ext cx="338137"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20</a:t>
            </a:r>
          </a:p>
        </p:txBody>
      </p:sp>
      <p:sp>
        <p:nvSpPr>
          <p:cNvPr id="9302" name="Rectangle 5"/>
          <p:cNvSpPr>
            <a:spLocks noChangeArrowheads="1"/>
          </p:cNvSpPr>
          <p:nvPr/>
        </p:nvSpPr>
        <p:spPr bwMode="auto">
          <a:xfrm>
            <a:off x="4308475" y="4735513"/>
            <a:ext cx="720725" cy="720725"/>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ct val="50000"/>
              </a:spcBef>
              <a:buClr>
                <a:schemeClr val="tx2"/>
              </a:buClr>
              <a:buSzPct val="75000"/>
              <a:buFont typeface="Wingdings" pitchFamily="2" charset="2"/>
              <a:buNone/>
              <a:defRPr/>
            </a:pPr>
            <a:endParaRPr lang="en-US" sz="1200" dirty="0">
              <a:latin typeface="+mj-lt"/>
            </a:endParaRPr>
          </a:p>
        </p:txBody>
      </p:sp>
      <p:sp>
        <p:nvSpPr>
          <p:cNvPr id="97" name="Rectangle 5"/>
          <p:cNvSpPr>
            <a:spLocks noChangeArrowheads="1"/>
          </p:cNvSpPr>
          <p:nvPr/>
        </p:nvSpPr>
        <p:spPr bwMode="auto">
          <a:xfrm>
            <a:off x="5076825" y="4735513"/>
            <a:ext cx="1439863" cy="720725"/>
          </a:xfrm>
          <a:prstGeom prst="rect">
            <a:avLst/>
          </a:prstGeom>
          <a:solidFill>
            <a:schemeClr val="accent6"/>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FBO 2</a:t>
            </a:r>
          </a:p>
        </p:txBody>
      </p:sp>
      <p:sp>
        <p:nvSpPr>
          <p:cNvPr id="9304" name="Text Box 10"/>
          <p:cNvSpPr txBox="1">
            <a:spLocks noChangeArrowheads="1"/>
          </p:cNvSpPr>
          <p:nvPr/>
        </p:nvSpPr>
        <p:spPr bwMode="auto">
          <a:xfrm>
            <a:off x="4481513" y="4576763"/>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sp>
        <p:nvSpPr>
          <p:cNvPr id="9305" name="Text Box 10"/>
          <p:cNvSpPr txBox="1">
            <a:spLocks noChangeArrowheads="1"/>
          </p:cNvSpPr>
          <p:nvPr/>
        </p:nvSpPr>
        <p:spPr bwMode="auto">
          <a:xfrm>
            <a:off x="5510213" y="4576763"/>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20</a:t>
            </a:r>
          </a:p>
        </p:txBody>
      </p:sp>
      <p:sp>
        <p:nvSpPr>
          <p:cNvPr id="89" name="Rectangle 5"/>
          <p:cNvSpPr>
            <a:spLocks noChangeArrowheads="1"/>
          </p:cNvSpPr>
          <p:nvPr/>
        </p:nvSpPr>
        <p:spPr bwMode="auto">
          <a:xfrm>
            <a:off x="2589213" y="15128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0" name="Rectangle 5"/>
          <p:cNvSpPr>
            <a:spLocks noChangeArrowheads="1"/>
          </p:cNvSpPr>
          <p:nvPr/>
        </p:nvSpPr>
        <p:spPr bwMode="auto">
          <a:xfrm>
            <a:off x="3073400" y="15128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1" name="Rectangle 5"/>
          <p:cNvSpPr>
            <a:spLocks noChangeArrowheads="1"/>
          </p:cNvSpPr>
          <p:nvPr/>
        </p:nvSpPr>
        <p:spPr bwMode="auto">
          <a:xfrm>
            <a:off x="3556000" y="15128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3" name="Rectangle 5"/>
          <p:cNvSpPr>
            <a:spLocks noChangeArrowheads="1"/>
          </p:cNvSpPr>
          <p:nvPr/>
        </p:nvSpPr>
        <p:spPr bwMode="auto">
          <a:xfrm>
            <a:off x="4049713" y="1512888"/>
            <a:ext cx="449262"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4" name="Rectangle 5"/>
          <p:cNvSpPr>
            <a:spLocks noChangeArrowheads="1"/>
          </p:cNvSpPr>
          <p:nvPr/>
        </p:nvSpPr>
        <p:spPr bwMode="auto">
          <a:xfrm>
            <a:off x="4543425" y="15128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95" name="Rectangle 5"/>
          <p:cNvSpPr>
            <a:spLocks noChangeArrowheads="1"/>
          </p:cNvSpPr>
          <p:nvPr/>
        </p:nvSpPr>
        <p:spPr bwMode="auto">
          <a:xfrm>
            <a:off x="5037138" y="1512888"/>
            <a:ext cx="449262"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p:txBody>
      </p:sp>
      <p:sp>
        <p:nvSpPr>
          <p:cNvPr id="109" name="Rectangle 5"/>
          <p:cNvSpPr>
            <a:spLocks noChangeArrowheads="1"/>
          </p:cNvSpPr>
          <p:nvPr/>
        </p:nvSpPr>
        <p:spPr bwMode="auto">
          <a:xfrm>
            <a:off x="2260600" y="26050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1" name="Rectangle 5"/>
          <p:cNvSpPr>
            <a:spLocks noChangeArrowheads="1"/>
          </p:cNvSpPr>
          <p:nvPr/>
        </p:nvSpPr>
        <p:spPr bwMode="auto">
          <a:xfrm>
            <a:off x="2752725" y="26050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2" name="Rectangle 5"/>
          <p:cNvSpPr>
            <a:spLocks noChangeArrowheads="1"/>
          </p:cNvSpPr>
          <p:nvPr/>
        </p:nvSpPr>
        <p:spPr bwMode="auto">
          <a:xfrm>
            <a:off x="3235325"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3" name="Rectangle 5"/>
          <p:cNvSpPr>
            <a:spLocks noChangeArrowheads="1"/>
          </p:cNvSpPr>
          <p:nvPr/>
        </p:nvSpPr>
        <p:spPr bwMode="auto">
          <a:xfrm>
            <a:off x="3729038"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4" name="Rectangle 5"/>
          <p:cNvSpPr>
            <a:spLocks noChangeArrowheads="1"/>
          </p:cNvSpPr>
          <p:nvPr/>
        </p:nvSpPr>
        <p:spPr bwMode="auto">
          <a:xfrm>
            <a:off x="4213225" y="2605088"/>
            <a:ext cx="449263"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5" name="Rectangle 5"/>
          <p:cNvSpPr>
            <a:spLocks noChangeArrowheads="1"/>
          </p:cNvSpPr>
          <p:nvPr/>
        </p:nvSpPr>
        <p:spPr bwMode="auto">
          <a:xfrm>
            <a:off x="4705350"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16" name="Rectangle 5"/>
          <p:cNvSpPr>
            <a:spLocks noChangeArrowheads="1"/>
          </p:cNvSpPr>
          <p:nvPr/>
        </p:nvSpPr>
        <p:spPr bwMode="auto">
          <a:xfrm>
            <a:off x="5189538" y="2605088"/>
            <a:ext cx="449262"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3" name="Rectangle 5"/>
          <p:cNvSpPr>
            <a:spLocks noChangeArrowheads="1"/>
          </p:cNvSpPr>
          <p:nvPr/>
        </p:nvSpPr>
        <p:spPr bwMode="auto">
          <a:xfrm>
            <a:off x="5675313" y="2605088"/>
            <a:ext cx="449262"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5" name="Rectangle 5"/>
          <p:cNvSpPr>
            <a:spLocks noChangeArrowheads="1"/>
          </p:cNvSpPr>
          <p:nvPr/>
        </p:nvSpPr>
        <p:spPr bwMode="auto">
          <a:xfrm>
            <a:off x="6167438"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6" name="Rectangle 5"/>
          <p:cNvSpPr>
            <a:spLocks noChangeArrowheads="1"/>
          </p:cNvSpPr>
          <p:nvPr/>
        </p:nvSpPr>
        <p:spPr bwMode="auto">
          <a:xfrm>
            <a:off x="6651625" y="2605088"/>
            <a:ext cx="449263"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7" name="Rectangle 5"/>
          <p:cNvSpPr>
            <a:spLocks noChangeArrowheads="1"/>
          </p:cNvSpPr>
          <p:nvPr/>
        </p:nvSpPr>
        <p:spPr bwMode="auto">
          <a:xfrm>
            <a:off x="7143750" y="2605088"/>
            <a:ext cx="450850"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8" name="Rectangle 5"/>
          <p:cNvSpPr>
            <a:spLocks noChangeArrowheads="1"/>
          </p:cNvSpPr>
          <p:nvPr/>
        </p:nvSpPr>
        <p:spPr bwMode="auto">
          <a:xfrm>
            <a:off x="7627938" y="2605088"/>
            <a:ext cx="449262"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29" name="Rectangle 5"/>
          <p:cNvSpPr>
            <a:spLocks noChangeArrowheads="1"/>
          </p:cNvSpPr>
          <p:nvPr/>
        </p:nvSpPr>
        <p:spPr bwMode="auto">
          <a:xfrm>
            <a:off x="8121650" y="2605088"/>
            <a:ext cx="449263"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30" name="Rectangle 5"/>
          <p:cNvSpPr>
            <a:spLocks noChangeArrowheads="1"/>
          </p:cNvSpPr>
          <p:nvPr/>
        </p:nvSpPr>
        <p:spPr bwMode="auto">
          <a:xfrm>
            <a:off x="8604250"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37" name="Rectangle 5"/>
          <p:cNvSpPr>
            <a:spLocks noChangeArrowheads="1"/>
          </p:cNvSpPr>
          <p:nvPr/>
        </p:nvSpPr>
        <p:spPr bwMode="auto">
          <a:xfrm>
            <a:off x="1778000" y="2605088"/>
            <a:ext cx="450850" cy="719137"/>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39" name="TextBox 138"/>
          <p:cNvSpPr txBox="1"/>
          <p:nvPr/>
        </p:nvSpPr>
        <p:spPr>
          <a:xfrm>
            <a:off x="7394575" y="981075"/>
            <a:ext cx="1452563" cy="1003300"/>
          </a:xfrm>
          <a:prstGeom prst="rect">
            <a:avLst/>
          </a:prstGeom>
          <a:noFill/>
        </p:spPr>
        <p:txBody>
          <a:bodyPr wrap="none"/>
          <a:lstStyle/>
          <a:p>
            <a:r>
              <a:rPr lang="en-US" sz="1800" i="1">
                <a:latin typeface="Arial" charset="0"/>
              </a:rPr>
              <a:t>Illustration</a:t>
            </a:r>
          </a:p>
          <a:p>
            <a:r>
              <a:rPr lang="en-US" sz="1800" b="0" i="1">
                <a:latin typeface="Arial" charset="0"/>
              </a:rPr>
              <a:t>Uplink only</a:t>
            </a:r>
          </a:p>
          <a:p>
            <a:r>
              <a:rPr lang="en-US" sz="1800" b="0" i="1">
                <a:latin typeface="Arial" charset="0"/>
              </a:rPr>
              <a:t>All FDD</a:t>
            </a:r>
          </a:p>
        </p:txBody>
      </p:sp>
      <p:sp>
        <p:nvSpPr>
          <p:cNvPr id="145" name="Rectangle 33"/>
          <p:cNvSpPr>
            <a:spLocks noChangeArrowheads="1"/>
          </p:cNvSpPr>
          <p:nvPr/>
        </p:nvSpPr>
        <p:spPr bwMode="auto">
          <a:xfrm>
            <a:off x="2228850" y="2606675"/>
            <a:ext cx="255588"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1" name="Rectangle 30"/>
          <p:cNvSpPr>
            <a:spLocks noChangeArrowheads="1"/>
          </p:cNvSpPr>
          <p:nvPr/>
        </p:nvSpPr>
        <p:spPr bwMode="auto">
          <a:xfrm>
            <a:off x="2484438" y="2606675"/>
            <a:ext cx="515937"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5" name="Rectangle 33"/>
          <p:cNvSpPr>
            <a:spLocks noChangeArrowheads="1"/>
          </p:cNvSpPr>
          <p:nvPr/>
        </p:nvSpPr>
        <p:spPr bwMode="auto">
          <a:xfrm>
            <a:off x="1763713" y="2606675"/>
            <a:ext cx="223837" cy="719138"/>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6" name="Rectangle 33"/>
          <p:cNvSpPr>
            <a:spLocks noChangeArrowheads="1"/>
          </p:cNvSpPr>
          <p:nvPr/>
        </p:nvSpPr>
        <p:spPr bwMode="auto">
          <a:xfrm>
            <a:off x="2003425" y="2606675"/>
            <a:ext cx="225425"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7" name="Rectangle 33"/>
          <p:cNvSpPr>
            <a:spLocks noChangeArrowheads="1"/>
          </p:cNvSpPr>
          <p:nvPr/>
        </p:nvSpPr>
        <p:spPr bwMode="auto">
          <a:xfrm>
            <a:off x="2979738" y="2606675"/>
            <a:ext cx="244475"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8" name="Rectangle 30"/>
          <p:cNvSpPr>
            <a:spLocks noChangeArrowheads="1"/>
          </p:cNvSpPr>
          <p:nvPr/>
        </p:nvSpPr>
        <p:spPr bwMode="auto">
          <a:xfrm>
            <a:off x="3236913" y="2606675"/>
            <a:ext cx="471487"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9" name="Rectangle 33"/>
          <p:cNvSpPr>
            <a:spLocks noChangeArrowheads="1"/>
          </p:cNvSpPr>
          <p:nvPr/>
        </p:nvSpPr>
        <p:spPr bwMode="auto">
          <a:xfrm>
            <a:off x="3708400" y="2606675"/>
            <a:ext cx="449263"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0" name="Rectangle 33"/>
          <p:cNvSpPr>
            <a:spLocks noChangeArrowheads="1"/>
          </p:cNvSpPr>
          <p:nvPr/>
        </p:nvSpPr>
        <p:spPr bwMode="auto">
          <a:xfrm>
            <a:off x="4144963" y="2606675"/>
            <a:ext cx="315912"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1" name="Rectangle 33"/>
          <p:cNvSpPr>
            <a:spLocks noChangeArrowheads="1"/>
          </p:cNvSpPr>
          <p:nvPr/>
        </p:nvSpPr>
        <p:spPr bwMode="auto">
          <a:xfrm>
            <a:off x="4460875" y="2606675"/>
            <a:ext cx="1766888"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2" name="Rectangle 33"/>
          <p:cNvSpPr>
            <a:spLocks noChangeArrowheads="1"/>
          </p:cNvSpPr>
          <p:nvPr/>
        </p:nvSpPr>
        <p:spPr bwMode="auto">
          <a:xfrm>
            <a:off x="8604250" y="2606675"/>
            <a:ext cx="450850"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3" name="Rectangle 33"/>
          <p:cNvSpPr>
            <a:spLocks noChangeArrowheads="1"/>
          </p:cNvSpPr>
          <p:nvPr/>
        </p:nvSpPr>
        <p:spPr bwMode="auto">
          <a:xfrm>
            <a:off x="8380413" y="2606675"/>
            <a:ext cx="223837" cy="719138"/>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4" name="Rectangle 37"/>
          <p:cNvSpPr>
            <a:spLocks noChangeArrowheads="1"/>
          </p:cNvSpPr>
          <p:nvPr/>
        </p:nvSpPr>
        <p:spPr bwMode="auto">
          <a:xfrm>
            <a:off x="6216650" y="2606675"/>
            <a:ext cx="2163763"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400" dirty="0">
                <a:latin typeface="+mj-lt"/>
              </a:rPr>
              <a:t>Un-used spectrum</a:t>
            </a:r>
          </a:p>
        </p:txBody>
      </p:sp>
      <p:sp>
        <p:nvSpPr>
          <p:cNvPr id="165" name="Rectangle 34" descr="Wide upward diagonal"/>
          <p:cNvSpPr>
            <a:spLocks noChangeArrowheads="1"/>
          </p:cNvSpPr>
          <p:nvPr/>
        </p:nvSpPr>
        <p:spPr bwMode="auto">
          <a:xfrm>
            <a:off x="2105025" y="1512888"/>
            <a:ext cx="935038"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400" dirty="0">
                <a:solidFill>
                  <a:schemeClr val="bg1"/>
                </a:solidFill>
                <a:latin typeface="+mj-lt"/>
              </a:rPr>
              <a:t>MNO 1</a:t>
            </a:r>
          </a:p>
          <a:p>
            <a:pPr algn="ctr">
              <a:spcBef>
                <a:spcPct val="50000"/>
              </a:spcBef>
              <a:buClr>
                <a:schemeClr val="tx2"/>
              </a:buClr>
              <a:buSzPct val="75000"/>
              <a:buFont typeface="Wingdings" pitchFamily="2" charset="2"/>
              <a:buNone/>
              <a:defRPr/>
            </a:pPr>
            <a:endParaRPr lang="en-US" sz="1400" dirty="0">
              <a:solidFill>
                <a:schemeClr val="bg1"/>
              </a:solidFill>
              <a:latin typeface="+mj-lt"/>
            </a:endParaRPr>
          </a:p>
        </p:txBody>
      </p:sp>
      <p:sp>
        <p:nvSpPr>
          <p:cNvPr id="166" name="Rectangle 33"/>
          <p:cNvSpPr>
            <a:spLocks noChangeArrowheads="1"/>
          </p:cNvSpPr>
          <p:nvPr/>
        </p:nvSpPr>
        <p:spPr bwMode="auto">
          <a:xfrm>
            <a:off x="3048000" y="1512888"/>
            <a:ext cx="465138"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7" name="Rectangle 28"/>
          <p:cNvSpPr>
            <a:spLocks noChangeArrowheads="1"/>
          </p:cNvSpPr>
          <p:nvPr/>
        </p:nvSpPr>
        <p:spPr bwMode="auto">
          <a:xfrm>
            <a:off x="3517900" y="1512888"/>
            <a:ext cx="838200"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400" dirty="0">
                <a:latin typeface="+mj-lt"/>
              </a:rPr>
              <a:t>MNO 2</a:t>
            </a:r>
            <a:endParaRPr lang="en-US" sz="1800" dirty="0">
              <a:latin typeface="+mj-lt"/>
            </a:endParaRPr>
          </a:p>
          <a:p>
            <a:pPr algn="ctr">
              <a:spcBef>
                <a:spcPct val="50000"/>
              </a:spcBef>
              <a:buClr>
                <a:schemeClr val="tx2"/>
              </a:buClr>
              <a:buSzPct val="75000"/>
              <a:buFont typeface="Wingdings" pitchFamily="2" charset="2"/>
              <a:buNone/>
              <a:defRPr/>
            </a:pPr>
            <a:endParaRPr lang="en-US" sz="1400" dirty="0">
              <a:latin typeface="+mj-lt"/>
            </a:endParaRPr>
          </a:p>
        </p:txBody>
      </p:sp>
      <p:sp>
        <p:nvSpPr>
          <p:cNvPr id="168" name="Rectangle 33"/>
          <p:cNvSpPr>
            <a:spLocks noChangeArrowheads="1"/>
          </p:cNvSpPr>
          <p:nvPr/>
        </p:nvSpPr>
        <p:spPr bwMode="auto">
          <a:xfrm>
            <a:off x="5210175" y="1512888"/>
            <a:ext cx="276225"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9" name="Rectangle 33"/>
          <p:cNvSpPr>
            <a:spLocks noChangeArrowheads="1"/>
          </p:cNvSpPr>
          <p:nvPr/>
        </p:nvSpPr>
        <p:spPr bwMode="auto">
          <a:xfrm>
            <a:off x="4356100" y="1512888"/>
            <a:ext cx="863600"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400" dirty="0">
                <a:latin typeface="+mj-lt"/>
              </a:rPr>
              <a:t>MNO 3</a:t>
            </a:r>
          </a:p>
          <a:p>
            <a:pPr algn="ctr">
              <a:spcBef>
                <a:spcPct val="50000"/>
              </a:spcBef>
              <a:buClr>
                <a:schemeClr val="tx2"/>
              </a:buClr>
              <a:buSzPct val="75000"/>
              <a:buFont typeface="Wingdings" pitchFamily="2" charset="2"/>
              <a:buNone/>
              <a:defRPr/>
            </a:pPr>
            <a:endParaRPr lang="en-US" sz="1400" dirty="0">
              <a:latin typeface="+mj-lt"/>
            </a:endParaRPr>
          </a:p>
        </p:txBody>
      </p:sp>
      <p:sp>
        <p:nvSpPr>
          <p:cNvPr id="170" name="Rectangle 14"/>
          <p:cNvSpPr>
            <a:spLocks noChangeAspect="1" noChangeArrowheads="1"/>
          </p:cNvSpPr>
          <p:nvPr>
            <p:custDataLst>
              <p:tags r:id="rId1"/>
            </p:custDataLst>
          </p:nvPr>
        </p:nvSpPr>
        <p:spPr bwMode="auto">
          <a:xfrm>
            <a:off x="971550" y="6381750"/>
            <a:ext cx="4679950" cy="153988"/>
          </a:xfrm>
          <a:prstGeom prst="rect">
            <a:avLst/>
          </a:prstGeom>
          <a:noFill/>
          <a:ln w="12700" algn="ctr">
            <a:noFill/>
            <a:miter lim="800000"/>
            <a:headEnd/>
            <a:tailEnd/>
          </a:ln>
        </p:spPr>
        <p:txBody>
          <a:bodyPr lIns="0" tIns="0" rIns="0" bIns="0" anchor="ctr">
            <a:spAutoFit/>
          </a:bodyPr>
          <a:lstStyle/>
          <a:p>
            <a:pPr marL="189564" indent="-189564">
              <a:defRPr/>
            </a:pPr>
            <a:r>
              <a:rPr lang="en-GB" sz="1000" i="1" dirty="0">
                <a:solidFill>
                  <a:schemeClr val="tx2"/>
                </a:solidFill>
                <a:latin typeface="+mj-lt"/>
                <a:cs typeface="Arial" pitchFamily="34" charset="0"/>
              </a:rPr>
              <a:t>Note: MNO = Mobile Network Operator &amp; FBO = Fixed-Broadband Operator.</a:t>
            </a:r>
          </a:p>
        </p:txBody>
      </p:sp>
      <p:sp>
        <p:nvSpPr>
          <p:cNvPr id="88" name="Rectangle 5"/>
          <p:cNvSpPr>
            <a:spLocks noChangeArrowheads="1"/>
          </p:cNvSpPr>
          <p:nvPr/>
        </p:nvSpPr>
        <p:spPr bwMode="auto">
          <a:xfrm>
            <a:off x="6588125" y="4725988"/>
            <a:ext cx="720725" cy="719137"/>
          </a:xfrm>
          <a:prstGeom prst="rect">
            <a:avLst/>
          </a:prstGeom>
          <a:solidFill>
            <a:schemeClr val="bg1">
              <a:lumMod val="85000"/>
            </a:schemeClr>
          </a:solid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ct val="50000"/>
              </a:spcBef>
              <a:buClr>
                <a:schemeClr val="tx2"/>
              </a:buClr>
              <a:buSzPct val="75000"/>
              <a:buFont typeface="Wingdings" pitchFamily="2" charset="2"/>
              <a:buNone/>
              <a:defRPr/>
            </a:pPr>
            <a:endParaRPr lang="en-US" sz="1200" dirty="0">
              <a:latin typeface="+mj-lt"/>
            </a:endParaRPr>
          </a:p>
        </p:txBody>
      </p:sp>
      <p:sp>
        <p:nvSpPr>
          <p:cNvPr id="96" name="Text Box 10"/>
          <p:cNvSpPr txBox="1">
            <a:spLocks noChangeArrowheads="1"/>
          </p:cNvSpPr>
          <p:nvPr/>
        </p:nvSpPr>
        <p:spPr bwMode="auto">
          <a:xfrm>
            <a:off x="6761163" y="4567238"/>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pic>
        <p:nvPicPr>
          <p:cNvPr id="98" name="Picture 97"/>
          <p:cNvPicPr>
            <a:picLocks noChangeAspect="1"/>
          </p:cNvPicPr>
          <p:nvPr/>
        </p:nvPicPr>
        <p:blipFill>
          <a:blip r:embed="rId4"/>
          <a:srcRect/>
          <a:stretch>
            <a:fillRect/>
          </a:stretch>
        </p:blipFill>
        <p:spPr bwMode="auto">
          <a:xfrm>
            <a:off x="153988" y="4451350"/>
            <a:ext cx="457200" cy="417513"/>
          </a:xfrm>
          <a:prstGeom prst="rect">
            <a:avLst/>
          </a:prstGeom>
          <a:noFill/>
          <a:ln w="9525">
            <a:noFill/>
            <a:miter lim="800000"/>
            <a:headEnd/>
            <a:tailEnd/>
          </a:ln>
        </p:spPr>
      </p:pic>
      <p:sp>
        <p:nvSpPr>
          <p:cNvPr id="173" name="AutoShape 3"/>
          <p:cNvSpPr>
            <a:spLocks noChangeArrowheads="1"/>
          </p:cNvSpPr>
          <p:nvPr/>
        </p:nvSpPr>
        <p:spPr bwMode="auto">
          <a:xfrm>
            <a:off x="1096963" y="1871663"/>
            <a:ext cx="7221537" cy="2743200"/>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72000" tIns="72000" rIns="72000" bIns="72000" anchor="ctr" anchorCtr="1"/>
          <a:lstStyle/>
          <a:p>
            <a:pPr indent="-103188" eaLnBrk="0" hangingPunct="0">
              <a:spcBef>
                <a:spcPct val="25000"/>
              </a:spcBef>
              <a:buClr>
                <a:schemeClr val="tx2"/>
              </a:buClr>
              <a:buSzPct val="75000"/>
              <a:defRPr/>
            </a:pPr>
            <a:r>
              <a:rPr lang="en-GB" sz="2800" b="0" dirty="0">
                <a:latin typeface="+mj-lt"/>
              </a:rPr>
              <a:t>Billions of Euro in mobile network assets.</a:t>
            </a:r>
          </a:p>
          <a:p>
            <a:pPr indent="-103188" eaLnBrk="0" hangingPunct="0">
              <a:spcBef>
                <a:spcPct val="25000"/>
              </a:spcBef>
              <a:buClr>
                <a:schemeClr val="tx2"/>
              </a:buClr>
              <a:buSzPct val="75000"/>
              <a:defRPr/>
            </a:pPr>
            <a:r>
              <a:rPr lang="en-GB" sz="2800" b="0" dirty="0">
                <a:latin typeface="+mj-lt"/>
              </a:rPr>
              <a:t>2G and 3G tightly integrated.</a:t>
            </a:r>
          </a:p>
          <a:p>
            <a:pPr indent="-103188" eaLnBrk="0" hangingPunct="0">
              <a:spcBef>
                <a:spcPct val="25000"/>
              </a:spcBef>
              <a:buClr>
                <a:schemeClr val="tx2"/>
              </a:buClr>
              <a:buSzPct val="75000"/>
              <a:defRPr/>
            </a:pPr>
            <a:r>
              <a:rPr lang="en-GB" sz="2800" b="0" dirty="0">
                <a:latin typeface="+mj-lt"/>
              </a:rPr>
              <a:t>By 2012 still more than 20% on 2G.</a:t>
            </a:r>
          </a:p>
          <a:p>
            <a:pPr indent="-103188" eaLnBrk="0" hangingPunct="0">
              <a:spcBef>
                <a:spcPct val="25000"/>
              </a:spcBef>
              <a:buClr>
                <a:schemeClr val="tx2"/>
              </a:buClr>
              <a:buSzPct val="75000"/>
              <a:defRPr/>
            </a:pPr>
            <a:r>
              <a:rPr lang="en-GB" sz="2800" b="0" dirty="0">
                <a:latin typeface="+mj-lt"/>
              </a:rPr>
              <a:t>No 100% 3G pop/geo coverage.</a:t>
            </a:r>
          </a:p>
        </p:txBody>
      </p:sp>
      <p:sp>
        <p:nvSpPr>
          <p:cNvPr id="99"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extLst>
      <p:ext uri="{BB962C8B-B14F-4D97-AF65-F5344CB8AC3E}">
        <p14:creationId xmlns:p14="http://schemas.microsoft.com/office/powerpoint/2010/main" xmlns="" val="198719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blinds(horizontal)">
                                      <p:cBhvr>
                                        <p:cTn id="12" dur="500"/>
                                        <p:tgtEl>
                                          <p:spTgt spid="173"/>
                                        </p:tgtEl>
                                      </p:cBhvr>
                                    </p:animEffect>
                                  </p:childTnLst>
                                </p:cTn>
                              </p:par>
                            </p:childTnLst>
                          </p:cTn>
                        </p:par>
                        <p:par>
                          <p:cTn id="13" fill="hold">
                            <p:stCondLst>
                              <p:cond delay="500"/>
                            </p:stCondLst>
                            <p:childTnLst>
                              <p:par>
                                <p:cTn id="14" presetID="3" presetClass="entr" presetSubtype="10" fill="hold" nodeType="afterEffect">
                                  <p:stCondLst>
                                    <p:cond delay="500"/>
                                  </p:stCondLst>
                                  <p:childTnLst>
                                    <p:set>
                                      <p:cBhvr>
                                        <p:cTn id="15" dur="1" fill="hold">
                                          <p:stCondLst>
                                            <p:cond delay="0"/>
                                          </p:stCondLst>
                                        </p:cTn>
                                        <p:tgtEl>
                                          <p:spTgt spid="173">
                                            <p:txEl>
                                              <p:pRg st="0" end="0"/>
                                            </p:txEl>
                                          </p:spTgt>
                                        </p:tgtEl>
                                        <p:attrNameLst>
                                          <p:attrName>style.visibility</p:attrName>
                                        </p:attrNameLst>
                                      </p:cBhvr>
                                      <p:to>
                                        <p:strVal val="visible"/>
                                      </p:to>
                                    </p:set>
                                    <p:animEffect transition="in" filter="blinds(horizontal)">
                                      <p:cBhvr>
                                        <p:cTn id="16" dur="500"/>
                                        <p:tgtEl>
                                          <p:spTgt spid="173">
                                            <p:txEl>
                                              <p:pRg st="0" end="0"/>
                                            </p:txEl>
                                          </p:spTgt>
                                        </p:tgtEl>
                                      </p:cBhvr>
                                    </p:animEffect>
                                  </p:childTnLst>
                                </p:cTn>
                              </p:par>
                            </p:childTnLst>
                          </p:cTn>
                        </p:par>
                        <p:par>
                          <p:cTn id="17" fill="hold">
                            <p:stCondLst>
                              <p:cond delay="1500"/>
                            </p:stCondLst>
                            <p:childTnLst>
                              <p:par>
                                <p:cTn id="18" presetID="3" presetClass="entr" presetSubtype="10" fill="hold" nodeType="afterEffect">
                                  <p:stCondLst>
                                    <p:cond delay="500"/>
                                  </p:stCondLst>
                                  <p:childTnLst>
                                    <p:set>
                                      <p:cBhvr>
                                        <p:cTn id="19" dur="1" fill="hold">
                                          <p:stCondLst>
                                            <p:cond delay="0"/>
                                          </p:stCondLst>
                                        </p:cTn>
                                        <p:tgtEl>
                                          <p:spTgt spid="173">
                                            <p:txEl>
                                              <p:pRg st="1" end="1"/>
                                            </p:txEl>
                                          </p:spTgt>
                                        </p:tgtEl>
                                        <p:attrNameLst>
                                          <p:attrName>style.visibility</p:attrName>
                                        </p:attrNameLst>
                                      </p:cBhvr>
                                      <p:to>
                                        <p:strVal val="visible"/>
                                      </p:to>
                                    </p:set>
                                    <p:animEffect transition="in" filter="blinds(horizontal)">
                                      <p:cBhvr>
                                        <p:cTn id="20" dur="500"/>
                                        <p:tgtEl>
                                          <p:spTgt spid="173">
                                            <p:txEl>
                                              <p:pRg st="1" end="1"/>
                                            </p:txEl>
                                          </p:spTgt>
                                        </p:tgtEl>
                                      </p:cBhvr>
                                    </p:animEffect>
                                  </p:childTnLst>
                                </p:cTn>
                              </p:par>
                            </p:childTnLst>
                          </p:cTn>
                        </p:par>
                        <p:par>
                          <p:cTn id="21" fill="hold">
                            <p:stCondLst>
                              <p:cond delay="2500"/>
                            </p:stCondLst>
                            <p:childTnLst>
                              <p:par>
                                <p:cTn id="22" presetID="3" presetClass="entr" presetSubtype="10" fill="hold" nodeType="afterEffect">
                                  <p:stCondLst>
                                    <p:cond delay="500"/>
                                  </p:stCondLst>
                                  <p:childTnLst>
                                    <p:set>
                                      <p:cBhvr>
                                        <p:cTn id="23" dur="1" fill="hold">
                                          <p:stCondLst>
                                            <p:cond delay="0"/>
                                          </p:stCondLst>
                                        </p:cTn>
                                        <p:tgtEl>
                                          <p:spTgt spid="173">
                                            <p:txEl>
                                              <p:pRg st="2" end="2"/>
                                            </p:txEl>
                                          </p:spTgt>
                                        </p:tgtEl>
                                        <p:attrNameLst>
                                          <p:attrName>style.visibility</p:attrName>
                                        </p:attrNameLst>
                                      </p:cBhvr>
                                      <p:to>
                                        <p:strVal val="visible"/>
                                      </p:to>
                                    </p:set>
                                    <p:animEffect transition="in" filter="blinds(horizontal)">
                                      <p:cBhvr>
                                        <p:cTn id="24" dur="500"/>
                                        <p:tgtEl>
                                          <p:spTgt spid="173">
                                            <p:txEl>
                                              <p:pRg st="2" end="2"/>
                                            </p:txEl>
                                          </p:spTgt>
                                        </p:tgtEl>
                                      </p:cBhvr>
                                    </p:animEffect>
                                  </p:childTnLst>
                                </p:cTn>
                              </p:par>
                            </p:childTnLst>
                          </p:cTn>
                        </p:par>
                        <p:par>
                          <p:cTn id="25" fill="hold">
                            <p:stCondLst>
                              <p:cond delay="3500"/>
                            </p:stCondLst>
                            <p:childTnLst>
                              <p:par>
                                <p:cTn id="26" presetID="3" presetClass="entr" presetSubtype="10" fill="hold" nodeType="afterEffect">
                                  <p:stCondLst>
                                    <p:cond delay="500"/>
                                  </p:stCondLst>
                                  <p:childTnLst>
                                    <p:set>
                                      <p:cBhvr>
                                        <p:cTn id="27" dur="1" fill="hold">
                                          <p:stCondLst>
                                            <p:cond delay="0"/>
                                          </p:stCondLst>
                                        </p:cTn>
                                        <p:tgtEl>
                                          <p:spTgt spid="173">
                                            <p:txEl>
                                              <p:pRg st="3" end="3"/>
                                            </p:txEl>
                                          </p:spTgt>
                                        </p:tgtEl>
                                        <p:attrNameLst>
                                          <p:attrName>style.visibility</p:attrName>
                                        </p:attrNameLst>
                                      </p:cBhvr>
                                      <p:to>
                                        <p:strVal val="visible"/>
                                      </p:to>
                                    </p:set>
                                    <p:animEffect transition="in" filter="blinds(horizontal)">
                                      <p:cBhvr>
                                        <p:cTn id="28" dur="500"/>
                                        <p:tgtEl>
                                          <p:spTgt spid="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p:nvPr/>
        </p:nvSpPr>
        <p:spPr bwMode="auto">
          <a:xfrm>
            <a:off x="6732588" y="4149725"/>
            <a:ext cx="990600" cy="939800"/>
          </a:xfrm>
          <a:prstGeom prst="rect">
            <a:avLst/>
          </a:prstGeom>
          <a:solidFill>
            <a:srgbClr val="92D05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cxnSp>
        <p:nvCxnSpPr>
          <p:cNvPr id="157" name="Curved Connector 156"/>
          <p:cNvCxnSpPr>
            <a:cxnSpLocks noChangeShapeType="1"/>
            <a:stCxn id="134" idx="0"/>
            <a:endCxn id="4" idx="1"/>
          </p:cNvCxnSpPr>
          <p:nvPr/>
        </p:nvCxnSpPr>
        <p:spPr bwMode="auto">
          <a:xfrm rot="16200000" flipV="1">
            <a:off x="6511925" y="1700213"/>
            <a:ext cx="1019175" cy="1663700"/>
          </a:xfrm>
          <a:prstGeom prst="curvedConnector4">
            <a:avLst>
              <a:gd name="adj1" fmla="val 41171"/>
              <a:gd name="adj2" fmla="val 113750"/>
            </a:avLst>
          </a:prstGeom>
          <a:noFill/>
          <a:ln w="12700" algn="ctr">
            <a:solidFill>
              <a:schemeClr val="tx1"/>
            </a:solidFill>
            <a:prstDash val="dash"/>
            <a:round/>
            <a:headEnd/>
            <a:tailEnd type="arrow" w="med" len="med"/>
          </a:ln>
        </p:spPr>
      </p:cxnSp>
      <p:sp>
        <p:nvSpPr>
          <p:cNvPr id="164" name="Rounded Rectangle 163"/>
          <p:cNvSpPr/>
          <p:nvPr/>
        </p:nvSpPr>
        <p:spPr bwMode="auto">
          <a:xfrm>
            <a:off x="2066925" y="858838"/>
            <a:ext cx="1041400" cy="985837"/>
          </a:xfrm>
          <a:prstGeom prst="roundRect">
            <a:avLst/>
          </a:prstGeom>
          <a:solidFill>
            <a:schemeClr val="tx2"/>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3" name="Rounded Rectangle 162"/>
          <p:cNvSpPr/>
          <p:nvPr/>
        </p:nvSpPr>
        <p:spPr bwMode="auto">
          <a:xfrm>
            <a:off x="3065463" y="855663"/>
            <a:ext cx="1001712" cy="985837"/>
          </a:xfrm>
          <a:prstGeom prst="roundRect">
            <a:avLst/>
          </a:prstGeom>
          <a:solidFill>
            <a:srgbClr val="CCCC00"/>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2" name="Rounded Rectangle 161"/>
          <p:cNvSpPr/>
          <p:nvPr/>
        </p:nvSpPr>
        <p:spPr bwMode="auto">
          <a:xfrm>
            <a:off x="2066925" y="1952625"/>
            <a:ext cx="536575" cy="985838"/>
          </a:xfrm>
          <a:prstGeom prst="roundRect">
            <a:avLst/>
          </a:prstGeom>
          <a:solidFill>
            <a:schemeClr val="tx2"/>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1" name="Rounded Rectangle 160"/>
          <p:cNvSpPr/>
          <p:nvPr/>
        </p:nvSpPr>
        <p:spPr bwMode="auto">
          <a:xfrm>
            <a:off x="2581275" y="1938338"/>
            <a:ext cx="1001713" cy="985837"/>
          </a:xfrm>
          <a:prstGeom prst="roundRect">
            <a:avLst/>
          </a:prstGeom>
          <a:solidFill>
            <a:srgbClr val="CCCC00"/>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0" name="Rounded Rectangle 159"/>
          <p:cNvSpPr/>
          <p:nvPr/>
        </p:nvSpPr>
        <p:spPr bwMode="auto">
          <a:xfrm>
            <a:off x="1763713" y="3019425"/>
            <a:ext cx="1949450" cy="985838"/>
          </a:xfrm>
          <a:prstGeom prst="roundRect">
            <a:avLst/>
          </a:prstGeom>
          <a:solidFill>
            <a:schemeClr val="tx2"/>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9" name="Rounded Rectangle 158"/>
          <p:cNvSpPr/>
          <p:nvPr/>
        </p:nvSpPr>
        <p:spPr bwMode="auto">
          <a:xfrm>
            <a:off x="3702050" y="3019425"/>
            <a:ext cx="1949450" cy="985838"/>
          </a:xfrm>
          <a:prstGeom prst="roundRect">
            <a:avLst/>
          </a:prstGeom>
          <a:solidFill>
            <a:srgbClr val="CCCC00"/>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8" name="Rounded Rectangle 157"/>
          <p:cNvSpPr/>
          <p:nvPr/>
        </p:nvSpPr>
        <p:spPr bwMode="auto">
          <a:xfrm>
            <a:off x="5638800" y="3019425"/>
            <a:ext cx="3505200" cy="985838"/>
          </a:xfrm>
          <a:prstGeom prst="roundRect">
            <a:avLst/>
          </a:prstGeom>
          <a:solidFill>
            <a:srgbClr val="92D050"/>
          </a:solidFill>
          <a:ln w="28575" cap="flat" cmpd="sng" algn="ctr">
            <a:solidFill>
              <a:srgbClr val="92D050"/>
            </a:solidFill>
            <a:prstDash val="sysDash"/>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156" name="Rectangle 155"/>
          <p:cNvSpPr/>
          <p:nvPr/>
        </p:nvSpPr>
        <p:spPr bwMode="auto">
          <a:xfrm>
            <a:off x="6618288" y="3041650"/>
            <a:ext cx="1985962" cy="941388"/>
          </a:xfrm>
          <a:prstGeom prst="rect">
            <a:avLst/>
          </a:prstGeom>
          <a:solidFill>
            <a:srgbClr val="92D05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5" name="Rounded Rectangle 4"/>
          <p:cNvSpPr/>
          <p:nvPr/>
        </p:nvSpPr>
        <p:spPr bwMode="auto">
          <a:xfrm>
            <a:off x="3563938" y="1938338"/>
            <a:ext cx="2008187" cy="985837"/>
          </a:xfrm>
          <a:prstGeom prst="roundRect">
            <a:avLst/>
          </a:prstGeom>
          <a:solidFill>
            <a:srgbClr val="92D050"/>
          </a:solidFill>
          <a:ln w="28575" cap="flat" cmpd="sng" algn="ctr">
            <a:solidFill>
              <a:srgbClr val="92D050"/>
            </a:solidFill>
            <a:prstDash val="sysDash"/>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171" name="Rectangle 170"/>
          <p:cNvSpPr/>
          <p:nvPr/>
        </p:nvSpPr>
        <p:spPr bwMode="auto">
          <a:xfrm>
            <a:off x="5022850" y="1949450"/>
            <a:ext cx="506413" cy="914400"/>
          </a:xfrm>
          <a:prstGeom prst="rect">
            <a:avLst/>
          </a:prstGeom>
          <a:solidFill>
            <a:srgbClr val="92D05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3" name="Rectangle 2"/>
          <p:cNvSpPr/>
          <p:nvPr/>
        </p:nvSpPr>
        <p:spPr bwMode="auto">
          <a:xfrm>
            <a:off x="4049713" y="898525"/>
            <a:ext cx="1011237" cy="942975"/>
          </a:xfrm>
          <a:prstGeom prst="rect">
            <a:avLst/>
          </a:prstGeom>
          <a:solidFill>
            <a:srgbClr val="92D05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9218" name="Rectangle 2"/>
          <p:cNvSpPr>
            <a:spLocks noChangeArrowheads="1"/>
          </p:cNvSpPr>
          <p:nvPr/>
        </p:nvSpPr>
        <p:spPr bwMode="auto">
          <a:xfrm>
            <a:off x="260350" y="2027238"/>
            <a:ext cx="1195388" cy="836612"/>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900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×35 MHz</a:t>
            </a:r>
            <a:endParaRPr lang="en-US" sz="1200" b="0" dirty="0">
              <a:solidFill>
                <a:schemeClr val="bg1"/>
              </a:solidFill>
              <a:latin typeface="+mj-lt"/>
            </a:endParaRPr>
          </a:p>
          <a:p>
            <a:pPr algn="ctr" eaLnBrk="0" hangingPunct="0">
              <a:defRPr/>
            </a:pPr>
            <a:r>
              <a:rPr lang="nl-NL" sz="1200" dirty="0">
                <a:solidFill>
                  <a:schemeClr val="bg1"/>
                </a:solidFill>
                <a:latin typeface="+mj-lt"/>
              </a:rPr>
              <a:t>(Tech </a:t>
            </a:r>
            <a:r>
              <a:rPr lang="nl-NL" sz="1200" dirty="0" err="1">
                <a:solidFill>
                  <a:schemeClr val="bg1"/>
                </a:solidFill>
                <a:latin typeface="+mj-lt"/>
              </a:rPr>
              <a:t>neutral</a:t>
            </a:r>
            <a:r>
              <a:rPr lang="nl-NL" sz="1200" dirty="0">
                <a:solidFill>
                  <a:schemeClr val="bg1"/>
                </a:solidFill>
                <a:latin typeface="+mj-lt"/>
              </a:rPr>
              <a:t>)</a:t>
            </a:r>
          </a:p>
        </p:txBody>
      </p:sp>
      <p:sp>
        <p:nvSpPr>
          <p:cNvPr id="9219" name="Rectangle 3"/>
          <p:cNvSpPr>
            <a:spLocks noChangeArrowheads="1"/>
          </p:cNvSpPr>
          <p:nvPr/>
        </p:nvSpPr>
        <p:spPr bwMode="auto">
          <a:xfrm>
            <a:off x="258763" y="3132138"/>
            <a:ext cx="1195387" cy="836612"/>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1800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×75 MHz</a:t>
            </a:r>
            <a:endParaRPr lang="en-US" sz="1200" b="0" dirty="0">
              <a:solidFill>
                <a:schemeClr val="bg1"/>
              </a:solidFill>
              <a:latin typeface="+mj-lt"/>
            </a:endParaRPr>
          </a:p>
          <a:p>
            <a:pPr algn="ctr" eaLnBrk="0" hangingPunct="0">
              <a:defRPr/>
            </a:pPr>
            <a:r>
              <a:rPr lang="nl-NL" sz="1200" dirty="0">
                <a:solidFill>
                  <a:schemeClr val="bg1"/>
                </a:solidFill>
                <a:latin typeface="+mj-lt"/>
              </a:rPr>
              <a:t>(Tech </a:t>
            </a:r>
            <a:r>
              <a:rPr lang="nl-NL" sz="1200" dirty="0" err="1">
                <a:solidFill>
                  <a:schemeClr val="bg1"/>
                </a:solidFill>
                <a:latin typeface="+mj-lt"/>
              </a:rPr>
              <a:t>neutral</a:t>
            </a:r>
            <a:r>
              <a:rPr lang="nl-NL" sz="1200" dirty="0">
                <a:solidFill>
                  <a:schemeClr val="bg1"/>
                </a:solidFill>
                <a:latin typeface="+mj-lt"/>
              </a:rPr>
              <a:t>)</a:t>
            </a:r>
          </a:p>
        </p:txBody>
      </p:sp>
      <p:sp>
        <p:nvSpPr>
          <p:cNvPr id="9220" name="Rectangle 4"/>
          <p:cNvSpPr>
            <a:spLocks noChangeArrowheads="1"/>
          </p:cNvSpPr>
          <p:nvPr/>
        </p:nvSpPr>
        <p:spPr bwMode="auto">
          <a:xfrm>
            <a:off x="266700" y="4238625"/>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nl-NL" sz="1200" dirty="0">
                <a:solidFill>
                  <a:schemeClr val="bg1"/>
                </a:solidFill>
                <a:latin typeface="+mj-lt"/>
              </a:rPr>
              <a:t>2100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×60 MHz</a:t>
            </a:r>
            <a:endParaRPr lang="en-US" sz="1200" b="0" dirty="0">
              <a:solidFill>
                <a:schemeClr val="bg1"/>
              </a:solidFill>
              <a:latin typeface="+mj-lt"/>
            </a:endParaRPr>
          </a:p>
          <a:p>
            <a:pPr algn="ctr" eaLnBrk="0" hangingPunct="0">
              <a:defRPr/>
            </a:pPr>
            <a:r>
              <a:rPr lang="en-US" sz="1200" dirty="0">
                <a:solidFill>
                  <a:schemeClr val="bg1"/>
                </a:solidFill>
                <a:latin typeface="+mj-lt"/>
              </a:rPr>
              <a:t>3G core band</a:t>
            </a:r>
          </a:p>
        </p:txBody>
      </p:sp>
      <p:sp>
        <p:nvSpPr>
          <p:cNvPr id="9221" name="Rectangle 5"/>
          <p:cNvSpPr>
            <a:spLocks noChangeArrowheads="1"/>
          </p:cNvSpPr>
          <p:nvPr/>
        </p:nvSpPr>
        <p:spPr bwMode="auto">
          <a:xfrm>
            <a:off x="2108200" y="21224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226" name="Text Box 10"/>
          <p:cNvSpPr txBox="1">
            <a:spLocks noChangeArrowheads="1"/>
          </p:cNvSpPr>
          <p:nvPr/>
        </p:nvSpPr>
        <p:spPr bwMode="auto">
          <a:xfrm>
            <a:off x="2201863"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42" name="Rectangle 26"/>
          <p:cNvSpPr>
            <a:spLocks noChangeArrowheads="1"/>
          </p:cNvSpPr>
          <p:nvPr/>
        </p:nvSpPr>
        <p:spPr bwMode="auto">
          <a:xfrm>
            <a:off x="2066925" y="4341813"/>
            <a:ext cx="449263"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MNO</a:t>
            </a:r>
          </a:p>
          <a:p>
            <a:pPr algn="ctr">
              <a:spcBef>
                <a:spcPct val="50000"/>
              </a:spcBef>
              <a:buClr>
                <a:schemeClr val="tx2"/>
              </a:buClr>
              <a:buSzPct val="75000"/>
              <a:buFont typeface="Wingdings" pitchFamily="2" charset="2"/>
              <a:buNone/>
              <a:defRPr/>
            </a:pPr>
            <a:r>
              <a:rPr lang="en-US" sz="1200" dirty="0">
                <a:latin typeface="+mj-lt"/>
              </a:rPr>
              <a:t>2</a:t>
            </a:r>
          </a:p>
        </p:txBody>
      </p:sp>
      <p:sp>
        <p:nvSpPr>
          <p:cNvPr id="9243" name="Rectangle 27"/>
          <p:cNvSpPr>
            <a:spLocks noChangeArrowheads="1"/>
          </p:cNvSpPr>
          <p:nvPr/>
        </p:nvSpPr>
        <p:spPr bwMode="auto">
          <a:xfrm>
            <a:off x="2532063" y="4341813"/>
            <a:ext cx="449262"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4" name="Rectangle 28"/>
          <p:cNvSpPr>
            <a:spLocks noChangeArrowheads="1"/>
          </p:cNvSpPr>
          <p:nvPr/>
        </p:nvSpPr>
        <p:spPr bwMode="auto">
          <a:xfrm>
            <a:off x="3000375" y="4341813"/>
            <a:ext cx="449263"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5" name="Rectangle 29"/>
          <p:cNvSpPr>
            <a:spLocks noChangeArrowheads="1"/>
          </p:cNvSpPr>
          <p:nvPr/>
        </p:nvSpPr>
        <p:spPr bwMode="auto">
          <a:xfrm>
            <a:off x="3471863" y="4341813"/>
            <a:ext cx="449262"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MNO</a:t>
            </a:r>
          </a:p>
          <a:p>
            <a:pPr algn="ctr">
              <a:spcBef>
                <a:spcPct val="50000"/>
              </a:spcBef>
              <a:buClr>
                <a:schemeClr val="tx2"/>
              </a:buClr>
              <a:buSzPct val="75000"/>
              <a:buFont typeface="Wingdings" pitchFamily="2" charset="2"/>
              <a:buNone/>
              <a:defRPr/>
            </a:pPr>
            <a:r>
              <a:rPr lang="en-US" sz="1200" dirty="0">
                <a:latin typeface="+mj-lt"/>
              </a:rPr>
              <a:t>3</a:t>
            </a:r>
          </a:p>
        </p:txBody>
      </p:sp>
      <p:sp>
        <p:nvSpPr>
          <p:cNvPr id="9246" name="Rectangle 30"/>
          <p:cNvSpPr>
            <a:spLocks noChangeArrowheads="1"/>
          </p:cNvSpPr>
          <p:nvPr/>
        </p:nvSpPr>
        <p:spPr bwMode="auto">
          <a:xfrm>
            <a:off x="3943350" y="4341813"/>
            <a:ext cx="449263"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7" name="Rectangle 31"/>
          <p:cNvSpPr>
            <a:spLocks noChangeArrowheads="1"/>
          </p:cNvSpPr>
          <p:nvPr/>
        </p:nvSpPr>
        <p:spPr bwMode="auto">
          <a:xfrm>
            <a:off x="4414838" y="4341813"/>
            <a:ext cx="449262"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8" name="Rectangle 32"/>
          <p:cNvSpPr>
            <a:spLocks noChangeArrowheads="1"/>
          </p:cNvSpPr>
          <p:nvPr/>
        </p:nvSpPr>
        <p:spPr bwMode="auto">
          <a:xfrm>
            <a:off x="4879975" y="4341813"/>
            <a:ext cx="449263"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MNO</a:t>
            </a:r>
          </a:p>
          <a:p>
            <a:pPr algn="ctr">
              <a:spcBef>
                <a:spcPct val="50000"/>
              </a:spcBef>
              <a:buClr>
                <a:schemeClr val="tx2"/>
              </a:buClr>
              <a:buSzPct val="75000"/>
              <a:buFont typeface="Wingdings" pitchFamily="2" charset="2"/>
              <a:buNone/>
              <a:defRPr/>
            </a:pPr>
            <a:r>
              <a:rPr lang="en-US" sz="1200" dirty="0">
                <a:latin typeface="+mj-lt"/>
              </a:rPr>
              <a:t>1</a:t>
            </a:r>
          </a:p>
        </p:txBody>
      </p:sp>
      <p:sp>
        <p:nvSpPr>
          <p:cNvPr id="9249" name="Rectangle 33"/>
          <p:cNvSpPr>
            <a:spLocks noChangeArrowheads="1"/>
          </p:cNvSpPr>
          <p:nvPr/>
        </p:nvSpPr>
        <p:spPr bwMode="auto">
          <a:xfrm>
            <a:off x="5348288" y="4341813"/>
            <a:ext cx="449262"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50" name="Rectangle 34" descr="Wide upward diagonal"/>
          <p:cNvSpPr>
            <a:spLocks noChangeArrowheads="1"/>
          </p:cNvSpPr>
          <p:nvPr/>
        </p:nvSpPr>
        <p:spPr bwMode="auto">
          <a:xfrm>
            <a:off x="5819775" y="4341813"/>
            <a:ext cx="449263"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dirty="0">
              <a:latin typeface="+mj-lt"/>
            </a:endParaRPr>
          </a:p>
        </p:txBody>
      </p:sp>
      <p:sp>
        <p:nvSpPr>
          <p:cNvPr id="9251" name="Rectangle 35" descr="Wide upward diagonal"/>
          <p:cNvSpPr>
            <a:spLocks noChangeArrowheads="1"/>
          </p:cNvSpPr>
          <p:nvPr/>
        </p:nvSpPr>
        <p:spPr bwMode="auto">
          <a:xfrm>
            <a:off x="6291263" y="4341813"/>
            <a:ext cx="449262"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dirty="0">
              <a:latin typeface="+mj-lt"/>
            </a:endParaRPr>
          </a:p>
        </p:txBody>
      </p:sp>
      <p:sp>
        <p:nvSpPr>
          <p:cNvPr id="9252" name="Rectangle 36"/>
          <p:cNvSpPr>
            <a:spLocks noChangeArrowheads="1"/>
          </p:cNvSpPr>
          <p:nvPr/>
        </p:nvSpPr>
        <p:spPr bwMode="auto">
          <a:xfrm>
            <a:off x="6759575" y="4341813"/>
            <a:ext cx="449263"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253" name="Rectangle 37"/>
          <p:cNvSpPr>
            <a:spLocks noChangeArrowheads="1"/>
          </p:cNvSpPr>
          <p:nvPr/>
        </p:nvSpPr>
        <p:spPr bwMode="auto">
          <a:xfrm>
            <a:off x="7227888" y="4341813"/>
            <a:ext cx="449262"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254" name="Text Box 38"/>
          <p:cNvSpPr txBox="1">
            <a:spLocks noChangeArrowheads="1"/>
          </p:cNvSpPr>
          <p:nvPr/>
        </p:nvSpPr>
        <p:spPr bwMode="auto">
          <a:xfrm>
            <a:off x="2155825"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5" name="Text Box 39"/>
          <p:cNvSpPr txBox="1">
            <a:spLocks noChangeArrowheads="1"/>
          </p:cNvSpPr>
          <p:nvPr/>
        </p:nvSpPr>
        <p:spPr bwMode="auto">
          <a:xfrm>
            <a:off x="263048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6" name="Text Box 40"/>
          <p:cNvSpPr txBox="1">
            <a:spLocks noChangeArrowheads="1"/>
          </p:cNvSpPr>
          <p:nvPr/>
        </p:nvSpPr>
        <p:spPr bwMode="auto">
          <a:xfrm>
            <a:off x="308768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7" name="Text Box 41"/>
          <p:cNvSpPr txBox="1">
            <a:spLocks noChangeArrowheads="1"/>
          </p:cNvSpPr>
          <p:nvPr/>
        </p:nvSpPr>
        <p:spPr bwMode="auto">
          <a:xfrm>
            <a:off x="3562350"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8" name="Text Box 42"/>
          <p:cNvSpPr txBox="1">
            <a:spLocks noChangeArrowheads="1"/>
          </p:cNvSpPr>
          <p:nvPr/>
        </p:nvSpPr>
        <p:spPr bwMode="auto">
          <a:xfrm>
            <a:off x="402113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9" name="Text Box 43"/>
          <p:cNvSpPr txBox="1">
            <a:spLocks noChangeArrowheads="1"/>
          </p:cNvSpPr>
          <p:nvPr/>
        </p:nvSpPr>
        <p:spPr bwMode="auto">
          <a:xfrm>
            <a:off x="4495800"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0" name="Text Box 44"/>
          <p:cNvSpPr txBox="1">
            <a:spLocks noChangeArrowheads="1"/>
          </p:cNvSpPr>
          <p:nvPr/>
        </p:nvSpPr>
        <p:spPr bwMode="auto">
          <a:xfrm>
            <a:off x="4953000"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1" name="Text Box 45"/>
          <p:cNvSpPr txBox="1">
            <a:spLocks noChangeArrowheads="1"/>
          </p:cNvSpPr>
          <p:nvPr/>
        </p:nvSpPr>
        <p:spPr bwMode="auto">
          <a:xfrm>
            <a:off x="5427663"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2" name="Text Box 46"/>
          <p:cNvSpPr txBox="1">
            <a:spLocks noChangeArrowheads="1"/>
          </p:cNvSpPr>
          <p:nvPr/>
        </p:nvSpPr>
        <p:spPr bwMode="auto">
          <a:xfrm>
            <a:off x="5895975"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3" name="Text Box 47"/>
          <p:cNvSpPr txBox="1">
            <a:spLocks noChangeArrowheads="1"/>
          </p:cNvSpPr>
          <p:nvPr/>
        </p:nvSpPr>
        <p:spPr bwMode="auto">
          <a:xfrm>
            <a:off x="637063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4" name="Text Box 48"/>
          <p:cNvSpPr txBox="1">
            <a:spLocks noChangeArrowheads="1"/>
          </p:cNvSpPr>
          <p:nvPr/>
        </p:nvSpPr>
        <p:spPr bwMode="auto">
          <a:xfrm>
            <a:off x="682783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5" name="Text Box 49"/>
          <p:cNvSpPr txBox="1">
            <a:spLocks noChangeArrowheads="1"/>
          </p:cNvSpPr>
          <p:nvPr/>
        </p:nvSpPr>
        <p:spPr bwMode="auto">
          <a:xfrm>
            <a:off x="7302500"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88" name="Rectangle 77"/>
          <p:cNvSpPr>
            <a:spLocks noChangeArrowheads="1"/>
          </p:cNvSpPr>
          <p:nvPr/>
        </p:nvSpPr>
        <p:spPr bwMode="auto">
          <a:xfrm>
            <a:off x="250825" y="5292725"/>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nl-NL" sz="1200" dirty="0">
                <a:solidFill>
                  <a:schemeClr val="bg1"/>
                </a:solidFill>
                <a:latin typeface="+mj-lt"/>
              </a:rPr>
              <a:t>     2600 MHz</a:t>
            </a:r>
            <a:endParaRPr lang="en-US" sz="1200" dirty="0">
              <a:solidFill>
                <a:schemeClr val="bg1"/>
              </a:solidFill>
              <a:latin typeface="+mj-lt"/>
            </a:endParaRP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×70 MHz + 50 MHz (TDD)</a:t>
            </a:r>
          </a:p>
          <a:p>
            <a:pPr algn="ctr" eaLnBrk="0" hangingPunct="0">
              <a:defRPr/>
            </a:pPr>
            <a:r>
              <a:rPr lang="en-US" sz="1200" dirty="0">
                <a:solidFill>
                  <a:schemeClr val="bg1"/>
                </a:solidFill>
                <a:latin typeface="+mj-lt"/>
                <a:cs typeface="Arial"/>
              </a:rPr>
              <a:t>(Tech neutral)</a:t>
            </a:r>
            <a:endParaRPr lang="en-US" sz="1200" dirty="0">
              <a:solidFill>
                <a:schemeClr val="bg1"/>
              </a:solidFill>
              <a:latin typeface="+mj-lt"/>
            </a:endParaRPr>
          </a:p>
        </p:txBody>
      </p:sp>
      <p:sp>
        <p:nvSpPr>
          <p:cNvPr id="9289" name="Text Box 78"/>
          <p:cNvSpPr txBox="1">
            <a:spLocks noChangeArrowheads="1"/>
          </p:cNvSpPr>
          <p:nvPr/>
        </p:nvSpPr>
        <p:spPr bwMode="auto">
          <a:xfrm>
            <a:off x="3335338" y="5335588"/>
            <a:ext cx="354012" cy="276225"/>
          </a:xfrm>
          <a:prstGeom prst="rect">
            <a:avLst/>
          </a:prstGeom>
          <a:noFill/>
          <a:ln w="12700" algn="ctr">
            <a:noFill/>
            <a:miter lim="800000"/>
            <a:headEnd/>
            <a:tailEnd/>
          </a:ln>
          <a:effectLst/>
        </p:spPr>
        <p:txBody>
          <a:bodyPr wrap="none">
            <a:spAutoFit/>
          </a:bodyPr>
          <a:lstStyle/>
          <a:p>
            <a:pPr algn="ctr" defTabSz="873125">
              <a:spcBef>
                <a:spcPct val="50000"/>
              </a:spcBef>
              <a:buClr>
                <a:schemeClr val="tx2"/>
              </a:buClr>
              <a:buFont typeface="Wingdings" pitchFamily="2" charset="2"/>
              <a:buNone/>
              <a:defRPr/>
            </a:pPr>
            <a:r>
              <a:rPr lang="nl-NL" sz="1200">
                <a:solidFill>
                  <a:srgbClr val="666666"/>
                </a:solidFill>
                <a:latin typeface="+mj-lt"/>
              </a:rPr>
              <a:t>70</a:t>
            </a:r>
            <a:endParaRPr lang="en-US" sz="1200">
              <a:solidFill>
                <a:srgbClr val="666666"/>
              </a:solidFill>
              <a:latin typeface="+mj-lt"/>
            </a:endParaRPr>
          </a:p>
        </p:txBody>
      </p:sp>
      <p:sp>
        <p:nvSpPr>
          <p:cNvPr id="197677" name="Rectangle 81"/>
          <p:cNvSpPr>
            <a:spLocks noGrp="1" noChangeArrowheads="1"/>
          </p:cNvSpPr>
          <p:nvPr>
            <p:ph type="title"/>
          </p:nvPr>
        </p:nvSpPr>
        <p:spPr>
          <a:xfrm>
            <a:off x="250825" y="188913"/>
            <a:ext cx="8804275" cy="747712"/>
          </a:xfrm>
        </p:spPr>
        <p:txBody>
          <a:bodyPr lIns="91440" tIns="45720" rIns="91440" bIns="45720"/>
          <a:lstStyle/>
          <a:p>
            <a:r>
              <a:rPr lang="en-US" smtClean="0">
                <a:cs typeface="Arial" charset="0"/>
              </a:rPr>
              <a:t>Spectrum challenge 2012…major disruption possible.</a:t>
            </a:r>
            <a:br>
              <a:rPr lang="en-US" smtClean="0">
                <a:cs typeface="Arial" charset="0"/>
              </a:rPr>
            </a:br>
            <a:endParaRPr lang="en-US" sz="2000" smtClean="0">
              <a:solidFill>
                <a:srgbClr val="5F5F5F"/>
              </a:solidFill>
              <a:cs typeface="Arial" charset="0"/>
            </a:endParaRPr>
          </a:p>
        </p:txBody>
      </p:sp>
      <p:sp>
        <p:nvSpPr>
          <p:cNvPr id="9295" name="Slide Number Placeholder 5"/>
          <p:cNvSpPr>
            <a:spLocks noGrp="1"/>
          </p:cNvSpPr>
          <p:nvPr>
            <p:ph type="sldNum" sz="quarter" idx="11"/>
          </p:nvPr>
        </p:nvSpPr>
        <p:spPr/>
        <p:txBody>
          <a:bodyPr/>
          <a:lstStyle/>
          <a:p>
            <a:pPr>
              <a:defRPr/>
            </a:pPr>
            <a:r>
              <a:rPr lang="de-DE" sz="700" smtClean="0">
                <a:cs typeface="Arial" pitchFamily="34" charset="0"/>
              </a:rPr>
              <a:t>page </a:t>
            </a:r>
            <a:fld id="{C8E4D3D3-98F3-4A29-B0B2-4BAF01D44171}" type="slidenum">
              <a:rPr lang="de-DE" sz="700" smtClean="0">
                <a:cs typeface="Arial" pitchFamily="34" charset="0"/>
              </a:rPr>
              <a:pPr>
                <a:defRPr/>
              </a:pPr>
              <a:t>8</a:t>
            </a:fld>
            <a:endParaRPr lang="de-DE" sz="700" smtClean="0">
              <a:cs typeface="Arial" pitchFamily="34" charset="0"/>
            </a:endParaRPr>
          </a:p>
        </p:txBody>
      </p:sp>
      <p:sp>
        <p:nvSpPr>
          <p:cNvPr id="9296" name="Rectangle 5"/>
          <p:cNvSpPr>
            <a:spLocks noChangeArrowheads="1"/>
          </p:cNvSpPr>
          <p:nvPr/>
        </p:nvSpPr>
        <p:spPr bwMode="auto">
          <a:xfrm>
            <a:off x="2106613" y="5346700"/>
            <a:ext cx="719137"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97" name="Text Box 10"/>
          <p:cNvSpPr txBox="1">
            <a:spLocks noChangeArrowheads="1"/>
          </p:cNvSpPr>
          <p:nvPr/>
        </p:nvSpPr>
        <p:spPr bwMode="auto">
          <a:xfrm>
            <a:off x="2333625" y="5187950"/>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sp>
        <p:nvSpPr>
          <p:cNvPr id="92" name="Rectangle 5"/>
          <p:cNvSpPr>
            <a:spLocks noChangeArrowheads="1"/>
          </p:cNvSpPr>
          <p:nvPr/>
        </p:nvSpPr>
        <p:spPr bwMode="auto">
          <a:xfrm>
            <a:off x="2843213" y="5346700"/>
            <a:ext cx="1439862" cy="719138"/>
          </a:xfrm>
          <a:prstGeom prst="rect">
            <a:avLst/>
          </a:prstGeom>
          <a:solidFill>
            <a:schemeClr val="accent2">
              <a:lumMod val="60000"/>
              <a:lumOff val="40000"/>
            </a:schemeClr>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FBO 1</a:t>
            </a:r>
          </a:p>
          <a:p>
            <a:pPr algn="ctr">
              <a:spcBef>
                <a:spcPct val="50000"/>
              </a:spcBef>
              <a:buClr>
                <a:schemeClr val="tx2"/>
              </a:buClr>
              <a:buSzPct val="75000"/>
              <a:buFont typeface="Wingdings" pitchFamily="2" charset="2"/>
              <a:buNone/>
              <a:defRPr/>
            </a:pPr>
            <a:endParaRPr lang="en-US" sz="1200" dirty="0">
              <a:latin typeface="+mj-lt"/>
            </a:endParaRPr>
          </a:p>
        </p:txBody>
      </p:sp>
      <p:sp>
        <p:nvSpPr>
          <p:cNvPr id="9299" name="Text Box 10"/>
          <p:cNvSpPr txBox="1">
            <a:spLocks noChangeArrowheads="1"/>
          </p:cNvSpPr>
          <p:nvPr/>
        </p:nvSpPr>
        <p:spPr bwMode="auto">
          <a:xfrm>
            <a:off x="3363913" y="5187950"/>
            <a:ext cx="338137"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20</a:t>
            </a:r>
          </a:p>
        </p:txBody>
      </p:sp>
      <p:sp>
        <p:nvSpPr>
          <p:cNvPr id="9302" name="Rectangle 5"/>
          <p:cNvSpPr>
            <a:spLocks noChangeArrowheads="1"/>
          </p:cNvSpPr>
          <p:nvPr/>
        </p:nvSpPr>
        <p:spPr bwMode="auto">
          <a:xfrm>
            <a:off x="4308475" y="5346700"/>
            <a:ext cx="720725"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ct val="50000"/>
              </a:spcBef>
              <a:buClr>
                <a:schemeClr val="tx2"/>
              </a:buClr>
              <a:buSzPct val="75000"/>
              <a:buFont typeface="Wingdings" pitchFamily="2" charset="2"/>
              <a:buNone/>
              <a:defRPr/>
            </a:pPr>
            <a:endParaRPr lang="en-US" sz="1200" dirty="0">
              <a:latin typeface="+mj-lt"/>
            </a:endParaRPr>
          </a:p>
        </p:txBody>
      </p:sp>
      <p:sp>
        <p:nvSpPr>
          <p:cNvPr id="97" name="Rectangle 5"/>
          <p:cNvSpPr>
            <a:spLocks noChangeArrowheads="1"/>
          </p:cNvSpPr>
          <p:nvPr/>
        </p:nvSpPr>
        <p:spPr bwMode="auto">
          <a:xfrm>
            <a:off x="5076825" y="5346700"/>
            <a:ext cx="1439863" cy="719138"/>
          </a:xfrm>
          <a:prstGeom prst="rect">
            <a:avLst/>
          </a:prstGeom>
          <a:solidFill>
            <a:schemeClr val="accent6"/>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FBO 2</a:t>
            </a:r>
          </a:p>
          <a:p>
            <a:pPr algn="ctr">
              <a:spcBef>
                <a:spcPct val="50000"/>
              </a:spcBef>
              <a:buClr>
                <a:schemeClr val="tx2"/>
              </a:buClr>
              <a:buSzPct val="75000"/>
              <a:buFont typeface="Wingdings" pitchFamily="2" charset="2"/>
              <a:buNone/>
              <a:defRPr/>
            </a:pPr>
            <a:endParaRPr lang="en-US" sz="1200" dirty="0">
              <a:latin typeface="+mj-lt"/>
            </a:endParaRPr>
          </a:p>
        </p:txBody>
      </p:sp>
      <p:sp>
        <p:nvSpPr>
          <p:cNvPr id="9304" name="Text Box 10"/>
          <p:cNvSpPr txBox="1">
            <a:spLocks noChangeArrowheads="1"/>
          </p:cNvSpPr>
          <p:nvPr/>
        </p:nvSpPr>
        <p:spPr bwMode="auto">
          <a:xfrm>
            <a:off x="4481513" y="5187950"/>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sp>
        <p:nvSpPr>
          <p:cNvPr id="9305" name="Text Box 10"/>
          <p:cNvSpPr txBox="1">
            <a:spLocks noChangeArrowheads="1"/>
          </p:cNvSpPr>
          <p:nvPr/>
        </p:nvSpPr>
        <p:spPr bwMode="auto">
          <a:xfrm>
            <a:off x="5510213" y="5187950"/>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20</a:t>
            </a:r>
          </a:p>
        </p:txBody>
      </p:sp>
      <p:sp>
        <p:nvSpPr>
          <p:cNvPr id="89" name="Rectangle 5"/>
          <p:cNvSpPr>
            <a:spLocks noChangeArrowheads="1"/>
          </p:cNvSpPr>
          <p:nvPr/>
        </p:nvSpPr>
        <p:spPr bwMode="auto">
          <a:xfrm>
            <a:off x="2589213" y="21224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0" name="Rectangle 5"/>
          <p:cNvSpPr>
            <a:spLocks noChangeArrowheads="1"/>
          </p:cNvSpPr>
          <p:nvPr/>
        </p:nvSpPr>
        <p:spPr bwMode="auto">
          <a:xfrm>
            <a:off x="3073400" y="21224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1" name="Rectangle 5"/>
          <p:cNvSpPr>
            <a:spLocks noChangeArrowheads="1"/>
          </p:cNvSpPr>
          <p:nvPr/>
        </p:nvSpPr>
        <p:spPr bwMode="auto">
          <a:xfrm>
            <a:off x="3556000" y="21224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3" name="Rectangle 5"/>
          <p:cNvSpPr>
            <a:spLocks noChangeArrowheads="1"/>
          </p:cNvSpPr>
          <p:nvPr/>
        </p:nvSpPr>
        <p:spPr bwMode="auto">
          <a:xfrm>
            <a:off x="4049713" y="21224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4" name="Rectangle 5"/>
          <p:cNvSpPr>
            <a:spLocks noChangeArrowheads="1"/>
          </p:cNvSpPr>
          <p:nvPr/>
        </p:nvSpPr>
        <p:spPr bwMode="auto">
          <a:xfrm>
            <a:off x="4543425" y="21224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5" name="Rectangle 5"/>
          <p:cNvSpPr>
            <a:spLocks noChangeArrowheads="1"/>
          </p:cNvSpPr>
          <p:nvPr/>
        </p:nvSpPr>
        <p:spPr bwMode="auto">
          <a:xfrm>
            <a:off x="5037138" y="21224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6" name="Text Box 10"/>
          <p:cNvSpPr txBox="1">
            <a:spLocks noChangeArrowheads="1"/>
          </p:cNvSpPr>
          <p:nvPr/>
        </p:nvSpPr>
        <p:spPr bwMode="auto">
          <a:xfrm>
            <a:off x="2684463"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8" name="Text Box 10"/>
          <p:cNvSpPr txBox="1">
            <a:spLocks noChangeArrowheads="1"/>
          </p:cNvSpPr>
          <p:nvPr/>
        </p:nvSpPr>
        <p:spPr bwMode="auto">
          <a:xfrm>
            <a:off x="3167063"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9" name="Text Box 10"/>
          <p:cNvSpPr txBox="1">
            <a:spLocks noChangeArrowheads="1"/>
          </p:cNvSpPr>
          <p:nvPr/>
        </p:nvSpPr>
        <p:spPr bwMode="auto">
          <a:xfrm>
            <a:off x="3651250"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0" name="Text Box 10"/>
          <p:cNvSpPr txBox="1">
            <a:spLocks noChangeArrowheads="1"/>
          </p:cNvSpPr>
          <p:nvPr/>
        </p:nvSpPr>
        <p:spPr bwMode="auto">
          <a:xfrm>
            <a:off x="4144963"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1" name="Text Box 10"/>
          <p:cNvSpPr txBox="1">
            <a:spLocks noChangeArrowheads="1"/>
          </p:cNvSpPr>
          <p:nvPr/>
        </p:nvSpPr>
        <p:spPr bwMode="auto">
          <a:xfrm>
            <a:off x="4638675"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2" name="Text Box 10"/>
          <p:cNvSpPr txBox="1">
            <a:spLocks noChangeArrowheads="1"/>
          </p:cNvSpPr>
          <p:nvPr/>
        </p:nvSpPr>
        <p:spPr bwMode="auto">
          <a:xfrm>
            <a:off x="5132388"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9" name="Rectangle 5"/>
          <p:cNvSpPr>
            <a:spLocks noChangeArrowheads="1"/>
          </p:cNvSpPr>
          <p:nvPr/>
        </p:nvSpPr>
        <p:spPr bwMode="auto">
          <a:xfrm>
            <a:off x="2260600" y="32146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0" name="Text Box 10"/>
          <p:cNvSpPr txBox="1">
            <a:spLocks noChangeArrowheads="1"/>
          </p:cNvSpPr>
          <p:nvPr/>
        </p:nvSpPr>
        <p:spPr bwMode="auto">
          <a:xfrm>
            <a:off x="2354263"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11" name="Rectangle 5"/>
          <p:cNvSpPr>
            <a:spLocks noChangeArrowheads="1"/>
          </p:cNvSpPr>
          <p:nvPr/>
        </p:nvSpPr>
        <p:spPr bwMode="auto">
          <a:xfrm>
            <a:off x="2752725" y="32146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2" name="Rectangle 5"/>
          <p:cNvSpPr>
            <a:spLocks noChangeArrowheads="1"/>
          </p:cNvSpPr>
          <p:nvPr/>
        </p:nvSpPr>
        <p:spPr bwMode="auto">
          <a:xfrm>
            <a:off x="3235325"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3" name="Rectangle 5"/>
          <p:cNvSpPr>
            <a:spLocks noChangeArrowheads="1"/>
          </p:cNvSpPr>
          <p:nvPr/>
        </p:nvSpPr>
        <p:spPr bwMode="auto">
          <a:xfrm>
            <a:off x="3729038"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4" name="Rectangle 5"/>
          <p:cNvSpPr>
            <a:spLocks noChangeArrowheads="1"/>
          </p:cNvSpPr>
          <p:nvPr/>
        </p:nvSpPr>
        <p:spPr bwMode="auto">
          <a:xfrm>
            <a:off x="4213225" y="32146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5" name="Rectangle 5"/>
          <p:cNvSpPr>
            <a:spLocks noChangeArrowheads="1"/>
          </p:cNvSpPr>
          <p:nvPr/>
        </p:nvSpPr>
        <p:spPr bwMode="auto">
          <a:xfrm>
            <a:off x="4705350"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6" name="Rectangle 5"/>
          <p:cNvSpPr>
            <a:spLocks noChangeArrowheads="1"/>
          </p:cNvSpPr>
          <p:nvPr/>
        </p:nvSpPr>
        <p:spPr bwMode="auto">
          <a:xfrm>
            <a:off x="5189538" y="32146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7" name="Text Box 10"/>
          <p:cNvSpPr txBox="1">
            <a:spLocks noChangeArrowheads="1"/>
          </p:cNvSpPr>
          <p:nvPr/>
        </p:nvSpPr>
        <p:spPr bwMode="auto">
          <a:xfrm>
            <a:off x="2847975"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18" name="Text Box 10"/>
          <p:cNvSpPr txBox="1">
            <a:spLocks noChangeArrowheads="1"/>
          </p:cNvSpPr>
          <p:nvPr/>
        </p:nvSpPr>
        <p:spPr bwMode="auto">
          <a:xfrm>
            <a:off x="3330575"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19" name="Text Box 10"/>
          <p:cNvSpPr txBox="1">
            <a:spLocks noChangeArrowheads="1"/>
          </p:cNvSpPr>
          <p:nvPr/>
        </p:nvSpPr>
        <p:spPr bwMode="auto">
          <a:xfrm>
            <a:off x="38242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0" name="Text Box 10"/>
          <p:cNvSpPr txBox="1">
            <a:spLocks noChangeArrowheads="1"/>
          </p:cNvSpPr>
          <p:nvPr/>
        </p:nvSpPr>
        <p:spPr bwMode="auto">
          <a:xfrm>
            <a:off x="43068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1" name="Text Box 10"/>
          <p:cNvSpPr txBox="1">
            <a:spLocks noChangeArrowheads="1"/>
          </p:cNvSpPr>
          <p:nvPr/>
        </p:nvSpPr>
        <p:spPr bwMode="auto">
          <a:xfrm>
            <a:off x="4800600"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2" name="Text Box 10"/>
          <p:cNvSpPr txBox="1">
            <a:spLocks noChangeArrowheads="1"/>
          </p:cNvSpPr>
          <p:nvPr/>
        </p:nvSpPr>
        <p:spPr bwMode="auto">
          <a:xfrm>
            <a:off x="5284788" y="3044825"/>
            <a:ext cx="260350"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3" name="Rectangle 5"/>
          <p:cNvSpPr>
            <a:spLocks noChangeArrowheads="1"/>
          </p:cNvSpPr>
          <p:nvPr/>
        </p:nvSpPr>
        <p:spPr bwMode="auto">
          <a:xfrm>
            <a:off x="5675313" y="32146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4" name="Text Box 10"/>
          <p:cNvSpPr txBox="1">
            <a:spLocks noChangeArrowheads="1"/>
          </p:cNvSpPr>
          <p:nvPr/>
        </p:nvSpPr>
        <p:spPr bwMode="auto">
          <a:xfrm>
            <a:off x="5770563"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5" name="Rectangle 5"/>
          <p:cNvSpPr>
            <a:spLocks noChangeArrowheads="1"/>
          </p:cNvSpPr>
          <p:nvPr/>
        </p:nvSpPr>
        <p:spPr bwMode="auto">
          <a:xfrm>
            <a:off x="6167438"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6" name="Rectangle 5"/>
          <p:cNvSpPr>
            <a:spLocks noChangeArrowheads="1"/>
          </p:cNvSpPr>
          <p:nvPr/>
        </p:nvSpPr>
        <p:spPr bwMode="auto">
          <a:xfrm>
            <a:off x="6651625" y="3214688"/>
            <a:ext cx="449263"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7" name="Rectangle 5"/>
          <p:cNvSpPr>
            <a:spLocks noChangeArrowheads="1"/>
          </p:cNvSpPr>
          <p:nvPr/>
        </p:nvSpPr>
        <p:spPr bwMode="auto">
          <a:xfrm>
            <a:off x="7143750" y="3214688"/>
            <a:ext cx="450850"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8" name="Rectangle 5"/>
          <p:cNvSpPr>
            <a:spLocks noChangeArrowheads="1"/>
          </p:cNvSpPr>
          <p:nvPr/>
        </p:nvSpPr>
        <p:spPr bwMode="auto">
          <a:xfrm>
            <a:off x="7627938" y="3214688"/>
            <a:ext cx="449262"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9" name="Rectangle 5"/>
          <p:cNvSpPr>
            <a:spLocks noChangeArrowheads="1"/>
          </p:cNvSpPr>
          <p:nvPr/>
        </p:nvSpPr>
        <p:spPr bwMode="auto">
          <a:xfrm>
            <a:off x="8121650" y="3214688"/>
            <a:ext cx="449263"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30" name="Rectangle 5"/>
          <p:cNvSpPr>
            <a:spLocks noChangeArrowheads="1"/>
          </p:cNvSpPr>
          <p:nvPr/>
        </p:nvSpPr>
        <p:spPr bwMode="auto">
          <a:xfrm>
            <a:off x="8604250"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31" name="Text Box 10"/>
          <p:cNvSpPr txBox="1">
            <a:spLocks noChangeArrowheads="1"/>
          </p:cNvSpPr>
          <p:nvPr/>
        </p:nvSpPr>
        <p:spPr bwMode="auto">
          <a:xfrm>
            <a:off x="62626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2" name="Text Box 10"/>
          <p:cNvSpPr txBox="1">
            <a:spLocks noChangeArrowheads="1"/>
          </p:cNvSpPr>
          <p:nvPr/>
        </p:nvSpPr>
        <p:spPr bwMode="auto">
          <a:xfrm>
            <a:off x="67452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3" name="Text Box 10"/>
          <p:cNvSpPr txBox="1">
            <a:spLocks noChangeArrowheads="1"/>
          </p:cNvSpPr>
          <p:nvPr/>
        </p:nvSpPr>
        <p:spPr bwMode="auto">
          <a:xfrm>
            <a:off x="7239000"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4" name="Text Box 10"/>
          <p:cNvSpPr txBox="1">
            <a:spLocks noChangeArrowheads="1"/>
          </p:cNvSpPr>
          <p:nvPr/>
        </p:nvSpPr>
        <p:spPr bwMode="auto">
          <a:xfrm>
            <a:off x="77231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5" name="Text Box 10"/>
          <p:cNvSpPr txBox="1">
            <a:spLocks noChangeArrowheads="1"/>
          </p:cNvSpPr>
          <p:nvPr/>
        </p:nvSpPr>
        <p:spPr bwMode="auto">
          <a:xfrm>
            <a:off x="8216900" y="3041650"/>
            <a:ext cx="258763"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6" name="Text Box 10"/>
          <p:cNvSpPr txBox="1">
            <a:spLocks noChangeArrowheads="1"/>
          </p:cNvSpPr>
          <p:nvPr/>
        </p:nvSpPr>
        <p:spPr bwMode="auto">
          <a:xfrm>
            <a:off x="8699500" y="3044825"/>
            <a:ext cx="260350"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7" name="Rectangle 5"/>
          <p:cNvSpPr>
            <a:spLocks noChangeArrowheads="1"/>
          </p:cNvSpPr>
          <p:nvPr/>
        </p:nvSpPr>
        <p:spPr bwMode="auto">
          <a:xfrm>
            <a:off x="1763713" y="32146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38" name="Text Box 10"/>
          <p:cNvSpPr txBox="1">
            <a:spLocks noChangeArrowheads="1"/>
          </p:cNvSpPr>
          <p:nvPr/>
        </p:nvSpPr>
        <p:spPr bwMode="auto">
          <a:xfrm>
            <a:off x="1858963"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5" name="Rectangle 2"/>
          <p:cNvSpPr>
            <a:spLocks noChangeArrowheads="1"/>
          </p:cNvSpPr>
          <p:nvPr/>
        </p:nvSpPr>
        <p:spPr bwMode="auto">
          <a:xfrm>
            <a:off x="284163" y="977900"/>
            <a:ext cx="1195387"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800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×30 MHz</a:t>
            </a:r>
            <a:endParaRPr lang="en-US" sz="1200" b="0" dirty="0">
              <a:solidFill>
                <a:schemeClr val="bg1"/>
              </a:solidFill>
              <a:latin typeface="+mj-lt"/>
            </a:endParaRPr>
          </a:p>
          <a:p>
            <a:pPr algn="ctr" eaLnBrk="0" hangingPunct="0">
              <a:defRPr/>
            </a:pPr>
            <a:r>
              <a:rPr lang="nl-NL" sz="1200" dirty="0">
                <a:solidFill>
                  <a:schemeClr val="bg1"/>
                </a:solidFill>
                <a:latin typeface="+mj-lt"/>
              </a:rPr>
              <a:t>(Tech </a:t>
            </a:r>
            <a:r>
              <a:rPr lang="nl-NL" sz="1200" dirty="0" err="1">
                <a:solidFill>
                  <a:schemeClr val="bg1"/>
                </a:solidFill>
                <a:latin typeface="+mj-lt"/>
              </a:rPr>
              <a:t>neutral</a:t>
            </a:r>
            <a:r>
              <a:rPr lang="nl-NL" sz="1200" dirty="0">
                <a:solidFill>
                  <a:schemeClr val="bg1"/>
                </a:solidFill>
                <a:latin typeface="+mj-lt"/>
              </a:rPr>
              <a:t>)</a:t>
            </a:r>
          </a:p>
        </p:txBody>
      </p:sp>
      <p:sp>
        <p:nvSpPr>
          <p:cNvPr id="106" name="Rectangle 5"/>
          <p:cNvSpPr>
            <a:spLocks noChangeArrowheads="1"/>
          </p:cNvSpPr>
          <p:nvPr/>
        </p:nvSpPr>
        <p:spPr bwMode="auto">
          <a:xfrm>
            <a:off x="2130425" y="1073150"/>
            <a:ext cx="450850"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07" name="Text Box 10"/>
          <p:cNvSpPr txBox="1">
            <a:spLocks noChangeArrowheads="1"/>
          </p:cNvSpPr>
          <p:nvPr/>
        </p:nvSpPr>
        <p:spPr bwMode="auto">
          <a:xfrm>
            <a:off x="2225675"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40" name="Rectangle 5"/>
          <p:cNvSpPr>
            <a:spLocks noChangeArrowheads="1"/>
          </p:cNvSpPr>
          <p:nvPr/>
        </p:nvSpPr>
        <p:spPr bwMode="auto">
          <a:xfrm>
            <a:off x="2613025" y="1073150"/>
            <a:ext cx="449263"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1" name="Rectangle 5"/>
          <p:cNvSpPr>
            <a:spLocks noChangeArrowheads="1"/>
          </p:cNvSpPr>
          <p:nvPr/>
        </p:nvSpPr>
        <p:spPr bwMode="auto">
          <a:xfrm>
            <a:off x="3095625" y="1073150"/>
            <a:ext cx="450850"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2" name="Rectangle 5"/>
          <p:cNvSpPr>
            <a:spLocks noChangeArrowheads="1"/>
          </p:cNvSpPr>
          <p:nvPr/>
        </p:nvSpPr>
        <p:spPr bwMode="auto">
          <a:xfrm>
            <a:off x="3579813" y="1073150"/>
            <a:ext cx="449262"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3" name="Rectangle 5"/>
          <p:cNvSpPr>
            <a:spLocks noChangeArrowheads="1"/>
          </p:cNvSpPr>
          <p:nvPr/>
        </p:nvSpPr>
        <p:spPr bwMode="auto">
          <a:xfrm>
            <a:off x="4073525" y="1073150"/>
            <a:ext cx="449263"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4" name="Rectangle 5"/>
          <p:cNvSpPr>
            <a:spLocks noChangeArrowheads="1"/>
          </p:cNvSpPr>
          <p:nvPr/>
        </p:nvSpPr>
        <p:spPr bwMode="auto">
          <a:xfrm>
            <a:off x="4567238" y="1073150"/>
            <a:ext cx="449262"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6" name="Text Box 10"/>
          <p:cNvSpPr txBox="1">
            <a:spLocks noChangeArrowheads="1"/>
          </p:cNvSpPr>
          <p:nvPr/>
        </p:nvSpPr>
        <p:spPr bwMode="auto">
          <a:xfrm>
            <a:off x="2708275"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47" name="Text Box 10"/>
          <p:cNvSpPr txBox="1">
            <a:spLocks noChangeArrowheads="1"/>
          </p:cNvSpPr>
          <p:nvPr/>
        </p:nvSpPr>
        <p:spPr bwMode="auto">
          <a:xfrm>
            <a:off x="3190875"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48" name="Text Box 10"/>
          <p:cNvSpPr txBox="1">
            <a:spLocks noChangeArrowheads="1"/>
          </p:cNvSpPr>
          <p:nvPr/>
        </p:nvSpPr>
        <p:spPr bwMode="auto">
          <a:xfrm>
            <a:off x="3673475"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49" name="Text Box 10"/>
          <p:cNvSpPr txBox="1">
            <a:spLocks noChangeArrowheads="1"/>
          </p:cNvSpPr>
          <p:nvPr/>
        </p:nvSpPr>
        <p:spPr bwMode="auto">
          <a:xfrm>
            <a:off x="4167188"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50" name="Text Box 10"/>
          <p:cNvSpPr txBox="1">
            <a:spLocks noChangeArrowheads="1"/>
          </p:cNvSpPr>
          <p:nvPr/>
        </p:nvSpPr>
        <p:spPr bwMode="auto">
          <a:xfrm>
            <a:off x="4660900"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9" name="TextBox 138"/>
          <p:cNvSpPr txBox="1"/>
          <p:nvPr/>
        </p:nvSpPr>
        <p:spPr>
          <a:xfrm>
            <a:off x="7394575" y="788988"/>
            <a:ext cx="1452563" cy="1003300"/>
          </a:xfrm>
          <a:prstGeom prst="rect">
            <a:avLst/>
          </a:prstGeom>
          <a:noFill/>
        </p:spPr>
        <p:txBody>
          <a:bodyPr wrap="none"/>
          <a:lstStyle/>
          <a:p>
            <a:r>
              <a:rPr lang="en-US" sz="1800" i="1">
                <a:latin typeface="Arial" charset="0"/>
              </a:rPr>
              <a:t>Illustration</a:t>
            </a:r>
          </a:p>
          <a:p>
            <a:r>
              <a:rPr lang="en-US" sz="1800" b="0" i="1">
                <a:latin typeface="Arial" charset="0"/>
              </a:rPr>
              <a:t>Uplink only</a:t>
            </a:r>
          </a:p>
          <a:p>
            <a:r>
              <a:rPr lang="en-US" sz="1800" b="0" i="1">
                <a:latin typeface="Arial" charset="0"/>
              </a:rPr>
              <a:t>All FDD</a:t>
            </a:r>
          </a:p>
        </p:txBody>
      </p:sp>
      <p:sp>
        <p:nvSpPr>
          <p:cNvPr id="170" name="Rectangle 14"/>
          <p:cNvSpPr>
            <a:spLocks noChangeAspect="1" noChangeArrowheads="1"/>
          </p:cNvSpPr>
          <p:nvPr>
            <p:custDataLst>
              <p:tags r:id="rId1"/>
            </p:custDataLst>
          </p:nvPr>
        </p:nvSpPr>
        <p:spPr bwMode="auto">
          <a:xfrm>
            <a:off x="971550" y="6381750"/>
            <a:ext cx="4679950" cy="153988"/>
          </a:xfrm>
          <a:prstGeom prst="rect">
            <a:avLst/>
          </a:prstGeom>
          <a:noFill/>
          <a:ln w="12700" algn="ctr">
            <a:noFill/>
            <a:miter lim="800000"/>
            <a:headEnd/>
            <a:tailEnd/>
          </a:ln>
        </p:spPr>
        <p:txBody>
          <a:bodyPr lIns="0" tIns="0" rIns="0" bIns="0" anchor="ctr">
            <a:spAutoFit/>
          </a:bodyPr>
          <a:lstStyle/>
          <a:p>
            <a:pPr marL="189564" indent="-189564">
              <a:defRPr/>
            </a:pPr>
            <a:r>
              <a:rPr lang="en-GB" sz="1000" i="1" dirty="0">
                <a:solidFill>
                  <a:schemeClr val="tx2"/>
                </a:solidFill>
                <a:latin typeface="+mj-lt"/>
                <a:cs typeface="Arial" pitchFamily="34" charset="0"/>
              </a:rPr>
              <a:t>Note: MNO = Mobile Network Operator &amp; FBO = Fixed-Broadband Operator.</a:t>
            </a:r>
          </a:p>
        </p:txBody>
      </p:sp>
      <p:sp>
        <p:nvSpPr>
          <p:cNvPr id="4" name="TextBox 3"/>
          <p:cNvSpPr txBox="1"/>
          <p:nvPr/>
        </p:nvSpPr>
        <p:spPr>
          <a:xfrm>
            <a:off x="6189663" y="1841500"/>
            <a:ext cx="2359025" cy="360363"/>
          </a:xfrm>
          <a:prstGeom prst="rect">
            <a:avLst/>
          </a:prstGeom>
          <a:noFill/>
        </p:spPr>
        <p:txBody>
          <a:bodyPr wrap="none"/>
          <a:lstStyle/>
          <a:p>
            <a:pPr>
              <a:defRPr/>
            </a:pPr>
            <a:r>
              <a:rPr lang="en-US" sz="1800" dirty="0">
                <a:solidFill>
                  <a:srgbClr val="92D050"/>
                </a:solidFill>
                <a:latin typeface="+mj-lt"/>
              </a:rPr>
              <a:t>Greenfield reservation</a:t>
            </a:r>
          </a:p>
        </p:txBody>
      </p:sp>
      <p:cxnSp>
        <p:nvCxnSpPr>
          <p:cNvPr id="6" name="Curved Connector 5"/>
          <p:cNvCxnSpPr>
            <a:cxnSpLocks noChangeShapeType="1"/>
            <a:stCxn id="3" idx="3"/>
            <a:endCxn id="4" idx="1"/>
          </p:cNvCxnSpPr>
          <p:nvPr/>
        </p:nvCxnSpPr>
        <p:spPr bwMode="auto">
          <a:xfrm>
            <a:off x="5060950" y="1370013"/>
            <a:ext cx="1128713" cy="652462"/>
          </a:xfrm>
          <a:prstGeom prst="curvedConnector3">
            <a:avLst>
              <a:gd name="adj1" fmla="val 50000"/>
            </a:avLst>
          </a:prstGeom>
          <a:noFill/>
          <a:ln w="12700" algn="ctr">
            <a:solidFill>
              <a:schemeClr val="tx1"/>
            </a:solidFill>
            <a:round/>
            <a:headEnd/>
            <a:tailEnd type="arrow" w="med" len="med"/>
          </a:ln>
        </p:spPr>
      </p:cxnSp>
      <p:cxnSp>
        <p:nvCxnSpPr>
          <p:cNvPr id="8" name="Curved Connector 7"/>
          <p:cNvCxnSpPr>
            <a:cxnSpLocks noChangeShapeType="1"/>
            <a:stCxn id="171" idx="3"/>
            <a:endCxn id="4" idx="1"/>
          </p:cNvCxnSpPr>
          <p:nvPr/>
        </p:nvCxnSpPr>
        <p:spPr bwMode="auto">
          <a:xfrm flipV="1">
            <a:off x="5529263" y="2022475"/>
            <a:ext cx="660400" cy="384175"/>
          </a:xfrm>
          <a:prstGeom prst="curvedConnector3">
            <a:avLst>
              <a:gd name="adj1" fmla="val 50000"/>
            </a:avLst>
          </a:prstGeom>
          <a:noFill/>
          <a:ln w="12700" algn="ctr">
            <a:solidFill>
              <a:schemeClr val="tx1"/>
            </a:solidFill>
            <a:round/>
            <a:headEnd/>
            <a:tailEnd type="arrow" w="med" len="med"/>
          </a:ln>
        </p:spPr>
      </p:cxnSp>
      <p:sp>
        <p:nvSpPr>
          <p:cNvPr id="7" name="Rounded Rectangle 6"/>
          <p:cNvSpPr/>
          <p:nvPr/>
        </p:nvSpPr>
        <p:spPr bwMode="auto">
          <a:xfrm>
            <a:off x="2390775" y="1508125"/>
            <a:ext cx="2552700" cy="238125"/>
          </a:xfrm>
          <a:prstGeom prst="round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lgn="ctr">
              <a:spcBef>
                <a:spcPct val="50000"/>
              </a:spcBef>
              <a:buClr>
                <a:schemeClr val="tx2"/>
              </a:buClr>
              <a:buSzPct val="75000"/>
              <a:buFont typeface="Wingdings" pitchFamily="2" charset="2"/>
              <a:buNone/>
              <a:defRPr/>
            </a:pPr>
            <a:r>
              <a:rPr lang="en-US" sz="1400" b="0" dirty="0">
                <a:solidFill>
                  <a:schemeClr val="bg1"/>
                </a:solidFill>
                <a:latin typeface="+mj-lt"/>
              </a:rPr>
              <a:t>Secure min. 2×10 MHz</a:t>
            </a:r>
          </a:p>
        </p:txBody>
      </p:sp>
      <p:sp>
        <p:nvSpPr>
          <p:cNvPr id="145" name="Rounded Rectangle 144"/>
          <p:cNvSpPr/>
          <p:nvPr/>
        </p:nvSpPr>
        <p:spPr bwMode="auto">
          <a:xfrm>
            <a:off x="2390775" y="2565400"/>
            <a:ext cx="2552700" cy="238125"/>
          </a:xfrm>
          <a:prstGeom prst="round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lgn="ctr">
              <a:spcBef>
                <a:spcPct val="50000"/>
              </a:spcBef>
              <a:buClr>
                <a:schemeClr val="tx2"/>
              </a:buClr>
              <a:buSzPct val="75000"/>
              <a:buFont typeface="Wingdings" pitchFamily="2" charset="2"/>
              <a:buNone/>
              <a:defRPr/>
            </a:pPr>
            <a:r>
              <a:rPr lang="en-US" sz="1400" b="0" dirty="0">
                <a:solidFill>
                  <a:schemeClr val="bg1"/>
                </a:solidFill>
                <a:latin typeface="+mj-lt"/>
              </a:rPr>
              <a:t>Secure min. 2×10 MHz</a:t>
            </a:r>
          </a:p>
        </p:txBody>
      </p:sp>
      <p:sp>
        <p:nvSpPr>
          <p:cNvPr id="151" name="Rounded Rectangle 150"/>
          <p:cNvSpPr/>
          <p:nvPr/>
        </p:nvSpPr>
        <p:spPr bwMode="auto">
          <a:xfrm>
            <a:off x="2390775" y="3644900"/>
            <a:ext cx="2552700" cy="238125"/>
          </a:xfrm>
          <a:prstGeom prst="round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lgn="ctr">
              <a:spcBef>
                <a:spcPct val="50000"/>
              </a:spcBef>
              <a:buClr>
                <a:schemeClr val="tx2"/>
              </a:buClr>
              <a:buSzPct val="75000"/>
              <a:buFont typeface="Wingdings" pitchFamily="2" charset="2"/>
              <a:buNone/>
              <a:defRPr/>
            </a:pPr>
            <a:r>
              <a:rPr lang="en-US" sz="1400" b="0" dirty="0">
                <a:solidFill>
                  <a:schemeClr val="bg1"/>
                </a:solidFill>
                <a:latin typeface="+mj-lt"/>
              </a:rPr>
              <a:t>Secure min. 2×20+ MHz</a:t>
            </a:r>
          </a:p>
        </p:txBody>
      </p:sp>
      <p:sp>
        <p:nvSpPr>
          <p:cNvPr id="155" name="Rounded Rectangle 154"/>
          <p:cNvSpPr/>
          <p:nvPr/>
        </p:nvSpPr>
        <p:spPr bwMode="auto">
          <a:xfrm>
            <a:off x="2522538" y="5783263"/>
            <a:ext cx="2554287" cy="238125"/>
          </a:xfrm>
          <a:prstGeom prst="round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lgn="ctr">
              <a:spcBef>
                <a:spcPct val="50000"/>
              </a:spcBef>
              <a:buClr>
                <a:schemeClr val="tx2"/>
              </a:buClr>
              <a:buSzPct val="75000"/>
              <a:buFont typeface="Wingdings" pitchFamily="2" charset="2"/>
              <a:buNone/>
              <a:defRPr/>
            </a:pPr>
            <a:r>
              <a:rPr lang="en-US" sz="1400" b="0" dirty="0">
                <a:solidFill>
                  <a:schemeClr val="bg1"/>
                </a:solidFill>
                <a:latin typeface="+mj-lt"/>
              </a:rPr>
              <a:t>Secure min. 2×20+ MHz</a:t>
            </a:r>
          </a:p>
        </p:txBody>
      </p:sp>
      <p:pic>
        <p:nvPicPr>
          <p:cNvPr id="166" name="Picture 165"/>
          <p:cNvPicPr>
            <a:picLocks noChangeAspect="1"/>
          </p:cNvPicPr>
          <p:nvPr/>
        </p:nvPicPr>
        <p:blipFill>
          <a:blip r:embed="rId4" cstate="print"/>
          <a:srcRect/>
          <a:stretch>
            <a:fillRect/>
          </a:stretch>
        </p:blipFill>
        <p:spPr bwMode="auto">
          <a:xfrm>
            <a:off x="1454150" y="1125538"/>
            <a:ext cx="274638" cy="266700"/>
          </a:xfrm>
          <a:prstGeom prst="rect">
            <a:avLst/>
          </a:prstGeom>
          <a:noFill/>
          <a:ln w="9525">
            <a:noFill/>
            <a:miter lim="800000"/>
            <a:headEnd/>
            <a:tailEnd/>
          </a:ln>
        </p:spPr>
      </p:pic>
      <p:pic>
        <p:nvPicPr>
          <p:cNvPr id="167" name="Picture 166"/>
          <p:cNvPicPr>
            <a:picLocks noChangeAspect="1"/>
          </p:cNvPicPr>
          <p:nvPr/>
        </p:nvPicPr>
        <p:blipFill>
          <a:blip r:embed="rId5" cstate="print"/>
          <a:srcRect/>
          <a:stretch>
            <a:fillRect/>
          </a:stretch>
        </p:blipFill>
        <p:spPr bwMode="auto">
          <a:xfrm>
            <a:off x="1454150" y="1366838"/>
            <a:ext cx="274638" cy="268287"/>
          </a:xfrm>
          <a:prstGeom prst="rect">
            <a:avLst/>
          </a:prstGeom>
          <a:noFill/>
          <a:ln w="9525">
            <a:noFill/>
            <a:miter lim="800000"/>
            <a:headEnd/>
            <a:tailEnd/>
          </a:ln>
        </p:spPr>
      </p:pic>
      <p:pic>
        <p:nvPicPr>
          <p:cNvPr id="168" name="Picture 167"/>
          <p:cNvPicPr>
            <a:picLocks noChangeAspect="1"/>
          </p:cNvPicPr>
          <p:nvPr/>
        </p:nvPicPr>
        <p:blipFill>
          <a:blip r:embed="rId5" cstate="print"/>
          <a:srcRect/>
          <a:stretch>
            <a:fillRect/>
          </a:stretch>
        </p:blipFill>
        <p:spPr bwMode="auto">
          <a:xfrm>
            <a:off x="1454150" y="2060575"/>
            <a:ext cx="274638" cy="268288"/>
          </a:xfrm>
          <a:prstGeom prst="rect">
            <a:avLst/>
          </a:prstGeom>
          <a:noFill/>
          <a:ln w="9525">
            <a:noFill/>
            <a:miter lim="800000"/>
            <a:headEnd/>
            <a:tailEnd/>
          </a:ln>
        </p:spPr>
      </p:pic>
      <p:pic>
        <p:nvPicPr>
          <p:cNvPr id="169" name="Picture 168"/>
          <p:cNvPicPr>
            <a:picLocks noChangeAspect="1"/>
          </p:cNvPicPr>
          <p:nvPr/>
        </p:nvPicPr>
        <p:blipFill>
          <a:blip r:embed="rId5" cstate="print"/>
          <a:srcRect/>
          <a:stretch>
            <a:fillRect/>
          </a:stretch>
        </p:blipFill>
        <p:spPr bwMode="auto">
          <a:xfrm>
            <a:off x="1454150" y="2303463"/>
            <a:ext cx="274638" cy="268287"/>
          </a:xfrm>
          <a:prstGeom prst="rect">
            <a:avLst/>
          </a:prstGeom>
          <a:noFill/>
          <a:ln w="9525">
            <a:noFill/>
            <a:miter lim="800000"/>
            <a:headEnd/>
            <a:tailEnd/>
          </a:ln>
        </p:spPr>
      </p:pic>
      <p:pic>
        <p:nvPicPr>
          <p:cNvPr id="173" name="Picture 172"/>
          <p:cNvPicPr>
            <a:picLocks noChangeAspect="1"/>
          </p:cNvPicPr>
          <p:nvPr/>
        </p:nvPicPr>
        <p:blipFill>
          <a:blip r:embed="rId5" cstate="print"/>
          <a:srcRect/>
          <a:stretch>
            <a:fillRect/>
          </a:stretch>
        </p:blipFill>
        <p:spPr bwMode="auto">
          <a:xfrm>
            <a:off x="1454150" y="2544763"/>
            <a:ext cx="274638" cy="268287"/>
          </a:xfrm>
          <a:prstGeom prst="rect">
            <a:avLst/>
          </a:prstGeom>
          <a:noFill/>
          <a:ln w="9525">
            <a:noFill/>
            <a:miter lim="800000"/>
            <a:headEnd/>
            <a:tailEnd/>
          </a:ln>
        </p:spPr>
      </p:pic>
      <p:pic>
        <p:nvPicPr>
          <p:cNvPr id="174" name="Picture 173"/>
          <p:cNvPicPr>
            <a:picLocks noChangeAspect="1"/>
          </p:cNvPicPr>
          <p:nvPr/>
        </p:nvPicPr>
        <p:blipFill>
          <a:blip r:embed="rId5" cstate="print"/>
          <a:srcRect/>
          <a:stretch>
            <a:fillRect/>
          </a:stretch>
        </p:blipFill>
        <p:spPr bwMode="auto">
          <a:xfrm>
            <a:off x="1454150" y="3305175"/>
            <a:ext cx="274638" cy="268288"/>
          </a:xfrm>
          <a:prstGeom prst="rect">
            <a:avLst/>
          </a:prstGeom>
          <a:noFill/>
          <a:ln w="9525">
            <a:noFill/>
            <a:miter lim="800000"/>
            <a:headEnd/>
            <a:tailEnd/>
          </a:ln>
        </p:spPr>
      </p:pic>
      <p:pic>
        <p:nvPicPr>
          <p:cNvPr id="175" name="Picture 174"/>
          <p:cNvPicPr>
            <a:picLocks noChangeAspect="1"/>
          </p:cNvPicPr>
          <p:nvPr/>
        </p:nvPicPr>
        <p:blipFill>
          <a:blip r:embed="rId5" cstate="print"/>
          <a:srcRect/>
          <a:stretch>
            <a:fillRect/>
          </a:stretch>
        </p:blipFill>
        <p:spPr bwMode="auto">
          <a:xfrm>
            <a:off x="1454150" y="3521075"/>
            <a:ext cx="274638" cy="268288"/>
          </a:xfrm>
          <a:prstGeom prst="rect">
            <a:avLst/>
          </a:prstGeom>
          <a:noFill/>
          <a:ln w="9525">
            <a:noFill/>
            <a:miter lim="800000"/>
            <a:headEnd/>
            <a:tailEnd/>
          </a:ln>
        </p:spPr>
      </p:pic>
      <p:pic>
        <p:nvPicPr>
          <p:cNvPr id="176" name="Picture 175"/>
          <p:cNvPicPr>
            <a:picLocks noChangeAspect="1"/>
          </p:cNvPicPr>
          <p:nvPr/>
        </p:nvPicPr>
        <p:blipFill>
          <a:blip r:embed="rId5" cstate="print"/>
          <a:srcRect/>
          <a:stretch>
            <a:fillRect/>
          </a:stretch>
        </p:blipFill>
        <p:spPr bwMode="auto">
          <a:xfrm>
            <a:off x="1454150" y="3736975"/>
            <a:ext cx="274638" cy="268288"/>
          </a:xfrm>
          <a:prstGeom prst="rect">
            <a:avLst/>
          </a:prstGeom>
          <a:noFill/>
          <a:ln w="9525">
            <a:noFill/>
            <a:miter lim="800000"/>
            <a:headEnd/>
            <a:tailEnd/>
          </a:ln>
        </p:spPr>
      </p:pic>
      <p:pic>
        <p:nvPicPr>
          <p:cNvPr id="177" name="Picture 176"/>
          <p:cNvPicPr>
            <a:picLocks noChangeAspect="1"/>
          </p:cNvPicPr>
          <p:nvPr/>
        </p:nvPicPr>
        <p:blipFill>
          <a:blip r:embed="rId5" cstate="print"/>
          <a:srcRect/>
          <a:stretch>
            <a:fillRect/>
          </a:stretch>
        </p:blipFill>
        <p:spPr bwMode="auto">
          <a:xfrm>
            <a:off x="1454150" y="3089275"/>
            <a:ext cx="274638" cy="268288"/>
          </a:xfrm>
          <a:prstGeom prst="rect">
            <a:avLst/>
          </a:prstGeom>
          <a:noFill/>
          <a:ln w="9525">
            <a:noFill/>
            <a:miter lim="800000"/>
            <a:headEnd/>
            <a:tailEnd/>
          </a:ln>
        </p:spPr>
      </p:pic>
      <p:pic>
        <p:nvPicPr>
          <p:cNvPr id="178" name="Picture 177"/>
          <p:cNvPicPr>
            <a:picLocks noChangeAspect="1"/>
          </p:cNvPicPr>
          <p:nvPr/>
        </p:nvPicPr>
        <p:blipFill>
          <a:blip r:embed="rId5" cstate="print"/>
          <a:srcRect/>
          <a:stretch>
            <a:fillRect/>
          </a:stretch>
        </p:blipFill>
        <p:spPr bwMode="auto">
          <a:xfrm>
            <a:off x="1454150" y="4384675"/>
            <a:ext cx="274638" cy="268288"/>
          </a:xfrm>
          <a:prstGeom prst="rect">
            <a:avLst/>
          </a:prstGeom>
          <a:noFill/>
          <a:ln w="9525">
            <a:noFill/>
            <a:miter lim="800000"/>
            <a:headEnd/>
            <a:tailEnd/>
          </a:ln>
        </p:spPr>
      </p:pic>
      <p:pic>
        <p:nvPicPr>
          <p:cNvPr id="179" name="Picture 178"/>
          <p:cNvPicPr>
            <a:picLocks noChangeAspect="1"/>
          </p:cNvPicPr>
          <p:nvPr/>
        </p:nvPicPr>
        <p:blipFill>
          <a:blip r:embed="rId5" cstate="print"/>
          <a:srcRect/>
          <a:stretch>
            <a:fillRect/>
          </a:stretch>
        </p:blipFill>
        <p:spPr bwMode="auto">
          <a:xfrm>
            <a:off x="1454150" y="4600575"/>
            <a:ext cx="274638" cy="268288"/>
          </a:xfrm>
          <a:prstGeom prst="rect">
            <a:avLst/>
          </a:prstGeom>
          <a:noFill/>
          <a:ln w="9525">
            <a:noFill/>
            <a:miter lim="800000"/>
            <a:headEnd/>
            <a:tailEnd/>
          </a:ln>
        </p:spPr>
      </p:pic>
      <p:pic>
        <p:nvPicPr>
          <p:cNvPr id="180" name="Picture 179"/>
          <p:cNvPicPr>
            <a:picLocks noChangeAspect="1"/>
          </p:cNvPicPr>
          <p:nvPr/>
        </p:nvPicPr>
        <p:blipFill>
          <a:blip r:embed="rId5" cstate="print"/>
          <a:srcRect/>
          <a:stretch>
            <a:fillRect/>
          </a:stretch>
        </p:blipFill>
        <p:spPr bwMode="auto">
          <a:xfrm>
            <a:off x="1454150" y="4816475"/>
            <a:ext cx="274638" cy="268288"/>
          </a:xfrm>
          <a:prstGeom prst="rect">
            <a:avLst/>
          </a:prstGeom>
          <a:noFill/>
          <a:ln w="9525">
            <a:noFill/>
            <a:miter lim="800000"/>
            <a:headEnd/>
            <a:tailEnd/>
          </a:ln>
        </p:spPr>
      </p:pic>
      <p:pic>
        <p:nvPicPr>
          <p:cNvPr id="181" name="Picture 180"/>
          <p:cNvPicPr>
            <a:picLocks noChangeAspect="1"/>
          </p:cNvPicPr>
          <p:nvPr/>
        </p:nvPicPr>
        <p:blipFill>
          <a:blip r:embed="rId5" cstate="print"/>
          <a:srcRect/>
          <a:stretch>
            <a:fillRect/>
          </a:stretch>
        </p:blipFill>
        <p:spPr bwMode="auto">
          <a:xfrm>
            <a:off x="1454150" y="4168775"/>
            <a:ext cx="274638" cy="268288"/>
          </a:xfrm>
          <a:prstGeom prst="rect">
            <a:avLst/>
          </a:prstGeom>
          <a:noFill/>
          <a:ln w="9525">
            <a:noFill/>
            <a:miter lim="800000"/>
            <a:headEnd/>
            <a:tailEnd/>
          </a:ln>
        </p:spPr>
      </p:pic>
      <p:pic>
        <p:nvPicPr>
          <p:cNvPr id="182" name="Picture 181"/>
          <p:cNvPicPr>
            <a:picLocks noChangeAspect="1"/>
          </p:cNvPicPr>
          <p:nvPr/>
        </p:nvPicPr>
        <p:blipFill>
          <a:blip r:embed="rId5" cstate="print"/>
          <a:srcRect/>
          <a:stretch>
            <a:fillRect/>
          </a:stretch>
        </p:blipFill>
        <p:spPr bwMode="auto">
          <a:xfrm>
            <a:off x="1454150" y="5514975"/>
            <a:ext cx="274638" cy="268288"/>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55563" y="850900"/>
            <a:ext cx="457200" cy="417513"/>
          </a:xfrm>
          <a:prstGeom prst="rect">
            <a:avLst/>
          </a:prstGeom>
          <a:noFill/>
          <a:ln w="9525">
            <a:noFill/>
            <a:miter lim="800000"/>
            <a:headEnd/>
            <a:tailEnd/>
          </a:ln>
        </p:spPr>
      </p:pic>
      <p:pic>
        <p:nvPicPr>
          <p:cNvPr id="185" name="Picture 184"/>
          <p:cNvPicPr>
            <a:picLocks noChangeAspect="1"/>
          </p:cNvPicPr>
          <p:nvPr/>
        </p:nvPicPr>
        <p:blipFill>
          <a:blip r:embed="rId6"/>
          <a:srcRect/>
          <a:stretch>
            <a:fillRect/>
          </a:stretch>
        </p:blipFill>
        <p:spPr bwMode="auto">
          <a:xfrm>
            <a:off x="55563" y="2924175"/>
            <a:ext cx="457200" cy="419100"/>
          </a:xfrm>
          <a:prstGeom prst="rect">
            <a:avLst/>
          </a:prstGeom>
          <a:noFill/>
          <a:ln w="9525">
            <a:noFill/>
            <a:miter lim="800000"/>
            <a:headEnd/>
            <a:tailEnd/>
          </a:ln>
        </p:spPr>
      </p:pic>
      <p:pic>
        <p:nvPicPr>
          <p:cNvPr id="186" name="Picture 185"/>
          <p:cNvPicPr>
            <a:picLocks noChangeAspect="1"/>
          </p:cNvPicPr>
          <p:nvPr/>
        </p:nvPicPr>
        <p:blipFill>
          <a:blip r:embed="rId6"/>
          <a:srcRect/>
          <a:stretch>
            <a:fillRect/>
          </a:stretch>
        </p:blipFill>
        <p:spPr bwMode="auto">
          <a:xfrm>
            <a:off x="55563" y="5126038"/>
            <a:ext cx="457200" cy="417512"/>
          </a:xfrm>
          <a:prstGeom prst="rect">
            <a:avLst/>
          </a:prstGeom>
          <a:noFill/>
          <a:ln w="9525">
            <a:noFill/>
            <a:miter lim="800000"/>
            <a:headEnd/>
            <a:tailEnd/>
          </a:ln>
        </p:spPr>
      </p:pic>
      <p:sp>
        <p:nvSpPr>
          <p:cNvPr id="187" name="Rectangle 28"/>
          <p:cNvSpPr>
            <a:spLocks noChangeArrowheads="1"/>
          </p:cNvSpPr>
          <p:nvPr/>
        </p:nvSpPr>
        <p:spPr bwMode="auto">
          <a:xfrm>
            <a:off x="6262688" y="2184400"/>
            <a:ext cx="2273300" cy="720725"/>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800" dirty="0">
                <a:latin typeface="+mj-lt"/>
              </a:rPr>
              <a:t>MNO 2 loose</a:t>
            </a:r>
          </a:p>
          <a:p>
            <a:pPr algn="ctr">
              <a:spcBef>
                <a:spcPct val="50000"/>
              </a:spcBef>
              <a:buClr>
                <a:schemeClr val="tx2"/>
              </a:buClr>
              <a:buSzPct val="75000"/>
              <a:buFont typeface="Wingdings" pitchFamily="2" charset="2"/>
              <a:buNone/>
              <a:defRPr/>
            </a:pPr>
            <a:r>
              <a:rPr lang="en-US" sz="1800" dirty="0">
                <a:latin typeface="+mj-lt"/>
              </a:rPr>
              <a:t>spectrum game!</a:t>
            </a:r>
          </a:p>
        </p:txBody>
      </p:sp>
      <p:cxnSp>
        <p:nvCxnSpPr>
          <p:cNvPr id="189" name="Curved Connector 188"/>
          <p:cNvCxnSpPr>
            <a:cxnSpLocks noChangeShapeType="1"/>
            <a:stCxn id="188" idx="0"/>
            <a:endCxn id="4" idx="1"/>
          </p:cNvCxnSpPr>
          <p:nvPr/>
        </p:nvCxnSpPr>
        <p:spPr bwMode="auto">
          <a:xfrm rot="16200000" flipV="1">
            <a:off x="5645151" y="2566987"/>
            <a:ext cx="2127250" cy="1038225"/>
          </a:xfrm>
          <a:prstGeom prst="curvedConnector4">
            <a:avLst>
              <a:gd name="adj1" fmla="val 45769"/>
              <a:gd name="adj2" fmla="val 122032"/>
            </a:avLst>
          </a:prstGeom>
          <a:noFill/>
          <a:ln w="12700" algn="ctr">
            <a:solidFill>
              <a:schemeClr val="tx1"/>
            </a:solidFill>
            <a:prstDash val="dash"/>
            <a:round/>
            <a:headEnd/>
            <a:tailEnd type="arrow" w="med" len="med"/>
          </a:ln>
        </p:spPr>
      </p:cxnSp>
      <p:sp>
        <p:nvSpPr>
          <p:cNvPr id="190" name="Rectangle 5"/>
          <p:cNvSpPr>
            <a:spLocks noChangeArrowheads="1"/>
          </p:cNvSpPr>
          <p:nvPr/>
        </p:nvSpPr>
        <p:spPr bwMode="auto">
          <a:xfrm>
            <a:off x="6588125" y="5346700"/>
            <a:ext cx="720725" cy="719138"/>
          </a:xfrm>
          <a:prstGeom prst="rect">
            <a:avLst/>
          </a:prstGeom>
          <a:solidFill>
            <a:schemeClr val="bg1">
              <a:lumMod val="85000"/>
            </a:schemeClr>
          </a:solid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ct val="50000"/>
              </a:spcBef>
              <a:buClr>
                <a:schemeClr val="tx2"/>
              </a:buClr>
              <a:buSzPct val="75000"/>
              <a:buFont typeface="Wingdings" pitchFamily="2" charset="2"/>
              <a:buNone/>
              <a:defRPr/>
            </a:pPr>
            <a:endParaRPr lang="en-US" sz="1200" dirty="0">
              <a:latin typeface="+mj-lt"/>
            </a:endParaRPr>
          </a:p>
        </p:txBody>
      </p:sp>
      <p:sp>
        <p:nvSpPr>
          <p:cNvPr id="191" name="Text Box 10"/>
          <p:cNvSpPr txBox="1">
            <a:spLocks noChangeArrowheads="1"/>
          </p:cNvSpPr>
          <p:nvPr/>
        </p:nvSpPr>
        <p:spPr bwMode="auto">
          <a:xfrm>
            <a:off x="6761163" y="5187950"/>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10</a:t>
            </a:r>
          </a:p>
        </p:txBody>
      </p:sp>
      <p:sp>
        <p:nvSpPr>
          <p:cNvPr id="192"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blinds(horizontal)">
                                      <p:cBhvr>
                                        <p:cTn id="11" dur="500"/>
                                        <p:tgtEl>
                                          <p:spTgt spid="18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blinds(horizontal)">
                                      <p:cBhvr>
                                        <p:cTn id="15" dur="500"/>
                                        <p:tgtEl>
                                          <p:spTgt spid="186"/>
                                        </p:tgtEl>
                                      </p:cBhvr>
                                    </p:animEffect>
                                  </p:childTnLst>
                                </p:cTn>
                              </p:par>
                            </p:childTnLst>
                          </p:cTn>
                        </p:par>
                        <p:par>
                          <p:cTn id="16" fill="hold">
                            <p:stCondLst>
                              <p:cond delay="1500"/>
                            </p:stCondLst>
                            <p:childTnLst>
                              <p:par>
                                <p:cTn id="17" presetID="3" presetClass="entr" presetSubtype="1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blinds(horizontal)">
                                      <p:cBhvr>
                                        <p:cTn id="23" dur="500"/>
                                        <p:tgtEl>
                                          <p:spTgt spid="145"/>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blinds(horizontal)">
                                      <p:cBhvr>
                                        <p:cTn id="27" dur="500"/>
                                        <p:tgtEl>
                                          <p:spTgt spid="151"/>
                                        </p:tgtEl>
                                      </p:cBhvr>
                                    </p:animEffect>
                                  </p:childTnLst>
                                </p:cTn>
                              </p:par>
                            </p:childTnLst>
                          </p:cTn>
                        </p:par>
                        <p:par>
                          <p:cTn id="28" fill="hold">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blinds(horizontal)">
                                      <p:cBhvr>
                                        <p:cTn id="31" dur="500"/>
                                        <p:tgtEl>
                                          <p:spTgt spid="15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6"/>
                                        </p:tgtEl>
                                        <p:attrNameLst>
                                          <p:attrName>style.visibility</p:attrName>
                                        </p:attrNameLst>
                                      </p:cBhvr>
                                      <p:to>
                                        <p:strVal val="visible"/>
                                      </p:to>
                                    </p:set>
                                    <p:animEffect transition="in" filter="blinds(horizontal)">
                                      <p:cBhvr>
                                        <p:cTn id="36" dur="500"/>
                                        <p:tgtEl>
                                          <p:spTgt spid="166"/>
                                        </p:tgtEl>
                                      </p:cBhvr>
                                    </p:animEffect>
                                  </p:childTnLst>
                                </p:cTn>
                              </p:par>
                              <p:par>
                                <p:cTn id="37" presetID="3" presetClass="entr" presetSubtype="10" fill="hold" nodeType="withEffect">
                                  <p:stCondLst>
                                    <p:cond delay="0"/>
                                  </p:stCondLst>
                                  <p:childTnLst>
                                    <p:set>
                                      <p:cBhvr>
                                        <p:cTn id="38" dur="1" fill="hold">
                                          <p:stCondLst>
                                            <p:cond delay="0"/>
                                          </p:stCondLst>
                                        </p:cTn>
                                        <p:tgtEl>
                                          <p:spTgt spid="167"/>
                                        </p:tgtEl>
                                        <p:attrNameLst>
                                          <p:attrName>style.visibility</p:attrName>
                                        </p:attrNameLst>
                                      </p:cBhvr>
                                      <p:to>
                                        <p:strVal val="visible"/>
                                      </p:to>
                                    </p:set>
                                    <p:animEffect transition="in" filter="blinds(horizontal)">
                                      <p:cBhvr>
                                        <p:cTn id="39" dur="500"/>
                                        <p:tgtEl>
                                          <p:spTgt spid="167"/>
                                        </p:tgtEl>
                                      </p:cBhvr>
                                    </p:animEffec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blinds(horizontal)">
                                      <p:cBhvr>
                                        <p:cTn id="43" dur="500"/>
                                        <p:tgtEl>
                                          <p:spTgt spid="168"/>
                                        </p:tgtEl>
                                      </p:cBhvr>
                                    </p:animEffect>
                                  </p:childTnLst>
                                </p:cTn>
                              </p:par>
                              <p:par>
                                <p:cTn id="44" presetID="3" presetClass="entr" presetSubtype="10" fill="hold"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blinds(horizontal)">
                                      <p:cBhvr>
                                        <p:cTn id="46" dur="500"/>
                                        <p:tgtEl>
                                          <p:spTgt spid="169"/>
                                        </p:tgtEl>
                                      </p:cBhvr>
                                    </p:animEffect>
                                  </p:childTnLst>
                                </p:cTn>
                              </p:par>
                              <p:par>
                                <p:cTn id="47" presetID="3" presetClass="entr" presetSubtype="10" fill="hold" nodeType="withEffect">
                                  <p:stCondLst>
                                    <p:cond delay="0"/>
                                  </p:stCondLst>
                                  <p:childTnLst>
                                    <p:set>
                                      <p:cBhvr>
                                        <p:cTn id="48" dur="1" fill="hold">
                                          <p:stCondLst>
                                            <p:cond delay="0"/>
                                          </p:stCondLst>
                                        </p:cTn>
                                        <p:tgtEl>
                                          <p:spTgt spid="173"/>
                                        </p:tgtEl>
                                        <p:attrNameLst>
                                          <p:attrName>style.visibility</p:attrName>
                                        </p:attrNameLst>
                                      </p:cBhvr>
                                      <p:to>
                                        <p:strVal val="visible"/>
                                      </p:to>
                                    </p:set>
                                    <p:animEffect transition="in" filter="blinds(horizontal)">
                                      <p:cBhvr>
                                        <p:cTn id="49" dur="500"/>
                                        <p:tgtEl>
                                          <p:spTgt spid="173"/>
                                        </p:tgtEl>
                                      </p:cBhvr>
                                    </p:animEffect>
                                  </p:childTnLst>
                                </p:cTn>
                              </p:par>
                            </p:childTnLst>
                          </p:cTn>
                        </p:par>
                        <p:par>
                          <p:cTn id="50" fill="hold">
                            <p:stCondLst>
                              <p:cond delay="1000"/>
                            </p:stCondLst>
                            <p:childTnLst>
                              <p:par>
                                <p:cTn id="51" presetID="3" presetClass="entr" presetSubtype="10" fill="hold" nodeType="afterEffect">
                                  <p:stCondLst>
                                    <p:cond delay="0"/>
                                  </p:stCondLst>
                                  <p:childTnLst>
                                    <p:set>
                                      <p:cBhvr>
                                        <p:cTn id="52" dur="1" fill="hold">
                                          <p:stCondLst>
                                            <p:cond delay="0"/>
                                          </p:stCondLst>
                                        </p:cTn>
                                        <p:tgtEl>
                                          <p:spTgt spid="174"/>
                                        </p:tgtEl>
                                        <p:attrNameLst>
                                          <p:attrName>style.visibility</p:attrName>
                                        </p:attrNameLst>
                                      </p:cBhvr>
                                      <p:to>
                                        <p:strVal val="visible"/>
                                      </p:to>
                                    </p:set>
                                    <p:animEffect transition="in" filter="blinds(horizontal)">
                                      <p:cBhvr>
                                        <p:cTn id="53" dur="500"/>
                                        <p:tgtEl>
                                          <p:spTgt spid="174"/>
                                        </p:tgtEl>
                                      </p:cBhvr>
                                    </p:animEffect>
                                  </p:childTnLst>
                                </p:cTn>
                              </p:par>
                              <p:par>
                                <p:cTn id="54" presetID="3" presetClass="entr" presetSubtype="10" fill="hold" nodeType="withEffect">
                                  <p:stCondLst>
                                    <p:cond delay="0"/>
                                  </p:stCondLst>
                                  <p:childTnLst>
                                    <p:set>
                                      <p:cBhvr>
                                        <p:cTn id="55" dur="1" fill="hold">
                                          <p:stCondLst>
                                            <p:cond delay="0"/>
                                          </p:stCondLst>
                                        </p:cTn>
                                        <p:tgtEl>
                                          <p:spTgt spid="175"/>
                                        </p:tgtEl>
                                        <p:attrNameLst>
                                          <p:attrName>style.visibility</p:attrName>
                                        </p:attrNameLst>
                                      </p:cBhvr>
                                      <p:to>
                                        <p:strVal val="visible"/>
                                      </p:to>
                                    </p:set>
                                    <p:animEffect transition="in" filter="blinds(horizontal)">
                                      <p:cBhvr>
                                        <p:cTn id="56" dur="500"/>
                                        <p:tgtEl>
                                          <p:spTgt spid="175"/>
                                        </p:tgtEl>
                                      </p:cBhvr>
                                    </p:animEffect>
                                  </p:childTnLst>
                                </p:cTn>
                              </p:par>
                              <p:par>
                                <p:cTn id="57" presetID="3" presetClass="entr" presetSubtype="10" fill="hold" nodeType="withEffect">
                                  <p:stCondLst>
                                    <p:cond delay="0"/>
                                  </p:stCondLst>
                                  <p:childTnLst>
                                    <p:set>
                                      <p:cBhvr>
                                        <p:cTn id="58" dur="1" fill="hold">
                                          <p:stCondLst>
                                            <p:cond delay="0"/>
                                          </p:stCondLst>
                                        </p:cTn>
                                        <p:tgtEl>
                                          <p:spTgt spid="176"/>
                                        </p:tgtEl>
                                        <p:attrNameLst>
                                          <p:attrName>style.visibility</p:attrName>
                                        </p:attrNameLst>
                                      </p:cBhvr>
                                      <p:to>
                                        <p:strVal val="visible"/>
                                      </p:to>
                                    </p:set>
                                    <p:animEffect transition="in" filter="blinds(horizontal)">
                                      <p:cBhvr>
                                        <p:cTn id="59" dur="500"/>
                                        <p:tgtEl>
                                          <p:spTgt spid="176"/>
                                        </p:tgtEl>
                                      </p:cBhvr>
                                    </p:animEffect>
                                  </p:childTnLst>
                                </p:cTn>
                              </p:par>
                              <p:par>
                                <p:cTn id="60" presetID="3" presetClass="entr" presetSubtype="10" fill="hold"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blinds(horizontal)">
                                      <p:cBhvr>
                                        <p:cTn id="62" dur="500"/>
                                        <p:tgtEl>
                                          <p:spTgt spid="177"/>
                                        </p:tgtEl>
                                      </p:cBhvr>
                                    </p:animEffect>
                                  </p:childTnLst>
                                </p:cTn>
                              </p:par>
                            </p:childTnLst>
                          </p:cTn>
                        </p:par>
                        <p:par>
                          <p:cTn id="63" fill="hold">
                            <p:stCondLst>
                              <p:cond delay="1500"/>
                            </p:stCondLst>
                            <p:childTnLst>
                              <p:par>
                                <p:cTn id="64" presetID="3" presetClass="entr" presetSubtype="10" fill="hold" nodeType="after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blinds(horizontal)">
                                      <p:cBhvr>
                                        <p:cTn id="66" dur="500"/>
                                        <p:tgtEl>
                                          <p:spTgt spid="178"/>
                                        </p:tgtEl>
                                      </p:cBhvr>
                                    </p:animEffect>
                                  </p:childTnLst>
                                </p:cTn>
                              </p:par>
                              <p:par>
                                <p:cTn id="67" presetID="3" presetClass="entr" presetSubtype="10" fill="hold" nodeType="withEffect">
                                  <p:stCondLst>
                                    <p:cond delay="0"/>
                                  </p:stCondLst>
                                  <p:childTnLst>
                                    <p:set>
                                      <p:cBhvr>
                                        <p:cTn id="68" dur="1" fill="hold">
                                          <p:stCondLst>
                                            <p:cond delay="0"/>
                                          </p:stCondLst>
                                        </p:cTn>
                                        <p:tgtEl>
                                          <p:spTgt spid="179"/>
                                        </p:tgtEl>
                                        <p:attrNameLst>
                                          <p:attrName>style.visibility</p:attrName>
                                        </p:attrNameLst>
                                      </p:cBhvr>
                                      <p:to>
                                        <p:strVal val="visible"/>
                                      </p:to>
                                    </p:set>
                                    <p:animEffect transition="in" filter="blinds(horizontal)">
                                      <p:cBhvr>
                                        <p:cTn id="69" dur="500"/>
                                        <p:tgtEl>
                                          <p:spTgt spid="179"/>
                                        </p:tgtEl>
                                      </p:cBhvr>
                                    </p:animEffect>
                                  </p:childTnLst>
                                </p:cTn>
                              </p:par>
                              <p:par>
                                <p:cTn id="70" presetID="3" presetClass="entr" presetSubtype="10" fill="hold" nodeType="withEffect">
                                  <p:stCondLst>
                                    <p:cond delay="0"/>
                                  </p:stCondLst>
                                  <p:childTnLst>
                                    <p:set>
                                      <p:cBhvr>
                                        <p:cTn id="71" dur="1" fill="hold">
                                          <p:stCondLst>
                                            <p:cond delay="0"/>
                                          </p:stCondLst>
                                        </p:cTn>
                                        <p:tgtEl>
                                          <p:spTgt spid="180"/>
                                        </p:tgtEl>
                                        <p:attrNameLst>
                                          <p:attrName>style.visibility</p:attrName>
                                        </p:attrNameLst>
                                      </p:cBhvr>
                                      <p:to>
                                        <p:strVal val="visible"/>
                                      </p:to>
                                    </p:set>
                                    <p:animEffect transition="in" filter="blinds(horizontal)">
                                      <p:cBhvr>
                                        <p:cTn id="72" dur="500"/>
                                        <p:tgtEl>
                                          <p:spTgt spid="180"/>
                                        </p:tgtEl>
                                      </p:cBhvr>
                                    </p:animEffect>
                                  </p:childTnLst>
                                </p:cTn>
                              </p:par>
                              <p:par>
                                <p:cTn id="73" presetID="3" presetClass="entr" presetSubtype="10" fill="hold" nodeType="withEffect">
                                  <p:stCondLst>
                                    <p:cond delay="0"/>
                                  </p:stCondLst>
                                  <p:childTnLst>
                                    <p:set>
                                      <p:cBhvr>
                                        <p:cTn id="74" dur="1" fill="hold">
                                          <p:stCondLst>
                                            <p:cond delay="0"/>
                                          </p:stCondLst>
                                        </p:cTn>
                                        <p:tgtEl>
                                          <p:spTgt spid="181"/>
                                        </p:tgtEl>
                                        <p:attrNameLst>
                                          <p:attrName>style.visibility</p:attrName>
                                        </p:attrNameLst>
                                      </p:cBhvr>
                                      <p:to>
                                        <p:strVal val="visible"/>
                                      </p:to>
                                    </p:set>
                                    <p:animEffect transition="in" filter="blinds(horizontal)">
                                      <p:cBhvr>
                                        <p:cTn id="75" dur="500"/>
                                        <p:tgtEl>
                                          <p:spTgt spid="181"/>
                                        </p:tgtEl>
                                      </p:cBhvr>
                                    </p:animEffect>
                                  </p:childTnLst>
                                </p:cTn>
                              </p:par>
                            </p:childTnLst>
                          </p:cTn>
                        </p:par>
                        <p:par>
                          <p:cTn id="76" fill="hold">
                            <p:stCondLst>
                              <p:cond delay="2000"/>
                            </p:stCondLst>
                            <p:childTnLst>
                              <p:par>
                                <p:cTn id="77" presetID="3" presetClass="entr" presetSubtype="10" fill="hold" nodeType="afterEffect">
                                  <p:stCondLst>
                                    <p:cond delay="0"/>
                                  </p:stCondLst>
                                  <p:childTnLst>
                                    <p:set>
                                      <p:cBhvr>
                                        <p:cTn id="78" dur="1" fill="hold">
                                          <p:stCondLst>
                                            <p:cond delay="0"/>
                                          </p:stCondLst>
                                        </p:cTn>
                                        <p:tgtEl>
                                          <p:spTgt spid="182"/>
                                        </p:tgtEl>
                                        <p:attrNameLst>
                                          <p:attrName>style.visibility</p:attrName>
                                        </p:attrNameLst>
                                      </p:cBhvr>
                                      <p:to>
                                        <p:strVal val="visible"/>
                                      </p:to>
                                    </p:set>
                                    <p:animEffect transition="in" filter="blinds(horizontal)">
                                      <p:cBhvr>
                                        <p:cTn id="79" dur="500"/>
                                        <p:tgtEl>
                                          <p:spTgt spid="18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linds(horizontal)">
                                      <p:cBhvr>
                                        <p:cTn id="84" dur="500"/>
                                        <p:tgtEl>
                                          <p:spTgt spid="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blinds(horizontal)">
                                      <p:cBhvr>
                                        <p:cTn id="87" dur="500"/>
                                        <p:tgtEl>
                                          <p:spTgt spid="171"/>
                                        </p:tgtEl>
                                      </p:cBhvr>
                                    </p:animEffect>
                                  </p:childTnLst>
                                </p:cTn>
                              </p:par>
                            </p:childTnLst>
                          </p:cTn>
                        </p:par>
                        <p:par>
                          <p:cTn id="88" fill="hold">
                            <p:stCondLst>
                              <p:cond delay="500"/>
                            </p:stCondLst>
                            <p:childTnLst>
                              <p:par>
                                <p:cTn id="89" presetID="3" presetClass="entr" presetSubtype="1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blinds(horizontal)">
                                      <p:cBhvr>
                                        <p:cTn id="91" dur="500"/>
                                        <p:tgtEl>
                                          <p:spTgt spid="6"/>
                                        </p:tgtEl>
                                      </p:cBhvr>
                                    </p:animEffect>
                                  </p:childTnLst>
                                </p:cTn>
                              </p:par>
                            </p:childTnLst>
                          </p:cTn>
                        </p:par>
                        <p:par>
                          <p:cTn id="92" fill="hold">
                            <p:stCondLst>
                              <p:cond delay="1000"/>
                            </p:stCondLst>
                            <p:childTnLst>
                              <p:par>
                                <p:cTn id="93" presetID="3" presetClass="entr" presetSubtype="10"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blinds(horizontal)">
                                      <p:cBhvr>
                                        <p:cTn id="95" dur="500"/>
                                        <p:tgtEl>
                                          <p:spTgt spid="8"/>
                                        </p:tgtEl>
                                      </p:cBhvr>
                                    </p:animEffect>
                                  </p:childTnLst>
                                </p:cTn>
                              </p:par>
                            </p:childTnLst>
                          </p:cTn>
                        </p:par>
                        <p:par>
                          <p:cTn id="96" fill="hold">
                            <p:stCondLst>
                              <p:cond delay="1500"/>
                            </p:stCondLst>
                            <p:childTnLst>
                              <p:par>
                                <p:cTn id="97" presetID="3" presetClass="entr" presetSubtype="10" fill="hold" grpId="0"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blinds(horizontal)">
                                      <p:cBhvr>
                                        <p:cTn id="99" dur="500"/>
                                        <p:tgtEl>
                                          <p:spTgt spid="4"/>
                                        </p:tgtEl>
                                      </p:cBhvr>
                                    </p:animEffect>
                                  </p:childTnLst>
                                </p:cTn>
                              </p:par>
                            </p:childTnLst>
                          </p:cTn>
                        </p:par>
                        <p:par>
                          <p:cTn id="100" fill="hold">
                            <p:stCondLst>
                              <p:cond delay="2000"/>
                            </p:stCondLst>
                            <p:childTnLst>
                              <p:par>
                                <p:cTn id="101" presetID="3" presetClass="entr" presetSubtype="10" fill="hold" grpId="0" nodeType="afterEffect">
                                  <p:stCondLst>
                                    <p:cond delay="0"/>
                                  </p:stCondLst>
                                  <p:childTnLst>
                                    <p:set>
                                      <p:cBhvr>
                                        <p:cTn id="102" dur="1" fill="hold">
                                          <p:stCondLst>
                                            <p:cond delay="0"/>
                                          </p:stCondLst>
                                        </p:cTn>
                                        <p:tgtEl>
                                          <p:spTgt spid="156"/>
                                        </p:tgtEl>
                                        <p:attrNameLst>
                                          <p:attrName>style.visibility</p:attrName>
                                        </p:attrNameLst>
                                      </p:cBhvr>
                                      <p:to>
                                        <p:strVal val="visible"/>
                                      </p:to>
                                    </p:set>
                                    <p:animEffect transition="in" filter="blinds(horizontal)">
                                      <p:cBhvr>
                                        <p:cTn id="103" dur="500"/>
                                        <p:tgtEl>
                                          <p:spTgt spid="156"/>
                                        </p:tgtEl>
                                      </p:cBhvr>
                                    </p:animEffect>
                                  </p:childTnLst>
                                </p:cTn>
                              </p:par>
                            </p:childTnLst>
                          </p:cTn>
                        </p:par>
                        <p:par>
                          <p:cTn id="104" fill="hold">
                            <p:stCondLst>
                              <p:cond delay="2500"/>
                            </p:stCondLst>
                            <p:childTnLst>
                              <p:par>
                                <p:cTn id="105" presetID="3" presetClass="entr" presetSubtype="10" fill="hold" nodeType="afterEffect">
                                  <p:stCondLst>
                                    <p:cond delay="0"/>
                                  </p:stCondLst>
                                  <p:childTnLst>
                                    <p:set>
                                      <p:cBhvr>
                                        <p:cTn id="106" dur="1" fill="hold">
                                          <p:stCondLst>
                                            <p:cond delay="0"/>
                                          </p:stCondLst>
                                        </p:cTn>
                                        <p:tgtEl>
                                          <p:spTgt spid="157"/>
                                        </p:tgtEl>
                                        <p:attrNameLst>
                                          <p:attrName>style.visibility</p:attrName>
                                        </p:attrNameLst>
                                      </p:cBhvr>
                                      <p:to>
                                        <p:strVal val="visible"/>
                                      </p:to>
                                    </p:set>
                                    <p:animEffect transition="in" filter="blinds(horizontal)">
                                      <p:cBhvr>
                                        <p:cTn id="107" dur="500"/>
                                        <p:tgtEl>
                                          <p:spTgt spid="157"/>
                                        </p:tgtEl>
                                      </p:cBhvr>
                                    </p:animEffect>
                                  </p:childTnLst>
                                </p:cTn>
                              </p:par>
                            </p:childTnLst>
                          </p:cTn>
                        </p:par>
                        <p:par>
                          <p:cTn id="108" fill="hold">
                            <p:stCondLst>
                              <p:cond delay="3000"/>
                            </p:stCondLst>
                            <p:childTnLst>
                              <p:par>
                                <p:cTn id="109" presetID="3" presetClass="entr" presetSubtype="10" fill="hold" grpId="0" nodeType="afterEffect">
                                  <p:stCondLst>
                                    <p:cond delay="0"/>
                                  </p:stCondLst>
                                  <p:childTnLst>
                                    <p:set>
                                      <p:cBhvr>
                                        <p:cTn id="110" dur="1" fill="hold">
                                          <p:stCondLst>
                                            <p:cond delay="0"/>
                                          </p:stCondLst>
                                        </p:cTn>
                                        <p:tgtEl>
                                          <p:spTgt spid="188"/>
                                        </p:tgtEl>
                                        <p:attrNameLst>
                                          <p:attrName>style.visibility</p:attrName>
                                        </p:attrNameLst>
                                      </p:cBhvr>
                                      <p:to>
                                        <p:strVal val="visible"/>
                                      </p:to>
                                    </p:set>
                                    <p:animEffect transition="in" filter="blinds(horizontal)">
                                      <p:cBhvr>
                                        <p:cTn id="111" dur="500"/>
                                        <p:tgtEl>
                                          <p:spTgt spid="188"/>
                                        </p:tgtEl>
                                      </p:cBhvr>
                                    </p:animEffect>
                                  </p:childTnLst>
                                </p:cTn>
                              </p:par>
                            </p:childTnLst>
                          </p:cTn>
                        </p:par>
                        <p:par>
                          <p:cTn id="112" fill="hold">
                            <p:stCondLst>
                              <p:cond delay="3500"/>
                            </p:stCondLst>
                            <p:childTnLst>
                              <p:par>
                                <p:cTn id="113" presetID="3" presetClass="entr" presetSubtype="10" fill="hold" nodeType="afterEffect">
                                  <p:stCondLst>
                                    <p:cond delay="0"/>
                                  </p:stCondLst>
                                  <p:childTnLst>
                                    <p:set>
                                      <p:cBhvr>
                                        <p:cTn id="114" dur="1" fill="hold">
                                          <p:stCondLst>
                                            <p:cond delay="0"/>
                                          </p:stCondLst>
                                        </p:cTn>
                                        <p:tgtEl>
                                          <p:spTgt spid="189"/>
                                        </p:tgtEl>
                                        <p:attrNameLst>
                                          <p:attrName>style.visibility</p:attrName>
                                        </p:attrNameLst>
                                      </p:cBhvr>
                                      <p:to>
                                        <p:strVal val="visible"/>
                                      </p:to>
                                    </p:set>
                                    <p:animEffect transition="in" filter="blinds(horizontal)">
                                      <p:cBhvr>
                                        <p:cTn id="115" dur="500"/>
                                        <p:tgtEl>
                                          <p:spTgt spid="18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
                                        </p:tgtEl>
                                        <p:attrNameLst>
                                          <p:attrName>style.visibility</p:attrName>
                                        </p:attrNameLst>
                                      </p:cBhvr>
                                      <p:to>
                                        <p:strVal val="visible"/>
                                      </p:to>
                                    </p:set>
                                    <p:animEffect transition="in" filter="blinds(horizontal)">
                                      <p:cBhvr>
                                        <p:cTn id="120" dur="500"/>
                                        <p:tgtEl>
                                          <p:spTgt spid="5"/>
                                        </p:tgtEl>
                                      </p:cBhvr>
                                    </p:animEffect>
                                  </p:childTnLst>
                                </p:cTn>
                              </p:par>
                            </p:childTnLst>
                          </p:cTn>
                        </p:par>
                        <p:par>
                          <p:cTn id="121" fill="hold">
                            <p:stCondLst>
                              <p:cond delay="500"/>
                            </p:stCondLst>
                            <p:childTnLst>
                              <p:par>
                                <p:cTn id="122" presetID="3" presetClass="entr" presetSubtype="10" fill="hold" grpId="0" nodeType="afterEffect">
                                  <p:stCondLst>
                                    <p:cond delay="0"/>
                                  </p:stCondLst>
                                  <p:childTnLst>
                                    <p:set>
                                      <p:cBhvr>
                                        <p:cTn id="123" dur="1" fill="hold">
                                          <p:stCondLst>
                                            <p:cond delay="0"/>
                                          </p:stCondLst>
                                        </p:cTn>
                                        <p:tgtEl>
                                          <p:spTgt spid="158"/>
                                        </p:tgtEl>
                                        <p:attrNameLst>
                                          <p:attrName>style.visibility</p:attrName>
                                        </p:attrNameLst>
                                      </p:cBhvr>
                                      <p:to>
                                        <p:strVal val="visible"/>
                                      </p:to>
                                    </p:set>
                                    <p:animEffect transition="in" filter="blinds(horizontal)">
                                      <p:cBhvr>
                                        <p:cTn id="124" dur="500"/>
                                        <p:tgtEl>
                                          <p:spTgt spid="158"/>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61"/>
                                        </p:tgtEl>
                                        <p:attrNameLst>
                                          <p:attrName>style.visibility</p:attrName>
                                        </p:attrNameLst>
                                      </p:cBhvr>
                                      <p:to>
                                        <p:strVal val="visible"/>
                                      </p:to>
                                    </p:set>
                                    <p:animEffect transition="in" filter="blinds(horizontal)">
                                      <p:cBhvr>
                                        <p:cTn id="129" dur="500"/>
                                        <p:tgtEl>
                                          <p:spTgt spid="161"/>
                                        </p:tgtEl>
                                      </p:cBhvr>
                                    </p:animEffect>
                                  </p:childTnLst>
                                </p:cTn>
                              </p:par>
                            </p:childTnLst>
                          </p:cTn>
                        </p:par>
                        <p:par>
                          <p:cTn id="130" fill="hold">
                            <p:stCondLst>
                              <p:cond delay="500"/>
                            </p:stCondLst>
                            <p:childTnLst>
                              <p:par>
                                <p:cTn id="131" presetID="3" presetClass="entr" presetSubtype="10" fill="hold" grpId="0" nodeType="afterEffect">
                                  <p:stCondLst>
                                    <p:cond delay="0"/>
                                  </p:stCondLst>
                                  <p:childTnLst>
                                    <p:set>
                                      <p:cBhvr>
                                        <p:cTn id="132" dur="1" fill="hold">
                                          <p:stCondLst>
                                            <p:cond delay="0"/>
                                          </p:stCondLst>
                                        </p:cTn>
                                        <p:tgtEl>
                                          <p:spTgt spid="162"/>
                                        </p:tgtEl>
                                        <p:attrNameLst>
                                          <p:attrName>style.visibility</p:attrName>
                                        </p:attrNameLst>
                                      </p:cBhvr>
                                      <p:to>
                                        <p:strVal val="visible"/>
                                      </p:to>
                                    </p:set>
                                    <p:animEffect transition="in" filter="blinds(horizontal)">
                                      <p:cBhvr>
                                        <p:cTn id="133" dur="500"/>
                                        <p:tgtEl>
                                          <p:spTgt spid="162"/>
                                        </p:tgtEl>
                                      </p:cBhvr>
                                    </p:animEffect>
                                  </p:childTnLst>
                                </p:cTn>
                              </p:par>
                            </p:childTnLst>
                          </p:cTn>
                        </p:par>
                        <p:par>
                          <p:cTn id="134" fill="hold">
                            <p:stCondLst>
                              <p:cond delay="1000"/>
                            </p:stCondLst>
                            <p:childTnLst>
                              <p:par>
                                <p:cTn id="135" presetID="3" presetClass="entr" presetSubtype="10" fill="hold" grpId="0" nodeType="afterEffect">
                                  <p:stCondLst>
                                    <p:cond delay="0"/>
                                  </p:stCondLst>
                                  <p:childTnLst>
                                    <p:set>
                                      <p:cBhvr>
                                        <p:cTn id="136" dur="1" fill="hold">
                                          <p:stCondLst>
                                            <p:cond delay="0"/>
                                          </p:stCondLst>
                                        </p:cTn>
                                        <p:tgtEl>
                                          <p:spTgt spid="159"/>
                                        </p:tgtEl>
                                        <p:attrNameLst>
                                          <p:attrName>style.visibility</p:attrName>
                                        </p:attrNameLst>
                                      </p:cBhvr>
                                      <p:to>
                                        <p:strVal val="visible"/>
                                      </p:to>
                                    </p:set>
                                    <p:animEffect transition="in" filter="blinds(horizontal)">
                                      <p:cBhvr>
                                        <p:cTn id="137" dur="500"/>
                                        <p:tgtEl>
                                          <p:spTgt spid="159"/>
                                        </p:tgtEl>
                                      </p:cBhvr>
                                    </p:animEffect>
                                  </p:childTnLst>
                                </p:cTn>
                              </p:par>
                            </p:childTnLst>
                          </p:cTn>
                        </p:par>
                        <p:par>
                          <p:cTn id="138" fill="hold">
                            <p:stCondLst>
                              <p:cond delay="1500"/>
                            </p:stCondLst>
                            <p:childTnLst>
                              <p:par>
                                <p:cTn id="139" presetID="3" presetClass="entr" presetSubtype="10" fill="hold" grpId="0" nodeType="afterEffect">
                                  <p:stCondLst>
                                    <p:cond delay="0"/>
                                  </p:stCondLst>
                                  <p:childTnLst>
                                    <p:set>
                                      <p:cBhvr>
                                        <p:cTn id="140" dur="1" fill="hold">
                                          <p:stCondLst>
                                            <p:cond delay="0"/>
                                          </p:stCondLst>
                                        </p:cTn>
                                        <p:tgtEl>
                                          <p:spTgt spid="160"/>
                                        </p:tgtEl>
                                        <p:attrNameLst>
                                          <p:attrName>style.visibility</p:attrName>
                                        </p:attrNameLst>
                                      </p:cBhvr>
                                      <p:to>
                                        <p:strVal val="visible"/>
                                      </p:to>
                                    </p:set>
                                    <p:animEffect transition="in" filter="blinds(horizontal)">
                                      <p:cBhvr>
                                        <p:cTn id="141" dur="500"/>
                                        <p:tgtEl>
                                          <p:spTgt spid="160"/>
                                        </p:tgtEl>
                                      </p:cBhvr>
                                    </p:animEffect>
                                  </p:childTnLst>
                                </p:cTn>
                              </p:par>
                            </p:childTnLst>
                          </p:cTn>
                        </p:par>
                        <p:par>
                          <p:cTn id="142" fill="hold">
                            <p:stCondLst>
                              <p:cond delay="2000"/>
                            </p:stCondLst>
                            <p:childTnLst>
                              <p:par>
                                <p:cTn id="143" presetID="3" presetClass="entr" presetSubtype="10" fill="hold" grpId="0" nodeType="afterEffect">
                                  <p:stCondLst>
                                    <p:cond delay="0"/>
                                  </p:stCondLst>
                                  <p:childTnLst>
                                    <p:set>
                                      <p:cBhvr>
                                        <p:cTn id="144" dur="1" fill="hold">
                                          <p:stCondLst>
                                            <p:cond delay="0"/>
                                          </p:stCondLst>
                                        </p:cTn>
                                        <p:tgtEl>
                                          <p:spTgt spid="163"/>
                                        </p:tgtEl>
                                        <p:attrNameLst>
                                          <p:attrName>style.visibility</p:attrName>
                                        </p:attrNameLst>
                                      </p:cBhvr>
                                      <p:to>
                                        <p:strVal val="visible"/>
                                      </p:to>
                                    </p:set>
                                    <p:animEffect transition="in" filter="blinds(horizontal)">
                                      <p:cBhvr>
                                        <p:cTn id="145" dur="500"/>
                                        <p:tgtEl>
                                          <p:spTgt spid="163"/>
                                        </p:tgtEl>
                                      </p:cBhvr>
                                    </p:animEffect>
                                  </p:childTnLst>
                                </p:cTn>
                              </p:par>
                            </p:childTnLst>
                          </p:cTn>
                        </p:par>
                        <p:par>
                          <p:cTn id="146" fill="hold">
                            <p:stCondLst>
                              <p:cond delay="2500"/>
                            </p:stCondLst>
                            <p:childTnLst>
                              <p:par>
                                <p:cTn id="147" presetID="3" presetClass="entr" presetSubtype="10" fill="hold" grpId="0" nodeType="afterEffect">
                                  <p:stCondLst>
                                    <p:cond delay="0"/>
                                  </p:stCondLst>
                                  <p:childTnLst>
                                    <p:set>
                                      <p:cBhvr>
                                        <p:cTn id="148" dur="1" fill="hold">
                                          <p:stCondLst>
                                            <p:cond delay="0"/>
                                          </p:stCondLst>
                                        </p:cTn>
                                        <p:tgtEl>
                                          <p:spTgt spid="164"/>
                                        </p:tgtEl>
                                        <p:attrNameLst>
                                          <p:attrName>style.visibility</p:attrName>
                                        </p:attrNameLst>
                                      </p:cBhvr>
                                      <p:to>
                                        <p:strVal val="visible"/>
                                      </p:to>
                                    </p:set>
                                    <p:animEffect transition="in" filter="blinds(horizontal)">
                                      <p:cBhvr>
                                        <p:cTn id="149" dur="500"/>
                                        <p:tgtEl>
                                          <p:spTgt spid="164"/>
                                        </p:tgtEl>
                                      </p:cBhvr>
                                    </p:animEffect>
                                  </p:childTnLst>
                                </p:cTn>
                              </p:par>
                            </p:childTnLst>
                          </p:cTn>
                        </p:par>
                        <p:par>
                          <p:cTn id="150" fill="hold">
                            <p:stCondLst>
                              <p:cond delay="3000"/>
                            </p:stCondLst>
                            <p:childTnLst>
                              <p:par>
                                <p:cTn id="151" presetID="3" presetClass="entr" presetSubtype="10" fill="hold" grpId="0" nodeType="afterEffect">
                                  <p:stCondLst>
                                    <p:cond delay="500"/>
                                  </p:stCondLst>
                                  <p:childTnLst>
                                    <p:set>
                                      <p:cBhvr>
                                        <p:cTn id="152" dur="1" fill="hold">
                                          <p:stCondLst>
                                            <p:cond delay="0"/>
                                          </p:stCondLst>
                                        </p:cTn>
                                        <p:tgtEl>
                                          <p:spTgt spid="187"/>
                                        </p:tgtEl>
                                        <p:attrNameLst>
                                          <p:attrName>style.visibility</p:attrName>
                                        </p:attrNameLst>
                                      </p:cBhvr>
                                      <p:to>
                                        <p:strVal val="visible"/>
                                      </p:to>
                                    </p:set>
                                    <p:animEffect transition="in" filter="blinds(horizontal)">
                                      <p:cBhvr>
                                        <p:cTn id="15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64" grpId="0" animBg="1"/>
      <p:bldP spid="163" grpId="0" animBg="1"/>
      <p:bldP spid="162" grpId="0" animBg="1"/>
      <p:bldP spid="161" grpId="0" animBg="1"/>
      <p:bldP spid="160" grpId="0" animBg="1"/>
      <p:bldP spid="159" grpId="0" animBg="1"/>
      <p:bldP spid="158" grpId="0" animBg="1"/>
      <p:bldP spid="156" grpId="0" animBg="1"/>
      <p:bldP spid="5" grpId="0" animBg="1"/>
      <p:bldP spid="171" grpId="0" animBg="1"/>
      <p:bldP spid="3" grpId="0" animBg="1"/>
      <p:bldP spid="4" grpId="0"/>
      <p:bldP spid="7" grpId="0" animBg="1"/>
      <p:bldP spid="145" grpId="0" animBg="1"/>
      <p:bldP spid="151" grpId="0" animBg="1"/>
      <p:bldP spid="155" grpId="0" animBg="1"/>
      <p:bldP spid="1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p:nvPr/>
        </p:nvSpPr>
        <p:spPr bwMode="auto">
          <a:xfrm>
            <a:off x="6732588" y="4149725"/>
            <a:ext cx="990600" cy="939800"/>
          </a:xfrm>
          <a:prstGeom prst="rect">
            <a:avLst/>
          </a:prstGeom>
          <a:solidFill>
            <a:srgbClr val="92D05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cxnSp>
        <p:nvCxnSpPr>
          <p:cNvPr id="157" name="Curved Connector 156"/>
          <p:cNvCxnSpPr>
            <a:cxnSpLocks noChangeShapeType="1"/>
            <a:stCxn id="134" idx="0"/>
            <a:endCxn id="4" idx="1"/>
          </p:cNvCxnSpPr>
          <p:nvPr/>
        </p:nvCxnSpPr>
        <p:spPr bwMode="auto">
          <a:xfrm rot="16200000" flipV="1">
            <a:off x="6511925" y="1700213"/>
            <a:ext cx="1019175" cy="1663700"/>
          </a:xfrm>
          <a:prstGeom prst="curvedConnector4">
            <a:avLst>
              <a:gd name="adj1" fmla="val 41171"/>
              <a:gd name="adj2" fmla="val 113750"/>
            </a:avLst>
          </a:prstGeom>
          <a:noFill/>
          <a:ln w="12700" algn="ctr">
            <a:solidFill>
              <a:schemeClr val="tx1"/>
            </a:solidFill>
            <a:prstDash val="dash"/>
            <a:round/>
            <a:headEnd/>
            <a:tailEnd type="arrow" w="med" len="med"/>
          </a:ln>
        </p:spPr>
      </p:cxnSp>
      <p:sp>
        <p:nvSpPr>
          <p:cNvPr id="164" name="Rounded Rectangle 163"/>
          <p:cNvSpPr/>
          <p:nvPr/>
        </p:nvSpPr>
        <p:spPr bwMode="auto">
          <a:xfrm>
            <a:off x="2066925" y="858838"/>
            <a:ext cx="1041400" cy="985837"/>
          </a:xfrm>
          <a:prstGeom prst="roundRect">
            <a:avLst/>
          </a:prstGeom>
          <a:solidFill>
            <a:schemeClr val="tx2"/>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3" name="Rounded Rectangle 162"/>
          <p:cNvSpPr/>
          <p:nvPr/>
        </p:nvSpPr>
        <p:spPr bwMode="auto">
          <a:xfrm>
            <a:off x="3065463" y="855663"/>
            <a:ext cx="1001712" cy="985837"/>
          </a:xfrm>
          <a:prstGeom prst="roundRect">
            <a:avLst/>
          </a:prstGeom>
          <a:solidFill>
            <a:srgbClr val="CCCC00"/>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2" name="Rounded Rectangle 161"/>
          <p:cNvSpPr/>
          <p:nvPr/>
        </p:nvSpPr>
        <p:spPr bwMode="auto">
          <a:xfrm>
            <a:off x="2066925" y="1952625"/>
            <a:ext cx="536575" cy="985838"/>
          </a:xfrm>
          <a:prstGeom prst="roundRect">
            <a:avLst/>
          </a:prstGeom>
          <a:solidFill>
            <a:schemeClr val="tx2"/>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1" name="Rounded Rectangle 160"/>
          <p:cNvSpPr/>
          <p:nvPr/>
        </p:nvSpPr>
        <p:spPr bwMode="auto">
          <a:xfrm>
            <a:off x="2581275" y="1938338"/>
            <a:ext cx="1001713" cy="985837"/>
          </a:xfrm>
          <a:prstGeom prst="roundRect">
            <a:avLst/>
          </a:prstGeom>
          <a:solidFill>
            <a:srgbClr val="CCCC00"/>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60" name="Rounded Rectangle 159"/>
          <p:cNvSpPr/>
          <p:nvPr/>
        </p:nvSpPr>
        <p:spPr bwMode="auto">
          <a:xfrm>
            <a:off x="1763713" y="3019425"/>
            <a:ext cx="1949450" cy="985838"/>
          </a:xfrm>
          <a:prstGeom prst="roundRect">
            <a:avLst/>
          </a:prstGeom>
          <a:solidFill>
            <a:schemeClr val="tx2"/>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9" name="Rounded Rectangle 158"/>
          <p:cNvSpPr/>
          <p:nvPr/>
        </p:nvSpPr>
        <p:spPr bwMode="auto">
          <a:xfrm>
            <a:off x="3702050" y="3019425"/>
            <a:ext cx="1949450" cy="985838"/>
          </a:xfrm>
          <a:prstGeom prst="roundRect">
            <a:avLst/>
          </a:prstGeom>
          <a:solidFill>
            <a:srgbClr val="CCCC00"/>
          </a:solidFill>
          <a:ln w="12700" algn="ctr">
            <a:no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158" name="Rounded Rectangle 157"/>
          <p:cNvSpPr/>
          <p:nvPr/>
        </p:nvSpPr>
        <p:spPr bwMode="auto">
          <a:xfrm>
            <a:off x="5638800" y="3019425"/>
            <a:ext cx="3505200" cy="985838"/>
          </a:xfrm>
          <a:prstGeom prst="roundRect">
            <a:avLst/>
          </a:prstGeom>
          <a:solidFill>
            <a:srgbClr val="92D050"/>
          </a:solidFill>
          <a:ln w="28575" cap="flat" cmpd="sng" algn="ctr">
            <a:solidFill>
              <a:srgbClr val="92D050"/>
            </a:solidFill>
            <a:prstDash val="sysDash"/>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156" name="Rectangle 155"/>
          <p:cNvSpPr/>
          <p:nvPr/>
        </p:nvSpPr>
        <p:spPr bwMode="auto">
          <a:xfrm>
            <a:off x="6618288" y="3041650"/>
            <a:ext cx="1985962" cy="941388"/>
          </a:xfrm>
          <a:prstGeom prst="rect">
            <a:avLst/>
          </a:prstGeom>
          <a:solidFill>
            <a:srgbClr val="92D05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5" name="Rounded Rectangle 4"/>
          <p:cNvSpPr/>
          <p:nvPr/>
        </p:nvSpPr>
        <p:spPr bwMode="auto">
          <a:xfrm>
            <a:off x="3563938" y="1938338"/>
            <a:ext cx="2008187" cy="985837"/>
          </a:xfrm>
          <a:prstGeom prst="roundRect">
            <a:avLst/>
          </a:prstGeom>
          <a:solidFill>
            <a:srgbClr val="92D050"/>
          </a:solidFill>
          <a:ln w="28575" cap="flat" cmpd="sng" algn="ctr">
            <a:solidFill>
              <a:srgbClr val="92D050"/>
            </a:solidFill>
            <a:prstDash val="sysDash"/>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171" name="Rectangle 170"/>
          <p:cNvSpPr/>
          <p:nvPr/>
        </p:nvSpPr>
        <p:spPr bwMode="auto">
          <a:xfrm>
            <a:off x="5022850" y="1949450"/>
            <a:ext cx="506413" cy="914400"/>
          </a:xfrm>
          <a:prstGeom prst="rect">
            <a:avLst/>
          </a:prstGeom>
          <a:solidFill>
            <a:srgbClr val="92D05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3" name="Rectangle 2"/>
          <p:cNvSpPr/>
          <p:nvPr/>
        </p:nvSpPr>
        <p:spPr bwMode="auto">
          <a:xfrm>
            <a:off x="4049713" y="898525"/>
            <a:ext cx="1011237" cy="942975"/>
          </a:xfrm>
          <a:prstGeom prst="rect">
            <a:avLst/>
          </a:prstGeom>
          <a:solidFill>
            <a:srgbClr val="92D050"/>
          </a:solidFill>
          <a:ln w="12700" cap="flat" cmpd="sng" algn="ctr">
            <a:noFill/>
            <a:prstDash val="solid"/>
            <a:round/>
            <a:headEnd type="none" w="med" len="med"/>
            <a:tailEnd type="none" w="med" len="med"/>
          </a:ln>
          <a:effectLst/>
        </p:spPr>
        <p:txBody>
          <a:bodyPr lIns="0" tIns="0" rIns="0" bIns="0"/>
          <a:lstStyle/>
          <a:p>
            <a:pPr>
              <a:spcBef>
                <a:spcPct val="50000"/>
              </a:spcBef>
              <a:buClr>
                <a:schemeClr val="tx2"/>
              </a:buClr>
              <a:buSzPct val="75000"/>
              <a:buFont typeface="Wingdings" pitchFamily="2" charset="2"/>
              <a:buNone/>
              <a:defRPr/>
            </a:pPr>
            <a:endParaRPr lang="en-US">
              <a:latin typeface="+mj-lt"/>
            </a:endParaRPr>
          </a:p>
        </p:txBody>
      </p:sp>
      <p:sp>
        <p:nvSpPr>
          <p:cNvPr id="9218" name="Rectangle 2"/>
          <p:cNvSpPr>
            <a:spLocks noChangeArrowheads="1"/>
          </p:cNvSpPr>
          <p:nvPr/>
        </p:nvSpPr>
        <p:spPr bwMode="auto">
          <a:xfrm>
            <a:off x="260350" y="2027238"/>
            <a:ext cx="1195388" cy="836612"/>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900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×35 MHz</a:t>
            </a:r>
            <a:endParaRPr lang="en-US" sz="1200" b="0" dirty="0">
              <a:solidFill>
                <a:schemeClr val="bg1"/>
              </a:solidFill>
              <a:latin typeface="+mj-lt"/>
            </a:endParaRPr>
          </a:p>
          <a:p>
            <a:pPr algn="ctr" eaLnBrk="0" hangingPunct="0">
              <a:defRPr/>
            </a:pPr>
            <a:r>
              <a:rPr lang="nl-NL" sz="1200" dirty="0">
                <a:solidFill>
                  <a:schemeClr val="bg1"/>
                </a:solidFill>
                <a:latin typeface="+mj-lt"/>
              </a:rPr>
              <a:t>(Tech </a:t>
            </a:r>
            <a:r>
              <a:rPr lang="nl-NL" sz="1200" dirty="0" err="1">
                <a:solidFill>
                  <a:schemeClr val="bg1"/>
                </a:solidFill>
                <a:latin typeface="+mj-lt"/>
              </a:rPr>
              <a:t>neutral</a:t>
            </a:r>
            <a:r>
              <a:rPr lang="nl-NL" sz="1200" dirty="0">
                <a:solidFill>
                  <a:schemeClr val="bg1"/>
                </a:solidFill>
                <a:latin typeface="+mj-lt"/>
              </a:rPr>
              <a:t>)</a:t>
            </a:r>
          </a:p>
        </p:txBody>
      </p:sp>
      <p:sp>
        <p:nvSpPr>
          <p:cNvPr id="9219" name="Rectangle 3"/>
          <p:cNvSpPr>
            <a:spLocks noChangeArrowheads="1"/>
          </p:cNvSpPr>
          <p:nvPr/>
        </p:nvSpPr>
        <p:spPr bwMode="auto">
          <a:xfrm>
            <a:off x="258763" y="3132138"/>
            <a:ext cx="1195387" cy="836612"/>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1800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×75 MHz</a:t>
            </a:r>
            <a:endParaRPr lang="en-US" sz="1200" b="0" dirty="0">
              <a:solidFill>
                <a:schemeClr val="bg1"/>
              </a:solidFill>
              <a:latin typeface="+mj-lt"/>
            </a:endParaRPr>
          </a:p>
          <a:p>
            <a:pPr algn="ctr" eaLnBrk="0" hangingPunct="0">
              <a:defRPr/>
            </a:pPr>
            <a:r>
              <a:rPr lang="nl-NL" sz="1200" dirty="0">
                <a:solidFill>
                  <a:schemeClr val="bg1"/>
                </a:solidFill>
                <a:latin typeface="+mj-lt"/>
              </a:rPr>
              <a:t>(Tech </a:t>
            </a:r>
            <a:r>
              <a:rPr lang="nl-NL" sz="1200" dirty="0" err="1">
                <a:solidFill>
                  <a:schemeClr val="bg1"/>
                </a:solidFill>
                <a:latin typeface="+mj-lt"/>
              </a:rPr>
              <a:t>neutral</a:t>
            </a:r>
            <a:r>
              <a:rPr lang="nl-NL" sz="1200" dirty="0">
                <a:solidFill>
                  <a:schemeClr val="bg1"/>
                </a:solidFill>
                <a:latin typeface="+mj-lt"/>
              </a:rPr>
              <a:t>)</a:t>
            </a:r>
          </a:p>
        </p:txBody>
      </p:sp>
      <p:sp>
        <p:nvSpPr>
          <p:cNvPr id="9220" name="Rectangle 4"/>
          <p:cNvSpPr>
            <a:spLocks noChangeArrowheads="1"/>
          </p:cNvSpPr>
          <p:nvPr/>
        </p:nvSpPr>
        <p:spPr bwMode="auto">
          <a:xfrm>
            <a:off x="266700" y="4238625"/>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nl-NL" sz="1200" dirty="0">
                <a:solidFill>
                  <a:schemeClr val="bg1"/>
                </a:solidFill>
                <a:latin typeface="+mj-lt"/>
              </a:rPr>
              <a:t>2100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×60 MHz</a:t>
            </a:r>
            <a:endParaRPr lang="en-US" sz="1200" b="0" dirty="0">
              <a:solidFill>
                <a:schemeClr val="bg1"/>
              </a:solidFill>
              <a:latin typeface="+mj-lt"/>
            </a:endParaRPr>
          </a:p>
          <a:p>
            <a:pPr algn="ctr" eaLnBrk="0" hangingPunct="0">
              <a:defRPr/>
            </a:pPr>
            <a:r>
              <a:rPr lang="en-US" sz="1200" dirty="0">
                <a:solidFill>
                  <a:schemeClr val="bg1"/>
                </a:solidFill>
                <a:latin typeface="+mj-lt"/>
              </a:rPr>
              <a:t>3G core band</a:t>
            </a:r>
          </a:p>
        </p:txBody>
      </p:sp>
      <p:sp>
        <p:nvSpPr>
          <p:cNvPr id="9221" name="Rectangle 5"/>
          <p:cNvSpPr>
            <a:spLocks noChangeArrowheads="1"/>
          </p:cNvSpPr>
          <p:nvPr/>
        </p:nvSpPr>
        <p:spPr bwMode="auto">
          <a:xfrm>
            <a:off x="2108200" y="21224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226" name="Text Box 10"/>
          <p:cNvSpPr txBox="1">
            <a:spLocks noChangeArrowheads="1"/>
          </p:cNvSpPr>
          <p:nvPr/>
        </p:nvSpPr>
        <p:spPr bwMode="auto">
          <a:xfrm>
            <a:off x="2201863"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42" name="Rectangle 26"/>
          <p:cNvSpPr>
            <a:spLocks noChangeArrowheads="1"/>
          </p:cNvSpPr>
          <p:nvPr/>
        </p:nvSpPr>
        <p:spPr bwMode="auto">
          <a:xfrm>
            <a:off x="2066925" y="4341813"/>
            <a:ext cx="449263"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MNO</a:t>
            </a:r>
          </a:p>
          <a:p>
            <a:pPr algn="ctr">
              <a:spcBef>
                <a:spcPct val="50000"/>
              </a:spcBef>
              <a:buClr>
                <a:schemeClr val="tx2"/>
              </a:buClr>
              <a:buSzPct val="75000"/>
              <a:buFont typeface="Wingdings" pitchFamily="2" charset="2"/>
              <a:buNone/>
              <a:defRPr/>
            </a:pPr>
            <a:r>
              <a:rPr lang="en-US" sz="1200" dirty="0">
                <a:latin typeface="+mj-lt"/>
              </a:rPr>
              <a:t>2</a:t>
            </a:r>
          </a:p>
        </p:txBody>
      </p:sp>
      <p:sp>
        <p:nvSpPr>
          <p:cNvPr id="9243" name="Rectangle 27"/>
          <p:cNvSpPr>
            <a:spLocks noChangeArrowheads="1"/>
          </p:cNvSpPr>
          <p:nvPr/>
        </p:nvSpPr>
        <p:spPr bwMode="auto">
          <a:xfrm>
            <a:off x="2532063" y="4341813"/>
            <a:ext cx="449262"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4" name="Rectangle 28"/>
          <p:cNvSpPr>
            <a:spLocks noChangeArrowheads="1"/>
          </p:cNvSpPr>
          <p:nvPr/>
        </p:nvSpPr>
        <p:spPr bwMode="auto">
          <a:xfrm>
            <a:off x="3000375" y="4341813"/>
            <a:ext cx="449263" cy="719137"/>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5" name="Rectangle 29"/>
          <p:cNvSpPr>
            <a:spLocks noChangeArrowheads="1"/>
          </p:cNvSpPr>
          <p:nvPr/>
        </p:nvSpPr>
        <p:spPr bwMode="auto">
          <a:xfrm>
            <a:off x="3471863" y="4341813"/>
            <a:ext cx="449262"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MNO</a:t>
            </a:r>
          </a:p>
          <a:p>
            <a:pPr algn="ctr">
              <a:spcBef>
                <a:spcPct val="50000"/>
              </a:spcBef>
              <a:buClr>
                <a:schemeClr val="tx2"/>
              </a:buClr>
              <a:buSzPct val="75000"/>
              <a:buFont typeface="Wingdings" pitchFamily="2" charset="2"/>
              <a:buNone/>
              <a:defRPr/>
            </a:pPr>
            <a:r>
              <a:rPr lang="en-US" sz="1200" dirty="0">
                <a:latin typeface="+mj-lt"/>
              </a:rPr>
              <a:t>3</a:t>
            </a:r>
          </a:p>
        </p:txBody>
      </p:sp>
      <p:sp>
        <p:nvSpPr>
          <p:cNvPr id="9246" name="Rectangle 30"/>
          <p:cNvSpPr>
            <a:spLocks noChangeArrowheads="1"/>
          </p:cNvSpPr>
          <p:nvPr/>
        </p:nvSpPr>
        <p:spPr bwMode="auto">
          <a:xfrm>
            <a:off x="3943350" y="4341813"/>
            <a:ext cx="449263"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7" name="Rectangle 31"/>
          <p:cNvSpPr>
            <a:spLocks noChangeArrowheads="1"/>
          </p:cNvSpPr>
          <p:nvPr/>
        </p:nvSpPr>
        <p:spPr bwMode="auto">
          <a:xfrm>
            <a:off x="4414838" y="4341813"/>
            <a:ext cx="449262" cy="719137"/>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48" name="Rectangle 32"/>
          <p:cNvSpPr>
            <a:spLocks noChangeArrowheads="1"/>
          </p:cNvSpPr>
          <p:nvPr/>
        </p:nvSpPr>
        <p:spPr bwMode="auto">
          <a:xfrm>
            <a:off x="4879975" y="4341813"/>
            <a:ext cx="449263"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MNO</a:t>
            </a:r>
          </a:p>
          <a:p>
            <a:pPr algn="ctr">
              <a:spcBef>
                <a:spcPct val="50000"/>
              </a:spcBef>
              <a:buClr>
                <a:schemeClr val="tx2"/>
              </a:buClr>
              <a:buSzPct val="75000"/>
              <a:buFont typeface="Wingdings" pitchFamily="2" charset="2"/>
              <a:buNone/>
              <a:defRPr/>
            </a:pPr>
            <a:r>
              <a:rPr lang="en-US" sz="1200" dirty="0">
                <a:latin typeface="+mj-lt"/>
              </a:rPr>
              <a:t>1</a:t>
            </a:r>
          </a:p>
        </p:txBody>
      </p:sp>
      <p:sp>
        <p:nvSpPr>
          <p:cNvPr id="9249" name="Rectangle 33"/>
          <p:cNvSpPr>
            <a:spLocks noChangeArrowheads="1"/>
          </p:cNvSpPr>
          <p:nvPr/>
        </p:nvSpPr>
        <p:spPr bwMode="auto">
          <a:xfrm>
            <a:off x="5348288" y="4341813"/>
            <a:ext cx="449262"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a:latin typeface="+mj-lt"/>
            </a:endParaRPr>
          </a:p>
        </p:txBody>
      </p:sp>
      <p:sp>
        <p:nvSpPr>
          <p:cNvPr id="9250" name="Rectangle 34" descr="Wide upward diagonal"/>
          <p:cNvSpPr>
            <a:spLocks noChangeArrowheads="1"/>
          </p:cNvSpPr>
          <p:nvPr/>
        </p:nvSpPr>
        <p:spPr bwMode="auto">
          <a:xfrm>
            <a:off x="5819775" y="4341813"/>
            <a:ext cx="449263"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dirty="0">
              <a:latin typeface="+mj-lt"/>
            </a:endParaRPr>
          </a:p>
        </p:txBody>
      </p:sp>
      <p:sp>
        <p:nvSpPr>
          <p:cNvPr id="9251" name="Rectangle 35" descr="Wide upward diagonal"/>
          <p:cNvSpPr>
            <a:spLocks noChangeArrowheads="1"/>
          </p:cNvSpPr>
          <p:nvPr/>
        </p:nvSpPr>
        <p:spPr bwMode="auto">
          <a:xfrm>
            <a:off x="6291263" y="4341813"/>
            <a:ext cx="449262" cy="719137"/>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spcBef>
                <a:spcPct val="50000"/>
              </a:spcBef>
              <a:buClr>
                <a:schemeClr val="tx2"/>
              </a:buClr>
              <a:buSzPct val="75000"/>
              <a:buFont typeface="Wingdings" pitchFamily="2" charset="2"/>
              <a:buNone/>
              <a:defRPr/>
            </a:pPr>
            <a:endParaRPr lang="en-US" sz="1800" dirty="0">
              <a:latin typeface="+mj-lt"/>
            </a:endParaRPr>
          </a:p>
        </p:txBody>
      </p:sp>
      <p:sp>
        <p:nvSpPr>
          <p:cNvPr id="9252" name="Rectangle 36"/>
          <p:cNvSpPr>
            <a:spLocks noChangeArrowheads="1"/>
          </p:cNvSpPr>
          <p:nvPr/>
        </p:nvSpPr>
        <p:spPr bwMode="auto">
          <a:xfrm>
            <a:off x="6759575" y="4341813"/>
            <a:ext cx="449263"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253" name="Rectangle 37"/>
          <p:cNvSpPr>
            <a:spLocks noChangeArrowheads="1"/>
          </p:cNvSpPr>
          <p:nvPr/>
        </p:nvSpPr>
        <p:spPr bwMode="auto">
          <a:xfrm>
            <a:off x="7227888" y="4341813"/>
            <a:ext cx="449262" cy="719137"/>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254" name="Text Box 38"/>
          <p:cNvSpPr txBox="1">
            <a:spLocks noChangeArrowheads="1"/>
          </p:cNvSpPr>
          <p:nvPr/>
        </p:nvSpPr>
        <p:spPr bwMode="auto">
          <a:xfrm>
            <a:off x="2155825"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5" name="Text Box 39"/>
          <p:cNvSpPr txBox="1">
            <a:spLocks noChangeArrowheads="1"/>
          </p:cNvSpPr>
          <p:nvPr/>
        </p:nvSpPr>
        <p:spPr bwMode="auto">
          <a:xfrm>
            <a:off x="263048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6" name="Text Box 40"/>
          <p:cNvSpPr txBox="1">
            <a:spLocks noChangeArrowheads="1"/>
          </p:cNvSpPr>
          <p:nvPr/>
        </p:nvSpPr>
        <p:spPr bwMode="auto">
          <a:xfrm>
            <a:off x="308768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7" name="Text Box 41"/>
          <p:cNvSpPr txBox="1">
            <a:spLocks noChangeArrowheads="1"/>
          </p:cNvSpPr>
          <p:nvPr/>
        </p:nvSpPr>
        <p:spPr bwMode="auto">
          <a:xfrm>
            <a:off x="3562350"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8" name="Text Box 42"/>
          <p:cNvSpPr txBox="1">
            <a:spLocks noChangeArrowheads="1"/>
          </p:cNvSpPr>
          <p:nvPr/>
        </p:nvSpPr>
        <p:spPr bwMode="auto">
          <a:xfrm>
            <a:off x="402113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59" name="Text Box 43"/>
          <p:cNvSpPr txBox="1">
            <a:spLocks noChangeArrowheads="1"/>
          </p:cNvSpPr>
          <p:nvPr/>
        </p:nvSpPr>
        <p:spPr bwMode="auto">
          <a:xfrm>
            <a:off x="4495800"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0" name="Text Box 44"/>
          <p:cNvSpPr txBox="1">
            <a:spLocks noChangeArrowheads="1"/>
          </p:cNvSpPr>
          <p:nvPr/>
        </p:nvSpPr>
        <p:spPr bwMode="auto">
          <a:xfrm>
            <a:off x="4953000"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1" name="Text Box 45"/>
          <p:cNvSpPr txBox="1">
            <a:spLocks noChangeArrowheads="1"/>
          </p:cNvSpPr>
          <p:nvPr/>
        </p:nvSpPr>
        <p:spPr bwMode="auto">
          <a:xfrm>
            <a:off x="5427663"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2" name="Text Box 46"/>
          <p:cNvSpPr txBox="1">
            <a:spLocks noChangeArrowheads="1"/>
          </p:cNvSpPr>
          <p:nvPr/>
        </p:nvSpPr>
        <p:spPr bwMode="auto">
          <a:xfrm>
            <a:off x="5895975"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3" name="Text Box 47"/>
          <p:cNvSpPr txBox="1">
            <a:spLocks noChangeArrowheads="1"/>
          </p:cNvSpPr>
          <p:nvPr/>
        </p:nvSpPr>
        <p:spPr bwMode="auto">
          <a:xfrm>
            <a:off x="637063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4" name="Text Box 48"/>
          <p:cNvSpPr txBox="1">
            <a:spLocks noChangeArrowheads="1"/>
          </p:cNvSpPr>
          <p:nvPr/>
        </p:nvSpPr>
        <p:spPr bwMode="auto">
          <a:xfrm>
            <a:off x="6827838"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65" name="Text Box 49"/>
          <p:cNvSpPr txBox="1">
            <a:spLocks noChangeArrowheads="1"/>
          </p:cNvSpPr>
          <p:nvPr/>
        </p:nvSpPr>
        <p:spPr bwMode="auto">
          <a:xfrm>
            <a:off x="7302500" y="4162425"/>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288" name="Rectangle 77"/>
          <p:cNvSpPr>
            <a:spLocks noChangeArrowheads="1"/>
          </p:cNvSpPr>
          <p:nvPr/>
        </p:nvSpPr>
        <p:spPr bwMode="auto">
          <a:xfrm>
            <a:off x="250825" y="5292725"/>
            <a:ext cx="1195388"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nl-NL" sz="1200" dirty="0">
                <a:solidFill>
                  <a:schemeClr val="bg1"/>
                </a:solidFill>
                <a:latin typeface="+mj-lt"/>
              </a:rPr>
              <a:t>     2600 MHz</a:t>
            </a:r>
            <a:endParaRPr lang="en-US" sz="1200" dirty="0">
              <a:solidFill>
                <a:schemeClr val="bg1"/>
              </a:solidFill>
              <a:latin typeface="+mj-lt"/>
            </a:endParaRP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×70 MHz + 50 MHz (TDD)</a:t>
            </a:r>
          </a:p>
          <a:p>
            <a:pPr algn="ctr" eaLnBrk="0" hangingPunct="0">
              <a:defRPr/>
            </a:pPr>
            <a:r>
              <a:rPr lang="en-US" sz="1200" dirty="0">
                <a:solidFill>
                  <a:schemeClr val="bg1"/>
                </a:solidFill>
                <a:latin typeface="+mj-lt"/>
                <a:cs typeface="Arial"/>
              </a:rPr>
              <a:t>(Tech neutral)</a:t>
            </a:r>
            <a:endParaRPr lang="en-US" sz="1200" dirty="0">
              <a:solidFill>
                <a:schemeClr val="bg1"/>
              </a:solidFill>
              <a:latin typeface="+mj-lt"/>
            </a:endParaRPr>
          </a:p>
        </p:txBody>
      </p:sp>
      <p:sp>
        <p:nvSpPr>
          <p:cNvPr id="9289" name="Text Box 78"/>
          <p:cNvSpPr txBox="1">
            <a:spLocks noChangeArrowheads="1"/>
          </p:cNvSpPr>
          <p:nvPr/>
        </p:nvSpPr>
        <p:spPr bwMode="auto">
          <a:xfrm>
            <a:off x="3335338" y="5335588"/>
            <a:ext cx="354012" cy="276225"/>
          </a:xfrm>
          <a:prstGeom prst="rect">
            <a:avLst/>
          </a:prstGeom>
          <a:noFill/>
          <a:ln w="12700" algn="ctr">
            <a:noFill/>
            <a:miter lim="800000"/>
            <a:headEnd/>
            <a:tailEnd/>
          </a:ln>
          <a:effectLst/>
        </p:spPr>
        <p:txBody>
          <a:bodyPr wrap="none">
            <a:spAutoFit/>
          </a:bodyPr>
          <a:lstStyle/>
          <a:p>
            <a:pPr algn="ctr" defTabSz="873125">
              <a:spcBef>
                <a:spcPct val="50000"/>
              </a:spcBef>
              <a:buClr>
                <a:schemeClr val="tx2"/>
              </a:buClr>
              <a:buFont typeface="Wingdings" pitchFamily="2" charset="2"/>
              <a:buNone/>
              <a:defRPr/>
            </a:pPr>
            <a:r>
              <a:rPr lang="nl-NL" sz="1200">
                <a:solidFill>
                  <a:srgbClr val="666666"/>
                </a:solidFill>
                <a:latin typeface="+mj-lt"/>
              </a:rPr>
              <a:t>70</a:t>
            </a:r>
            <a:endParaRPr lang="en-US" sz="1200">
              <a:solidFill>
                <a:srgbClr val="666666"/>
              </a:solidFill>
              <a:latin typeface="+mj-lt"/>
            </a:endParaRPr>
          </a:p>
        </p:txBody>
      </p:sp>
      <p:sp>
        <p:nvSpPr>
          <p:cNvPr id="197677" name="Rectangle 81"/>
          <p:cNvSpPr>
            <a:spLocks noGrp="1" noChangeArrowheads="1"/>
          </p:cNvSpPr>
          <p:nvPr>
            <p:ph type="title"/>
          </p:nvPr>
        </p:nvSpPr>
        <p:spPr>
          <a:xfrm>
            <a:off x="250825" y="188913"/>
            <a:ext cx="8804275" cy="747712"/>
          </a:xfrm>
        </p:spPr>
        <p:txBody>
          <a:bodyPr lIns="91440" tIns="45720" rIns="91440" bIns="45720"/>
          <a:lstStyle/>
          <a:p>
            <a:r>
              <a:rPr lang="en-US" smtClean="0">
                <a:cs typeface="Arial" charset="0"/>
              </a:rPr>
              <a:t>Spectrum challenge 2012…major disruption possible.</a:t>
            </a:r>
            <a:br>
              <a:rPr lang="en-US" smtClean="0">
                <a:cs typeface="Arial" charset="0"/>
              </a:rPr>
            </a:br>
            <a:endParaRPr lang="en-US" sz="2000" smtClean="0">
              <a:solidFill>
                <a:srgbClr val="5F5F5F"/>
              </a:solidFill>
              <a:cs typeface="Arial" charset="0"/>
            </a:endParaRPr>
          </a:p>
        </p:txBody>
      </p:sp>
      <p:sp>
        <p:nvSpPr>
          <p:cNvPr id="9295" name="Slide Number Placeholder 5"/>
          <p:cNvSpPr>
            <a:spLocks noGrp="1"/>
          </p:cNvSpPr>
          <p:nvPr>
            <p:ph type="sldNum" sz="quarter" idx="11"/>
          </p:nvPr>
        </p:nvSpPr>
        <p:spPr/>
        <p:txBody>
          <a:bodyPr/>
          <a:lstStyle/>
          <a:p>
            <a:pPr>
              <a:defRPr/>
            </a:pPr>
            <a:r>
              <a:rPr lang="de-DE" sz="700" smtClean="0">
                <a:cs typeface="Arial" pitchFamily="34" charset="0"/>
              </a:rPr>
              <a:t>page </a:t>
            </a:r>
            <a:fld id="{C8E4D3D3-98F3-4A29-B0B2-4BAF01D44171}" type="slidenum">
              <a:rPr lang="de-DE" sz="700" smtClean="0">
                <a:cs typeface="Arial" pitchFamily="34" charset="0"/>
              </a:rPr>
              <a:pPr>
                <a:defRPr/>
              </a:pPr>
              <a:t>9</a:t>
            </a:fld>
            <a:endParaRPr lang="de-DE" sz="700" smtClean="0">
              <a:cs typeface="Arial" pitchFamily="34" charset="0"/>
            </a:endParaRPr>
          </a:p>
        </p:txBody>
      </p:sp>
      <p:sp>
        <p:nvSpPr>
          <p:cNvPr id="9296" name="Rectangle 5"/>
          <p:cNvSpPr>
            <a:spLocks noChangeArrowheads="1"/>
          </p:cNvSpPr>
          <p:nvPr/>
        </p:nvSpPr>
        <p:spPr bwMode="auto">
          <a:xfrm>
            <a:off x="2106613" y="5346700"/>
            <a:ext cx="719137" cy="719138"/>
          </a:xfrm>
          <a:prstGeom prst="rect">
            <a:avLst/>
          </a:prstGeom>
          <a:solidFill>
            <a:schemeClr val="tx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endParaRPr lang="en-US" sz="1200" dirty="0">
              <a:latin typeface="+mj-lt"/>
            </a:endParaRPr>
          </a:p>
        </p:txBody>
      </p:sp>
      <p:sp>
        <p:nvSpPr>
          <p:cNvPr id="9297" name="Text Box 10"/>
          <p:cNvSpPr txBox="1">
            <a:spLocks noChangeArrowheads="1"/>
          </p:cNvSpPr>
          <p:nvPr/>
        </p:nvSpPr>
        <p:spPr bwMode="auto">
          <a:xfrm>
            <a:off x="2333625" y="5187950"/>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sp>
        <p:nvSpPr>
          <p:cNvPr id="92" name="Rectangle 5"/>
          <p:cNvSpPr>
            <a:spLocks noChangeArrowheads="1"/>
          </p:cNvSpPr>
          <p:nvPr/>
        </p:nvSpPr>
        <p:spPr bwMode="auto">
          <a:xfrm>
            <a:off x="2843213" y="5346700"/>
            <a:ext cx="1439862" cy="719138"/>
          </a:xfrm>
          <a:prstGeom prst="rect">
            <a:avLst/>
          </a:prstGeom>
          <a:solidFill>
            <a:schemeClr val="accent2">
              <a:lumMod val="60000"/>
              <a:lumOff val="40000"/>
            </a:schemeClr>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FBO 1</a:t>
            </a:r>
          </a:p>
          <a:p>
            <a:pPr algn="ctr">
              <a:spcBef>
                <a:spcPct val="50000"/>
              </a:spcBef>
              <a:buClr>
                <a:schemeClr val="tx2"/>
              </a:buClr>
              <a:buSzPct val="75000"/>
              <a:buFont typeface="Wingdings" pitchFamily="2" charset="2"/>
              <a:buNone/>
              <a:defRPr/>
            </a:pPr>
            <a:endParaRPr lang="en-US" sz="1200" dirty="0">
              <a:latin typeface="+mj-lt"/>
            </a:endParaRPr>
          </a:p>
        </p:txBody>
      </p:sp>
      <p:sp>
        <p:nvSpPr>
          <p:cNvPr id="9299" name="Text Box 10"/>
          <p:cNvSpPr txBox="1">
            <a:spLocks noChangeArrowheads="1"/>
          </p:cNvSpPr>
          <p:nvPr/>
        </p:nvSpPr>
        <p:spPr bwMode="auto">
          <a:xfrm>
            <a:off x="3363913" y="5187950"/>
            <a:ext cx="338137"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20</a:t>
            </a:r>
          </a:p>
        </p:txBody>
      </p:sp>
      <p:sp>
        <p:nvSpPr>
          <p:cNvPr id="9302" name="Rectangle 5"/>
          <p:cNvSpPr>
            <a:spLocks noChangeArrowheads="1"/>
          </p:cNvSpPr>
          <p:nvPr/>
        </p:nvSpPr>
        <p:spPr bwMode="auto">
          <a:xfrm>
            <a:off x="4308475" y="5346700"/>
            <a:ext cx="720725" cy="719138"/>
          </a:xfrm>
          <a:prstGeom prst="rect">
            <a:avLst/>
          </a:prstGeom>
          <a:solidFill>
            <a:srgbClr val="CCCC00"/>
          </a:solid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ct val="50000"/>
              </a:spcBef>
              <a:buClr>
                <a:schemeClr val="tx2"/>
              </a:buClr>
              <a:buSzPct val="75000"/>
              <a:buFont typeface="Wingdings" pitchFamily="2" charset="2"/>
              <a:buNone/>
              <a:defRPr/>
            </a:pPr>
            <a:endParaRPr lang="en-US" sz="1200" dirty="0">
              <a:latin typeface="+mj-lt"/>
            </a:endParaRPr>
          </a:p>
        </p:txBody>
      </p:sp>
      <p:sp>
        <p:nvSpPr>
          <p:cNvPr id="97" name="Rectangle 5"/>
          <p:cNvSpPr>
            <a:spLocks noChangeArrowheads="1"/>
          </p:cNvSpPr>
          <p:nvPr/>
        </p:nvSpPr>
        <p:spPr bwMode="auto">
          <a:xfrm>
            <a:off x="5076825" y="5346700"/>
            <a:ext cx="1439863" cy="719138"/>
          </a:xfrm>
          <a:prstGeom prst="rect">
            <a:avLst/>
          </a:prstGeom>
          <a:solidFill>
            <a:schemeClr val="accent6"/>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200" dirty="0">
                <a:latin typeface="+mj-lt"/>
              </a:rPr>
              <a:t>FBO 2</a:t>
            </a:r>
          </a:p>
          <a:p>
            <a:pPr algn="ctr">
              <a:spcBef>
                <a:spcPct val="50000"/>
              </a:spcBef>
              <a:buClr>
                <a:schemeClr val="tx2"/>
              </a:buClr>
              <a:buSzPct val="75000"/>
              <a:buFont typeface="Wingdings" pitchFamily="2" charset="2"/>
              <a:buNone/>
              <a:defRPr/>
            </a:pPr>
            <a:endParaRPr lang="en-US" sz="1200" dirty="0">
              <a:latin typeface="+mj-lt"/>
            </a:endParaRPr>
          </a:p>
        </p:txBody>
      </p:sp>
      <p:sp>
        <p:nvSpPr>
          <p:cNvPr id="9304" name="Text Box 10"/>
          <p:cNvSpPr txBox="1">
            <a:spLocks noChangeArrowheads="1"/>
          </p:cNvSpPr>
          <p:nvPr/>
        </p:nvSpPr>
        <p:spPr bwMode="auto">
          <a:xfrm>
            <a:off x="4481513" y="5187950"/>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10</a:t>
            </a:r>
          </a:p>
        </p:txBody>
      </p:sp>
      <p:sp>
        <p:nvSpPr>
          <p:cNvPr id="9305" name="Text Box 10"/>
          <p:cNvSpPr txBox="1">
            <a:spLocks noChangeArrowheads="1"/>
          </p:cNvSpPr>
          <p:nvPr/>
        </p:nvSpPr>
        <p:spPr bwMode="auto">
          <a:xfrm>
            <a:off x="5510213" y="5187950"/>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a:latin typeface="+mj-lt"/>
              </a:rPr>
              <a:t>20</a:t>
            </a:r>
          </a:p>
        </p:txBody>
      </p:sp>
      <p:sp>
        <p:nvSpPr>
          <p:cNvPr id="89" name="Rectangle 5"/>
          <p:cNvSpPr>
            <a:spLocks noChangeArrowheads="1"/>
          </p:cNvSpPr>
          <p:nvPr/>
        </p:nvSpPr>
        <p:spPr bwMode="auto">
          <a:xfrm>
            <a:off x="2589213" y="21224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0" name="Rectangle 5"/>
          <p:cNvSpPr>
            <a:spLocks noChangeArrowheads="1"/>
          </p:cNvSpPr>
          <p:nvPr/>
        </p:nvSpPr>
        <p:spPr bwMode="auto">
          <a:xfrm>
            <a:off x="3073400" y="21224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1" name="Rectangle 5"/>
          <p:cNvSpPr>
            <a:spLocks noChangeArrowheads="1"/>
          </p:cNvSpPr>
          <p:nvPr/>
        </p:nvSpPr>
        <p:spPr bwMode="auto">
          <a:xfrm>
            <a:off x="3556000" y="21224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3" name="Rectangle 5"/>
          <p:cNvSpPr>
            <a:spLocks noChangeArrowheads="1"/>
          </p:cNvSpPr>
          <p:nvPr/>
        </p:nvSpPr>
        <p:spPr bwMode="auto">
          <a:xfrm>
            <a:off x="4049713" y="21224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4" name="Rectangle 5"/>
          <p:cNvSpPr>
            <a:spLocks noChangeArrowheads="1"/>
          </p:cNvSpPr>
          <p:nvPr/>
        </p:nvSpPr>
        <p:spPr bwMode="auto">
          <a:xfrm>
            <a:off x="4543425" y="21224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5" name="Rectangle 5"/>
          <p:cNvSpPr>
            <a:spLocks noChangeArrowheads="1"/>
          </p:cNvSpPr>
          <p:nvPr/>
        </p:nvSpPr>
        <p:spPr bwMode="auto">
          <a:xfrm>
            <a:off x="5037138" y="21224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3G</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96" name="Text Box 10"/>
          <p:cNvSpPr txBox="1">
            <a:spLocks noChangeArrowheads="1"/>
          </p:cNvSpPr>
          <p:nvPr/>
        </p:nvSpPr>
        <p:spPr bwMode="auto">
          <a:xfrm>
            <a:off x="2684463"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8" name="Text Box 10"/>
          <p:cNvSpPr txBox="1">
            <a:spLocks noChangeArrowheads="1"/>
          </p:cNvSpPr>
          <p:nvPr/>
        </p:nvSpPr>
        <p:spPr bwMode="auto">
          <a:xfrm>
            <a:off x="3167063"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99" name="Text Box 10"/>
          <p:cNvSpPr txBox="1">
            <a:spLocks noChangeArrowheads="1"/>
          </p:cNvSpPr>
          <p:nvPr/>
        </p:nvSpPr>
        <p:spPr bwMode="auto">
          <a:xfrm>
            <a:off x="3651250"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0" name="Text Box 10"/>
          <p:cNvSpPr txBox="1">
            <a:spLocks noChangeArrowheads="1"/>
          </p:cNvSpPr>
          <p:nvPr/>
        </p:nvSpPr>
        <p:spPr bwMode="auto">
          <a:xfrm>
            <a:off x="4144963"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1" name="Text Box 10"/>
          <p:cNvSpPr txBox="1">
            <a:spLocks noChangeArrowheads="1"/>
          </p:cNvSpPr>
          <p:nvPr/>
        </p:nvSpPr>
        <p:spPr bwMode="auto">
          <a:xfrm>
            <a:off x="4638675"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2" name="Text Box 10"/>
          <p:cNvSpPr txBox="1">
            <a:spLocks noChangeArrowheads="1"/>
          </p:cNvSpPr>
          <p:nvPr/>
        </p:nvSpPr>
        <p:spPr bwMode="auto">
          <a:xfrm>
            <a:off x="5132388" y="19494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9" name="Rectangle 5"/>
          <p:cNvSpPr>
            <a:spLocks noChangeArrowheads="1"/>
          </p:cNvSpPr>
          <p:nvPr/>
        </p:nvSpPr>
        <p:spPr bwMode="auto">
          <a:xfrm>
            <a:off x="2260600" y="32146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0" name="Text Box 10"/>
          <p:cNvSpPr txBox="1">
            <a:spLocks noChangeArrowheads="1"/>
          </p:cNvSpPr>
          <p:nvPr/>
        </p:nvSpPr>
        <p:spPr bwMode="auto">
          <a:xfrm>
            <a:off x="2354263"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11" name="Rectangle 5"/>
          <p:cNvSpPr>
            <a:spLocks noChangeArrowheads="1"/>
          </p:cNvSpPr>
          <p:nvPr/>
        </p:nvSpPr>
        <p:spPr bwMode="auto">
          <a:xfrm>
            <a:off x="2752725" y="32146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2" name="Rectangle 5"/>
          <p:cNvSpPr>
            <a:spLocks noChangeArrowheads="1"/>
          </p:cNvSpPr>
          <p:nvPr/>
        </p:nvSpPr>
        <p:spPr bwMode="auto">
          <a:xfrm>
            <a:off x="3235325"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3" name="Rectangle 5"/>
          <p:cNvSpPr>
            <a:spLocks noChangeArrowheads="1"/>
          </p:cNvSpPr>
          <p:nvPr/>
        </p:nvSpPr>
        <p:spPr bwMode="auto">
          <a:xfrm>
            <a:off x="3729038"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4" name="Rectangle 5"/>
          <p:cNvSpPr>
            <a:spLocks noChangeArrowheads="1"/>
          </p:cNvSpPr>
          <p:nvPr/>
        </p:nvSpPr>
        <p:spPr bwMode="auto">
          <a:xfrm>
            <a:off x="4213225" y="3214688"/>
            <a:ext cx="449263"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5" name="Rectangle 5"/>
          <p:cNvSpPr>
            <a:spLocks noChangeArrowheads="1"/>
          </p:cNvSpPr>
          <p:nvPr/>
        </p:nvSpPr>
        <p:spPr bwMode="auto">
          <a:xfrm>
            <a:off x="4705350"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6" name="Rectangle 5"/>
          <p:cNvSpPr>
            <a:spLocks noChangeArrowheads="1"/>
          </p:cNvSpPr>
          <p:nvPr/>
        </p:nvSpPr>
        <p:spPr bwMode="auto">
          <a:xfrm>
            <a:off x="5189538" y="32146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17" name="Text Box 10"/>
          <p:cNvSpPr txBox="1">
            <a:spLocks noChangeArrowheads="1"/>
          </p:cNvSpPr>
          <p:nvPr/>
        </p:nvSpPr>
        <p:spPr bwMode="auto">
          <a:xfrm>
            <a:off x="2847975"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18" name="Text Box 10"/>
          <p:cNvSpPr txBox="1">
            <a:spLocks noChangeArrowheads="1"/>
          </p:cNvSpPr>
          <p:nvPr/>
        </p:nvSpPr>
        <p:spPr bwMode="auto">
          <a:xfrm>
            <a:off x="3330575"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19" name="Text Box 10"/>
          <p:cNvSpPr txBox="1">
            <a:spLocks noChangeArrowheads="1"/>
          </p:cNvSpPr>
          <p:nvPr/>
        </p:nvSpPr>
        <p:spPr bwMode="auto">
          <a:xfrm>
            <a:off x="38242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0" name="Text Box 10"/>
          <p:cNvSpPr txBox="1">
            <a:spLocks noChangeArrowheads="1"/>
          </p:cNvSpPr>
          <p:nvPr/>
        </p:nvSpPr>
        <p:spPr bwMode="auto">
          <a:xfrm>
            <a:off x="43068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1" name="Text Box 10"/>
          <p:cNvSpPr txBox="1">
            <a:spLocks noChangeArrowheads="1"/>
          </p:cNvSpPr>
          <p:nvPr/>
        </p:nvSpPr>
        <p:spPr bwMode="auto">
          <a:xfrm>
            <a:off x="4800600"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2" name="Text Box 10"/>
          <p:cNvSpPr txBox="1">
            <a:spLocks noChangeArrowheads="1"/>
          </p:cNvSpPr>
          <p:nvPr/>
        </p:nvSpPr>
        <p:spPr bwMode="auto">
          <a:xfrm>
            <a:off x="5284788" y="3044825"/>
            <a:ext cx="260350"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3" name="Rectangle 5"/>
          <p:cNvSpPr>
            <a:spLocks noChangeArrowheads="1"/>
          </p:cNvSpPr>
          <p:nvPr/>
        </p:nvSpPr>
        <p:spPr bwMode="auto">
          <a:xfrm>
            <a:off x="5675313" y="32146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4" name="Text Box 10"/>
          <p:cNvSpPr txBox="1">
            <a:spLocks noChangeArrowheads="1"/>
          </p:cNvSpPr>
          <p:nvPr/>
        </p:nvSpPr>
        <p:spPr bwMode="auto">
          <a:xfrm>
            <a:off x="5770563"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25" name="Rectangle 5"/>
          <p:cNvSpPr>
            <a:spLocks noChangeArrowheads="1"/>
          </p:cNvSpPr>
          <p:nvPr/>
        </p:nvSpPr>
        <p:spPr bwMode="auto">
          <a:xfrm>
            <a:off x="6167438"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2G</a:t>
            </a:r>
          </a:p>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6" name="Rectangle 5"/>
          <p:cNvSpPr>
            <a:spLocks noChangeArrowheads="1"/>
          </p:cNvSpPr>
          <p:nvPr/>
        </p:nvSpPr>
        <p:spPr bwMode="auto">
          <a:xfrm>
            <a:off x="6651625" y="3214688"/>
            <a:ext cx="449263"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7" name="Rectangle 5"/>
          <p:cNvSpPr>
            <a:spLocks noChangeArrowheads="1"/>
          </p:cNvSpPr>
          <p:nvPr/>
        </p:nvSpPr>
        <p:spPr bwMode="auto">
          <a:xfrm>
            <a:off x="7143750" y="3214688"/>
            <a:ext cx="450850"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8" name="Rectangle 5"/>
          <p:cNvSpPr>
            <a:spLocks noChangeArrowheads="1"/>
          </p:cNvSpPr>
          <p:nvPr/>
        </p:nvSpPr>
        <p:spPr bwMode="auto">
          <a:xfrm>
            <a:off x="7627938" y="3214688"/>
            <a:ext cx="449262"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29" name="Rectangle 5"/>
          <p:cNvSpPr>
            <a:spLocks noChangeArrowheads="1"/>
          </p:cNvSpPr>
          <p:nvPr/>
        </p:nvSpPr>
        <p:spPr bwMode="auto">
          <a:xfrm>
            <a:off x="8121650" y="3214688"/>
            <a:ext cx="449263" cy="720725"/>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30" name="Rectangle 5"/>
          <p:cNvSpPr>
            <a:spLocks noChangeArrowheads="1"/>
          </p:cNvSpPr>
          <p:nvPr/>
        </p:nvSpPr>
        <p:spPr bwMode="auto">
          <a:xfrm>
            <a:off x="8604250" y="3214688"/>
            <a:ext cx="450850"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31" name="Text Box 10"/>
          <p:cNvSpPr txBox="1">
            <a:spLocks noChangeArrowheads="1"/>
          </p:cNvSpPr>
          <p:nvPr/>
        </p:nvSpPr>
        <p:spPr bwMode="auto">
          <a:xfrm>
            <a:off x="62626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2" name="Text Box 10"/>
          <p:cNvSpPr txBox="1">
            <a:spLocks noChangeArrowheads="1"/>
          </p:cNvSpPr>
          <p:nvPr/>
        </p:nvSpPr>
        <p:spPr bwMode="auto">
          <a:xfrm>
            <a:off x="67452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3" name="Text Box 10"/>
          <p:cNvSpPr txBox="1">
            <a:spLocks noChangeArrowheads="1"/>
          </p:cNvSpPr>
          <p:nvPr/>
        </p:nvSpPr>
        <p:spPr bwMode="auto">
          <a:xfrm>
            <a:off x="7239000"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4" name="Text Box 10"/>
          <p:cNvSpPr txBox="1">
            <a:spLocks noChangeArrowheads="1"/>
          </p:cNvSpPr>
          <p:nvPr/>
        </p:nvSpPr>
        <p:spPr bwMode="auto">
          <a:xfrm>
            <a:off x="7723188"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5" name="Text Box 10"/>
          <p:cNvSpPr txBox="1">
            <a:spLocks noChangeArrowheads="1"/>
          </p:cNvSpPr>
          <p:nvPr/>
        </p:nvSpPr>
        <p:spPr bwMode="auto">
          <a:xfrm>
            <a:off x="8216900" y="3041650"/>
            <a:ext cx="258763"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6" name="Text Box 10"/>
          <p:cNvSpPr txBox="1">
            <a:spLocks noChangeArrowheads="1"/>
          </p:cNvSpPr>
          <p:nvPr/>
        </p:nvSpPr>
        <p:spPr bwMode="auto">
          <a:xfrm>
            <a:off x="8699500" y="3044825"/>
            <a:ext cx="260350"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7" name="Rectangle 5"/>
          <p:cNvSpPr>
            <a:spLocks noChangeArrowheads="1"/>
          </p:cNvSpPr>
          <p:nvPr/>
        </p:nvSpPr>
        <p:spPr bwMode="auto">
          <a:xfrm>
            <a:off x="1763713" y="3214688"/>
            <a:ext cx="449262" cy="720725"/>
          </a:xfrm>
          <a:prstGeom prst="rect">
            <a:avLst/>
          </a:prstGeom>
          <a:pattFill prst="ltUpDiag">
            <a:fgClr>
              <a:schemeClr val="tx1"/>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a:p>
            <a:pPr marL="227013" indent="-227013" algn="ctr" defTabSz="449263" eaLnBrk="0" hangingPunct="0">
              <a:lnSpc>
                <a:spcPct val="68000"/>
              </a:lnSpc>
              <a:spcBef>
                <a:spcPts val="0"/>
              </a:spcBef>
              <a:buClr>
                <a:schemeClr val="tx2"/>
              </a:buClr>
              <a:buSzPct val="75000"/>
              <a:defRPr/>
            </a:pPr>
            <a:endParaRPr lang="en-US" sz="1200" dirty="0">
              <a:latin typeface="+mj-lt"/>
            </a:endParaRPr>
          </a:p>
        </p:txBody>
      </p:sp>
      <p:sp>
        <p:nvSpPr>
          <p:cNvPr id="138" name="Text Box 10"/>
          <p:cNvSpPr txBox="1">
            <a:spLocks noChangeArrowheads="1"/>
          </p:cNvSpPr>
          <p:nvPr/>
        </p:nvSpPr>
        <p:spPr bwMode="auto">
          <a:xfrm>
            <a:off x="1858963" y="3041650"/>
            <a:ext cx="260350" cy="212725"/>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05" name="Rectangle 2"/>
          <p:cNvSpPr>
            <a:spLocks noChangeArrowheads="1"/>
          </p:cNvSpPr>
          <p:nvPr/>
        </p:nvSpPr>
        <p:spPr bwMode="auto">
          <a:xfrm>
            <a:off x="284163" y="977900"/>
            <a:ext cx="1195387" cy="835025"/>
          </a:xfrm>
          <a:prstGeom prst="rect">
            <a:avLst/>
          </a:prstGeom>
          <a:solidFill>
            <a:schemeClr val="tx2"/>
          </a:solidFill>
          <a:ln w="6350" algn="ctr">
            <a:noFill/>
            <a:miter lim="800000"/>
            <a:headEnd type="none" w="sm" len="sm"/>
            <a:tailEnd/>
          </a:ln>
          <a:effectLst>
            <a:outerShdw dist="107763" dir="13500000" sx="75000" sy="75000" algn="tl" rotWithShape="0">
              <a:srgbClr val="808080">
                <a:alpha val="50000"/>
              </a:srgbClr>
            </a:outerShdw>
          </a:effectLst>
        </p:spPr>
        <p:txBody>
          <a:bodyPr tIns="91440" bIns="91440" anchor="ctr"/>
          <a:lstStyle/>
          <a:p>
            <a:pPr algn="ctr" eaLnBrk="0" hangingPunct="0">
              <a:defRPr/>
            </a:pPr>
            <a:r>
              <a:rPr lang="en-US" sz="1200" dirty="0">
                <a:solidFill>
                  <a:schemeClr val="bg1"/>
                </a:solidFill>
                <a:latin typeface="+mj-lt"/>
              </a:rPr>
              <a:t>800 MHz</a:t>
            </a:r>
          </a:p>
          <a:p>
            <a:pPr algn="ctr" eaLnBrk="0" hangingPunct="0">
              <a:defRPr/>
            </a:pPr>
            <a:r>
              <a:rPr lang="en-US" sz="1200" b="0" dirty="0">
                <a:solidFill>
                  <a:schemeClr val="bg1"/>
                </a:solidFill>
                <a:latin typeface="+mj-lt"/>
              </a:rPr>
              <a:t>2</a:t>
            </a:r>
            <a:r>
              <a:rPr lang="en-US" sz="1200" b="0" dirty="0">
                <a:solidFill>
                  <a:schemeClr val="bg1"/>
                </a:solidFill>
                <a:latin typeface="+mj-lt"/>
                <a:cs typeface="Arial"/>
              </a:rPr>
              <a:t>×30 MHz</a:t>
            </a:r>
            <a:endParaRPr lang="en-US" sz="1200" b="0" dirty="0">
              <a:solidFill>
                <a:schemeClr val="bg1"/>
              </a:solidFill>
              <a:latin typeface="+mj-lt"/>
            </a:endParaRPr>
          </a:p>
          <a:p>
            <a:pPr algn="ctr" eaLnBrk="0" hangingPunct="0">
              <a:defRPr/>
            </a:pPr>
            <a:r>
              <a:rPr lang="nl-NL" sz="1200" dirty="0">
                <a:solidFill>
                  <a:schemeClr val="bg1"/>
                </a:solidFill>
                <a:latin typeface="+mj-lt"/>
              </a:rPr>
              <a:t>(Tech </a:t>
            </a:r>
            <a:r>
              <a:rPr lang="nl-NL" sz="1200" dirty="0" err="1">
                <a:solidFill>
                  <a:schemeClr val="bg1"/>
                </a:solidFill>
                <a:latin typeface="+mj-lt"/>
              </a:rPr>
              <a:t>neutral</a:t>
            </a:r>
            <a:r>
              <a:rPr lang="nl-NL" sz="1200" dirty="0">
                <a:solidFill>
                  <a:schemeClr val="bg1"/>
                </a:solidFill>
                <a:latin typeface="+mj-lt"/>
              </a:rPr>
              <a:t>)</a:t>
            </a:r>
          </a:p>
        </p:txBody>
      </p:sp>
      <p:sp>
        <p:nvSpPr>
          <p:cNvPr id="106" name="Rectangle 5"/>
          <p:cNvSpPr>
            <a:spLocks noChangeArrowheads="1"/>
          </p:cNvSpPr>
          <p:nvPr/>
        </p:nvSpPr>
        <p:spPr bwMode="auto">
          <a:xfrm>
            <a:off x="2130425" y="1073150"/>
            <a:ext cx="450850"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07" name="Text Box 10"/>
          <p:cNvSpPr txBox="1">
            <a:spLocks noChangeArrowheads="1"/>
          </p:cNvSpPr>
          <p:nvPr/>
        </p:nvSpPr>
        <p:spPr bwMode="auto">
          <a:xfrm>
            <a:off x="2225675"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40" name="Rectangle 5"/>
          <p:cNvSpPr>
            <a:spLocks noChangeArrowheads="1"/>
          </p:cNvSpPr>
          <p:nvPr/>
        </p:nvSpPr>
        <p:spPr bwMode="auto">
          <a:xfrm>
            <a:off x="2613025" y="1073150"/>
            <a:ext cx="449263"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1" name="Rectangle 5"/>
          <p:cNvSpPr>
            <a:spLocks noChangeArrowheads="1"/>
          </p:cNvSpPr>
          <p:nvPr/>
        </p:nvSpPr>
        <p:spPr bwMode="auto">
          <a:xfrm>
            <a:off x="3095625" y="1073150"/>
            <a:ext cx="450850"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2" name="Rectangle 5"/>
          <p:cNvSpPr>
            <a:spLocks noChangeArrowheads="1"/>
          </p:cNvSpPr>
          <p:nvPr/>
        </p:nvSpPr>
        <p:spPr bwMode="auto">
          <a:xfrm>
            <a:off x="3579813" y="1073150"/>
            <a:ext cx="449262"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3" name="Rectangle 5"/>
          <p:cNvSpPr>
            <a:spLocks noChangeArrowheads="1"/>
          </p:cNvSpPr>
          <p:nvPr/>
        </p:nvSpPr>
        <p:spPr bwMode="auto">
          <a:xfrm>
            <a:off x="4073525" y="1073150"/>
            <a:ext cx="449263"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4" name="Rectangle 5"/>
          <p:cNvSpPr>
            <a:spLocks noChangeArrowheads="1"/>
          </p:cNvSpPr>
          <p:nvPr/>
        </p:nvSpPr>
        <p:spPr bwMode="auto">
          <a:xfrm>
            <a:off x="4567238" y="1073150"/>
            <a:ext cx="449262" cy="719138"/>
          </a:xfrm>
          <a:prstGeom prst="rect">
            <a:avLst/>
          </a:prstGeom>
          <a:pattFill prst="ltUpDiag">
            <a:fgClr>
              <a:schemeClr val="tx2">
                <a:lumMod val="20000"/>
                <a:lumOff val="80000"/>
              </a:schemeClr>
            </a:fgClr>
            <a:bgClr>
              <a:srgbClr val="FFFFFF"/>
            </a:bgClr>
          </a:patt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ts val="0"/>
              </a:spcBef>
              <a:buClr>
                <a:schemeClr val="tx2"/>
              </a:buClr>
              <a:buSzPct val="75000"/>
              <a:defRPr/>
            </a:pPr>
            <a:r>
              <a:rPr lang="en-US" sz="1200" dirty="0">
                <a:latin typeface="+mj-lt"/>
              </a:rPr>
              <a:t>LTE</a:t>
            </a:r>
          </a:p>
        </p:txBody>
      </p:sp>
      <p:sp>
        <p:nvSpPr>
          <p:cNvPr id="146" name="Text Box 10"/>
          <p:cNvSpPr txBox="1">
            <a:spLocks noChangeArrowheads="1"/>
          </p:cNvSpPr>
          <p:nvPr/>
        </p:nvSpPr>
        <p:spPr bwMode="auto">
          <a:xfrm>
            <a:off x="2708275"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47" name="Text Box 10"/>
          <p:cNvSpPr txBox="1">
            <a:spLocks noChangeArrowheads="1"/>
          </p:cNvSpPr>
          <p:nvPr/>
        </p:nvSpPr>
        <p:spPr bwMode="auto">
          <a:xfrm>
            <a:off x="3190875"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48" name="Text Box 10"/>
          <p:cNvSpPr txBox="1">
            <a:spLocks noChangeArrowheads="1"/>
          </p:cNvSpPr>
          <p:nvPr/>
        </p:nvSpPr>
        <p:spPr bwMode="auto">
          <a:xfrm>
            <a:off x="3673475"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49" name="Text Box 10"/>
          <p:cNvSpPr txBox="1">
            <a:spLocks noChangeArrowheads="1"/>
          </p:cNvSpPr>
          <p:nvPr/>
        </p:nvSpPr>
        <p:spPr bwMode="auto">
          <a:xfrm>
            <a:off x="4167188"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50" name="Text Box 10"/>
          <p:cNvSpPr txBox="1">
            <a:spLocks noChangeArrowheads="1"/>
          </p:cNvSpPr>
          <p:nvPr/>
        </p:nvSpPr>
        <p:spPr bwMode="auto">
          <a:xfrm>
            <a:off x="4660900" y="898525"/>
            <a:ext cx="260350" cy="214313"/>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5</a:t>
            </a:r>
          </a:p>
        </p:txBody>
      </p:sp>
      <p:sp>
        <p:nvSpPr>
          <p:cNvPr id="139" name="TextBox 138"/>
          <p:cNvSpPr txBox="1"/>
          <p:nvPr/>
        </p:nvSpPr>
        <p:spPr>
          <a:xfrm>
            <a:off x="7394575" y="788988"/>
            <a:ext cx="1452563" cy="1003300"/>
          </a:xfrm>
          <a:prstGeom prst="rect">
            <a:avLst/>
          </a:prstGeom>
          <a:noFill/>
        </p:spPr>
        <p:txBody>
          <a:bodyPr wrap="none"/>
          <a:lstStyle/>
          <a:p>
            <a:r>
              <a:rPr lang="en-US" sz="1800" i="1">
                <a:latin typeface="Arial" charset="0"/>
              </a:rPr>
              <a:t>Illustration</a:t>
            </a:r>
          </a:p>
          <a:p>
            <a:r>
              <a:rPr lang="en-US" sz="1800" b="0" i="1">
                <a:latin typeface="Arial" charset="0"/>
              </a:rPr>
              <a:t>Uplink only</a:t>
            </a:r>
          </a:p>
          <a:p>
            <a:r>
              <a:rPr lang="en-US" sz="1800" b="0" i="1">
                <a:latin typeface="Arial" charset="0"/>
              </a:rPr>
              <a:t>All FDD</a:t>
            </a:r>
          </a:p>
        </p:txBody>
      </p:sp>
      <p:sp>
        <p:nvSpPr>
          <p:cNvPr id="170" name="Rectangle 14"/>
          <p:cNvSpPr>
            <a:spLocks noChangeAspect="1" noChangeArrowheads="1"/>
          </p:cNvSpPr>
          <p:nvPr>
            <p:custDataLst>
              <p:tags r:id="rId1"/>
            </p:custDataLst>
          </p:nvPr>
        </p:nvSpPr>
        <p:spPr bwMode="auto">
          <a:xfrm>
            <a:off x="971550" y="6381750"/>
            <a:ext cx="4679950" cy="153988"/>
          </a:xfrm>
          <a:prstGeom prst="rect">
            <a:avLst/>
          </a:prstGeom>
          <a:noFill/>
          <a:ln w="12700" algn="ctr">
            <a:noFill/>
            <a:miter lim="800000"/>
            <a:headEnd/>
            <a:tailEnd/>
          </a:ln>
        </p:spPr>
        <p:txBody>
          <a:bodyPr lIns="0" tIns="0" rIns="0" bIns="0" anchor="ctr">
            <a:spAutoFit/>
          </a:bodyPr>
          <a:lstStyle/>
          <a:p>
            <a:pPr marL="189564" indent="-189564">
              <a:defRPr/>
            </a:pPr>
            <a:r>
              <a:rPr lang="en-GB" sz="1000" i="1" dirty="0">
                <a:solidFill>
                  <a:schemeClr val="tx2"/>
                </a:solidFill>
                <a:latin typeface="+mj-lt"/>
                <a:cs typeface="Arial" pitchFamily="34" charset="0"/>
              </a:rPr>
              <a:t>Note: MNO = Mobile Network Operator &amp; FBO = Fixed-Broadband Operator.</a:t>
            </a:r>
          </a:p>
        </p:txBody>
      </p:sp>
      <p:sp>
        <p:nvSpPr>
          <p:cNvPr id="4" name="TextBox 3"/>
          <p:cNvSpPr txBox="1"/>
          <p:nvPr/>
        </p:nvSpPr>
        <p:spPr>
          <a:xfrm>
            <a:off x="6189663" y="1841500"/>
            <a:ext cx="2359025" cy="360363"/>
          </a:xfrm>
          <a:prstGeom prst="rect">
            <a:avLst/>
          </a:prstGeom>
          <a:noFill/>
        </p:spPr>
        <p:txBody>
          <a:bodyPr wrap="none"/>
          <a:lstStyle/>
          <a:p>
            <a:pPr>
              <a:defRPr/>
            </a:pPr>
            <a:r>
              <a:rPr lang="en-US" sz="1800" dirty="0">
                <a:solidFill>
                  <a:srgbClr val="92D050"/>
                </a:solidFill>
                <a:latin typeface="+mj-lt"/>
              </a:rPr>
              <a:t>Greenfield reservation</a:t>
            </a:r>
          </a:p>
        </p:txBody>
      </p:sp>
      <p:cxnSp>
        <p:nvCxnSpPr>
          <p:cNvPr id="6" name="Curved Connector 5"/>
          <p:cNvCxnSpPr>
            <a:cxnSpLocks noChangeShapeType="1"/>
            <a:stCxn id="3" idx="3"/>
            <a:endCxn id="4" idx="1"/>
          </p:cNvCxnSpPr>
          <p:nvPr/>
        </p:nvCxnSpPr>
        <p:spPr bwMode="auto">
          <a:xfrm>
            <a:off x="5060950" y="1370013"/>
            <a:ext cx="1128713" cy="652462"/>
          </a:xfrm>
          <a:prstGeom prst="curvedConnector3">
            <a:avLst>
              <a:gd name="adj1" fmla="val 50000"/>
            </a:avLst>
          </a:prstGeom>
          <a:noFill/>
          <a:ln w="12700" algn="ctr">
            <a:solidFill>
              <a:schemeClr val="tx1"/>
            </a:solidFill>
            <a:round/>
            <a:headEnd/>
            <a:tailEnd type="arrow" w="med" len="med"/>
          </a:ln>
        </p:spPr>
      </p:cxnSp>
      <p:cxnSp>
        <p:nvCxnSpPr>
          <p:cNvPr id="8" name="Curved Connector 7"/>
          <p:cNvCxnSpPr>
            <a:cxnSpLocks noChangeShapeType="1"/>
            <a:stCxn id="171" idx="3"/>
            <a:endCxn id="4" idx="1"/>
          </p:cNvCxnSpPr>
          <p:nvPr/>
        </p:nvCxnSpPr>
        <p:spPr bwMode="auto">
          <a:xfrm flipV="1">
            <a:off x="5529263" y="2022475"/>
            <a:ext cx="660400" cy="384175"/>
          </a:xfrm>
          <a:prstGeom prst="curvedConnector3">
            <a:avLst>
              <a:gd name="adj1" fmla="val 50000"/>
            </a:avLst>
          </a:prstGeom>
          <a:noFill/>
          <a:ln w="12700" algn="ctr">
            <a:solidFill>
              <a:schemeClr val="tx1"/>
            </a:solidFill>
            <a:round/>
            <a:headEnd/>
            <a:tailEnd type="arrow" w="med" len="med"/>
          </a:ln>
        </p:spPr>
      </p:cxnSp>
      <p:sp>
        <p:nvSpPr>
          <p:cNvPr id="7" name="Rounded Rectangle 6"/>
          <p:cNvSpPr/>
          <p:nvPr/>
        </p:nvSpPr>
        <p:spPr bwMode="auto">
          <a:xfrm>
            <a:off x="2390775" y="1508125"/>
            <a:ext cx="2552700" cy="238125"/>
          </a:xfrm>
          <a:prstGeom prst="round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lgn="ctr">
              <a:spcBef>
                <a:spcPct val="50000"/>
              </a:spcBef>
              <a:buClr>
                <a:schemeClr val="tx2"/>
              </a:buClr>
              <a:buSzPct val="75000"/>
              <a:buFont typeface="Wingdings" pitchFamily="2" charset="2"/>
              <a:buNone/>
              <a:defRPr/>
            </a:pPr>
            <a:r>
              <a:rPr lang="en-US" sz="1400" b="0" dirty="0">
                <a:solidFill>
                  <a:schemeClr val="bg1"/>
                </a:solidFill>
                <a:latin typeface="+mj-lt"/>
              </a:rPr>
              <a:t>Secure min. 2×10 MHz</a:t>
            </a:r>
          </a:p>
        </p:txBody>
      </p:sp>
      <p:sp>
        <p:nvSpPr>
          <p:cNvPr id="145" name="Rounded Rectangle 144"/>
          <p:cNvSpPr/>
          <p:nvPr/>
        </p:nvSpPr>
        <p:spPr bwMode="auto">
          <a:xfrm>
            <a:off x="2390775" y="2565400"/>
            <a:ext cx="2552700" cy="238125"/>
          </a:xfrm>
          <a:prstGeom prst="round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lgn="ctr">
              <a:spcBef>
                <a:spcPct val="50000"/>
              </a:spcBef>
              <a:buClr>
                <a:schemeClr val="tx2"/>
              </a:buClr>
              <a:buSzPct val="75000"/>
              <a:buFont typeface="Wingdings" pitchFamily="2" charset="2"/>
              <a:buNone/>
              <a:defRPr/>
            </a:pPr>
            <a:r>
              <a:rPr lang="en-US" sz="1400" b="0" dirty="0">
                <a:solidFill>
                  <a:schemeClr val="bg1"/>
                </a:solidFill>
                <a:latin typeface="+mj-lt"/>
              </a:rPr>
              <a:t>Secure min. 2×10 MHz</a:t>
            </a:r>
          </a:p>
        </p:txBody>
      </p:sp>
      <p:sp>
        <p:nvSpPr>
          <p:cNvPr id="151" name="Rounded Rectangle 150"/>
          <p:cNvSpPr/>
          <p:nvPr/>
        </p:nvSpPr>
        <p:spPr bwMode="auto">
          <a:xfrm>
            <a:off x="2390775" y="3644900"/>
            <a:ext cx="2552700" cy="238125"/>
          </a:xfrm>
          <a:prstGeom prst="round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lgn="ctr">
              <a:spcBef>
                <a:spcPct val="50000"/>
              </a:spcBef>
              <a:buClr>
                <a:schemeClr val="tx2"/>
              </a:buClr>
              <a:buSzPct val="75000"/>
              <a:buFont typeface="Wingdings" pitchFamily="2" charset="2"/>
              <a:buNone/>
              <a:defRPr/>
            </a:pPr>
            <a:r>
              <a:rPr lang="en-US" sz="1400" b="0" dirty="0">
                <a:solidFill>
                  <a:schemeClr val="bg1"/>
                </a:solidFill>
                <a:latin typeface="+mj-lt"/>
              </a:rPr>
              <a:t>Secure min. 2×20+ MHz</a:t>
            </a:r>
          </a:p>
        </p:txBody>
      </p:sp>
      <p:sp>
        <p:nvSpPr>
          <p:cNvPr id="155" name="Rounded Rectangle 154"/>
          <p:cNvSpPr/>
          <p:nvPr/>
        </p:nvSpPr>
        <p:spPr bwMode="auto">
          <a:xfrm>
            <a:off x="2522538" y="5783263"/>
            <a:ext cx="2554287" cy="238125"/>
          </a:xfrm>
          <a:prstGeom prst="roundRect">
            <a:avLst/>
          </a:prstGeom>
          <a:solidFill>
            <a:schemeClr val="tx2"/>
          </a:solidFill>
          <a:ln w="12700" cap="flat" cmpd="sng" algn="ctr">
            <a:solidFill>
              <a:schemeClr val="tx1"/>
            </a:solidFill>
            <a:prstDash val="solid"/>
            <a:round/>
            <a:headEnd type="none" w="med" len="med"/>
            <a:tailEnd type="none" w="med" len="med"/>
          </a:ln>
          <a:effectLst/>
        </p:spPr>
        <p:txBody>
          <a:bodyPr lIns="0" tIns="0" rIns="0" bIns="0">
            <a:spAutoFit/>
          </a:bodyPr>
          <a:lstStyle/>
          <a:p>
            <a:pPr algn="ctr">
              <a:spcBef>
                <a:spcPct val="50000"/>
              </a:spcBef>
              <a:buClr>
                <a:schemeClr val="tx2"/>
              </a:buClr>
              <a:buSzPct val="75000"/>
              <a:buFont typeface="Wingdings" pitchFamily="2" charset="2"/>
              <a:buNone/>
              <a:defRPr/>
            </a:pPr>
            <a:r>
              <a:rPr lang="en-US" sz="1400" b="0" dirty="0">
                <a:solidFill>
                  <a:schemeClr val="bg1"/>
                </a:solidFill>
                <a:latin typeface="+mj-lt"/>
              </a:rPr>
              <a:t>Secure min. 2×20+ MHz</a:t>
            </a:r>
          </a:p>
        </p:txBody>
      </p:sp>
      <p:pic>
        <p:nvPicPr>
          <p:cNvPr id="166" name="Picture 165"/>
          <p:cNvPicPr>
            <a:picLocks noChangeAspect="1"/>
          </p:cNvPicPr>
          <p:nvPr/>
        </p:nvPicPr>
        <p:blipFill>
          <a:blip r:embed="rId4" cstate="print"/>
          <a:srcRect/>
          <a:stretch>
            <a:fillRect/>
          </a:stretch>
        </p:blipFill>
        <p:spPr bwMode="auto">
          <a:xfrm>
            <a:off x="1454150" y="1125538"/>
            <a:ext cx="274638" cy="266700"/>
          </a:xfrm>
          <a:prstGeom prst="rect">
            <a:avLst/>
          </a:prstGeom>
          <a:noFill/>
          <a:ln w="9525">
            <a:noFill/>
            <a:miter lim="800000"/>
            <a:headEnd/>
            <a:tailEnd/>
          </a:ln>
        </p:spPr>
      </p:pic>
      <p:pic>
        <p:nvPicPr>
          <p:cNvPr id="167" name="Picture 166"/>
          <p:cNvPicPr>
            <a:picLocks noChangeAspect="1"/>
          </p:cNvPicPr>
          <p:nvPr/>
        </p:nvPicPr>
        <p:blipFill>
          <a:blip r:embed="rId5" cstate="print"/>
          <a:srcRect/>
          <a:stretch>
            <a:fillRect/>
          </a:stretch>
        </p:blipFill>
        <p:spPr bwMode="auto">
          <a:xfrm>
            <a:off x="1454150" y="1366838"/>
            <a:ext cx="274638" cy="268287"/>
          </a:xfrm>
          <a:prstGeom prst="rect">
            <a:avLst/>
          </a:prstGeom>
          <a:noFill/>
          <a:ln w="9525">
            <a:noFill/>
            <a:miter lim="800000"/>
            <a:headEnd/>
            <a:tailEnd/>
          </a:ln>
        </p:spPr>
      </p:pic>
      <p:pic>
        <p:nvPicPr>
          <p:cNvPr id="168" name="Picture 167"/>
          <p:cNvPicPr>
            <a:picLocks noChangeAspect="1"/>
          </p:cNvPicPr>
          <p:nvPr/>
        </p:nvPicPr>
        <p:blipFill>
          <a:blip r:embed="rId5" cstate="print"/>
          <a:srcRect/>
          <a:stretch>
            <a:fillRect/>
          </a:stretch>
        </p:blipFill>
        <p:spPr bwMode="auto">
          <a:xfrm>
            <a:off x="1454150" y="2060575"/>
            <a:ext cx="274638" cy="268288"/>
          </a:xfrm>
          <a:prstGeom prst="rect">
            <a:avLst/>
          </a:prstGeom>
          <a:noFill/>
          <a:ln w="9525">
            <a:noFill/>
            <a:miter lim="800000"/>
            <a:headEnd/>
            <a:tailEnd/>
          </a:ln>
        </p:spPr>
      </p:pic>
      <p:pic>
        <p:nvPicPr>
          <p:cNvPr id="169" name="Picture 168"/>
          <p:cNvPicPr>
            <a:picLocks noChangeAspect="1"/>
          </p:cNvPicPr>
          <p:nvPr/>
        </p:nvPicPr>
        <p:blipFill>
          <a:blip r:embed="rId5" cstate="print"/>
          <a:srcRect/>
          <a:stretch>
            <a:fillRect/>
          </a:stretch>
        </p:blipFill>
        <p:spPr bwMode="auto">
          <a:xfrm>
            <a:off x="1454150" y="2303463"/>
            <a:ext cx="274638" cy="268287"/>
          </a:xfrm>
          <a:prstGeom prst="rect">
            <a:avLst/>
          </a:prstGeom>
          <a:noFill/>
          <a:ln w="9525">
            <a:noFill/>
            <a:miter lim="800000"/>
            <a:headEnd/>
            <a:tailEnd/>
          </a:ln>
        </p:spPr>
      </p:pic>
      <p:pic>
        <p:nvPicPr>
          <p:cNvPr id="173" name="Picture 172"/>
          <p:cNvPicPr>
            <a:picLocks noChangeAspect="1"/>
          </p:cNvPicPr>
          <p:nvPr/>
        </p:nvPicPr>
        <p:blipFill>
          <a:blip r:embed="rId5" cstate="print"/>
          <a:srcRect/>
          <a:stretch>
            <a:fillRect/>
          </a:stretch>
        </p:blipFill>
        <p:spPr bwMode="auto">
          <a:xfrm>
            <a:off x="1454150" y="2544763"/>
            <a:ext cx="274638" cy="268287"/>
          </a:xfrm>
          <a:prstGeom prst="rect">
            <a:avLst/>
          </a:prstGeom>
          <a:noFill/>
          <a:ln w="9525">
            <a:noFill/>
            <a:miter lim="800000"/>
            <a:headEnd/>
            <a:tailEnd/>
          </a:ln>
        </p:spPr>
      </p:pic>
      <p:pic>
        <p:nvPicPr>
          <p:cNvPr id="174" name="Picture 173"/>
          <p:cNvPicPr>
            <a:picLocks noChangeAspect="1"/>
          </p:cNvPicPr>
          <p:nvPr/>
        </p:nvPicPr>
        <p:blipFill>
          <a:blip r:embed="rId5" cstate="print"/>
          <a:srcRect/>
          <a:stretch>
            <a:fillRect/>
          </a:stretch>
        </p:blipFill>
        <p:spPr bwMode="auto">
          <a:xfrm>
            <a:off x="1454150" y="3305175"/>
            <a:ext cx="274638" cy="268288"/>
          </a:xfrm>
          <a:prstGeom prst="rect">
            <a:avLst/>
          </a:prstGeom>
          <a:noFill/>
          <a:ln w="9525">
            <a:noFill/>
            <a:miter lim="800000"/>
            <a:headEnd/>
            <a:tailEnd/>
          </a:ln>
        </p:spPr>
      </p:pic>
      <p:pic>
        <p:nvPicPr>
          <p:cNvPr id="175" name="Picture 174"/>
          <p:cNvPicPr>
            <a:picLocks noChangeAspect="1"/>
          </p:cNvPicPr>
          <p:nvPr/>
        </p:nvPicPr>
        <p:blipFill>
          <a:blip r:embed="rId5" cstate="print"/>
          <a:srcRect/>
          <a:stretch>
            <a:fillRect/>
          </a:stretch>
        </p:blipFill>
        <p:spPr bwMode="auto">
          <a:xfrm>
            <a:off x="1454150" y="3521075"/>
            <a:ext cx="274638" cy="268288"/>
          </a:xfrm>
          <a:prstGeom prst="rect">
            <a:avLst/>
          </a:prstGeom>
          <a:noFill/>
          <a:ln w="9525">
            <a:noFill/>
            <a:miter lim="800000"/>
            <a:headEnd/>
            <a:tailEnd/>
          </a:ln>
        </p:spPr>
      </p:pic>
      <p:pic>
        <p:nvPicPr>
          <p:cNvPr id="176" name="Picture 175"/>
          <p:cNvPicPr>
            <a:picLocks noChangeAspect="1"/>
          </p:cNvPicPr>
          <p:nvPr/>
        </p:nvPicPr>
        <p:blipFill>
          <a:blip r:embed="rId5" cstate="print"/>
          <a:srcRect/>
          <a:stretch>
            <a:fillRect/>
          </a:stretch>
        </p:blipFill>
        <p:spPr bwMode="auto">
          <a:xfrm>
            <a:off x="1454150" y="3736975"/>
            <a:ext cx="274638" cy="268288"/>
          </a:xfrm>
          <a:prstGeom prst="rect">
            <a:avLst/>
          </a:prstGeom>
          <a:noFill/>
          <a:ln w="9525">
            <a:noFill/>
            <a:miter lim="800000"/>
            <a:headEnd/>
            <a:tailEnd/>
          </a:ln>
        </p:spPr>
      </p:pic>
      <p:pic>
        <p:nvPicPr>
          <p:cNvPr id="177" name="Picture 176"/>
          <p:cNvPicPr>
            <a:picLocks noChangeAspect="1"/>
          </p:cNvPicPr>
          <p:nvPr/>
        </p:nvPicPr>
        <p:blipFill>
          <a:blip r:embed="rId5" cstate="print"/>
          <a:srcRect/>
          <a:stretch>
            <a:fillRect/>
          </a:stretch>
        </p:blipFill>
        <p:spPr bwMode="auto">
          <a:xfrm>
            <a:off x="1454150" y="3089275"/>
            <a:ext cx="274638" cy="268288"/>
          </a:xfrm>
          <a:prstGeom prst="rect">
            <a:avLst/>
          </a:prstGeom>
          <a:noFill/>
          <a:ln w="9525">
            <a:noFill/>
            <a:miter lim="800000"/>
            <a:headEnd/>
            <a:tailEnd/>
          </a:ln>
        </p:spPr>
      </p:pic>
      <p:pic>
        <p:nvPicPr>
          <p:cNvPr id="178" name="Picture 177"/>
          <p:cNvPicPr>
            <a:picLocks noChangeAspect="1"/>
          </p:cNvPicPr>
          <p:nvPr/>
        </p:nvPicPr>
        <p:blipFill>
          <a:blip r:embed="rId5" cstate="print"/>
          <a:srcRect/>
          <a:stretch>
            <a:fillRect/>
          </a:stretch>
        </p:blipFill>
        <p:spPr bwMode="auto">
          <a:xfrm>
            <a:off x="1454150" y="4384675"/>
            <a:ext cx="274638" cy="268288"/>
          </a:xfrm>
          <a:prstGeom prst="rect">
            <a:avLst/>
          </a:prstGeom>
          <a:noFill/>
          <a:ln w="9525">
            <a:noFill/>
            <a:miter lim="800000"/>
            <a:headEnd/>
            <a:tailEnd/>
          </a:ln>
        </p:spPr>
      </p:pic>
      <p:pic>
        <p:nvPicPr>
          <p:cNvPr id="179" name="Picture 178"/>
          <p:cNvPicPr>
            <a:picLocks noChangeAspect="1"/>
          </p:cNvPicPr>
          <p:nvPr/>
        </p:nvPicPr>
        <p:blipFill>
          <a:blip r:embed="rId5" cstate="print"/>
          <a:srcRect/>
          <a:stretch>
            <a:fillRect/>
          </a:stretch>
        </p:blipFill>
        <p:spPr bwMode="auto">
          <a:xfrm>
            <a:off x="1454150" y="4600575"/>
            <a:ext cx="274638" cy="268288"/>
          </a:xfrm>
          <a:prstGeom prst="rect">
            <a:avLst/>
          </a:prstGeom>
          <a:noFill/>
          <a:ln w="9525">
            <a:noFill/>
            <a:miter lim="800000"/>
            <a:headEnd/>
            <a:tailEnd/>
          </a:ln>
        </p:spPr>
      </p:pic>
      <p:pic>
        <p:nvPicPr>
          <p:cNvPr id="180" name="Picture 179"/>
          <p:cNvPicPr>
            <a:picLocks noChangeAspect="1"/>
          </p:cNvPicPr>
          <p:nvPr/>
        </p:nvPicPr>
        <p:blipFill>
          <a:blip r:embed="rId5" cstate="print"/>
          <a:srcRect/>
          <a:stretch>
            <a:fillRect/>
          </a:stretch>
        </p:blipFill>
        <p:spPr bwMode="auto">
          <a:xfrm>
            <a:off x="1454150" y="4816475"/>
            <a:ext cx="274638" cy="268288"/>
          </a:xfrm>
          <a:prstGeom prst="rect">
            <a:avLst/>
          </a:prstGeom>
          <a:noFill/>
          <a:ln w="9525">
            <a:noFill/>
            <a:miter lim="800000"/>
            <a:headEnd/>
            <a:tailEnd/>
          </a:ln>
        </p:spPr>
      </p:pic>
      <p:pic>
        <p:nvPicPr>
          <p:cNvPr id="181" name="Picture 180"/>
          <p:cNvPicPr>
            <a:picLocks noChangeAspect="1"/>
          </p:cNvPicPr>
          <p:nvPr/>
        </p:nvPicPr>
        <p:blipFill>
          <a:blip r:embed="rId5" cstate="print"/>
          <a:srcRect/>
          <a:stretch>
            <a:fillRect/>
          </a:stretch>
        </p:blipFill>
        <p:spPr bwMode="auto">
          <a:xfrm>
            <a:off x="1454150" y="4168775"/>
            <a:ext cx="274638" cy="268288"/>
          </a:xfrm>
          <a:prstGeom prst="rect">
            <a:avLst/>
          </a:prstGeom>
          <a:noFill/>
          <a:ln w="9525">
            <a:noFill/>
            <a:miter lim="800000"/>
            <a:headEnd/>
            <a:tailEnd/>
          </a:ln>
        </p:spPr>
      </p:pic>
      <p:pic>
        <p:nvPicPr>
          <p:cNvPr id="182" name="Picture 181"/>
          <p:cNvPicPr>
            <a:picLocks noChangeAspect="1"/>
          </p:cNvPicPr>
          <p:nvPr/>
        </p:nvPicPr>
        <p:blipFill>
          <a:blip r:embed="rId5" cstate="print"/>
          <a:srcRect/>
          <a:stretch>
            <a:fillRect/>
          </a:stretch>
        </p:blipFill>
        <p:spPr bwMode="auto">
          <a:xfrm>
            <a:off x="1454150" y="5514975"/>
            <a:ext cx="274638" cy="268288"/>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55563" y="850900"/>
            <a:ext cx="457200" cy="417513"/>
          </a:xfrm>
          <a:prstGeom prst="rect">
            <a:avLst/>
          </a:prstGeom>
          <a:noFill/>
          <a:ln w="9525">
            <a:noFill/>
            <a:miter lim="800000"/>
            <a:headEnd/>
            <a:tailEnd/>
          </a:ln>
        </p:spPr>
      </p:pic>
      <p:pic>
        <p:nvPicPr>
          <p:cNvPr id="185" name="Picture 184"/>
          <p:cNvPicPr>
            <a:picLocks noChangeAspect="1"/>
          </p:cNvPicPr>
          <p:nvPr/>
        </p:nvPicPr>
        <p:blipFill>
          <a:blip r:embed="rId6"/>
          <a:srcRect/>
          <a:stretch>
            <a:fillRect/>
          </a:stretch>
        </p:blipFill>
        <p:spPr bwMode="auto">
          <a:xfrm>
            <a:off x="55563" y="2924175"/>
            <a:ext cx="457200" cy="419100"/>
          </a:xfrm>
          <a:prstGeom prst="rect">
            <a:avLst/>
          </a:prstGeom>
          <a:noFill/>
          <a:ln w="9525">
            <a:noFill/>
            <a:miter lim="800000"/>
            <a:headEnd/>
            <a:tailEnd/>
          </a:ln>
        </p:spPr>
      </p:pic>
      <p:pic>
        <p:nvPicPr>
          <p:cNvPr id="186" name="Picture 185"/>
          <p:cNvPicPr>
            <a:picLocks noChangeAspect="1"/>
          </p:cNvPicPr>
          <p:nvPr/>
        </p:nvPicPr>
        <p:blipFill>
          <a:blip r:embed="rId6"/>
          <a:srcRect/>
          <a:stretch>
            <a:fillRect/>
          </a:stretch>
        </p:blipFill>
        <p:spPr bwMode="auto">
          <a:xfrm>
            <a:off x="55563" y="5126038"/>
            <a:ext cx="457200" cy="417512"/>
          </a:xfrm>
          <a:prstGeom prst="rect">
            <a:avLst/>
          </a:prstGeom>
          <a:noFill/>
          <a:ln w="9525">
            <a:noFill/>
            <a:miter lim="800000"/>
            <a:headEnd/>
            <a:tailEnd/>
          </a:ln>
        </p:spPr>
      </p:pic>
      <p:sp>
        <p:nvSpPr>
          <p:cNvPr id="187" name="Rectangle 28"/>
          <p:cNvSpPr>
            <a:spLocks noChangeArrowheads="1"/>
          </p:cNvSpPr>
          <p:nvPr/>
        </p:nvSpPr>
        <p:spPr bwMode="auto">
          <a:xfrm>
            <a:off x="6262688" y="2184400"/>
            <a:ext cx="2273300" cy="720725"/>
          </a:xfrm>
          <a:prstGeom prst="rect">
            <a:avLst/>
          </a:prstGeom>
          <a:solidFill>
            <a:schemeClr val="bg2"/>
          </a:solidFill>
          <a:ln w="12700" algn="ctr">
            <a:solidFill>
              <a:schemeClr val="tx1"/>
            </a:solidFill>
            <a:miter lim="800000"/>
            <a:headEnd/>
            <a:tailEnd/>
          </a:ln>
          <a:effectLst/>
        </p:spPr>
        <p:txBody>
          <a:bodyPr wrap="none" lIns="90000" tIns="46800" rIns="90000" bIns="46800" anchor="ctr"/>
          <a:lstStyle/>
          <a:p>
            <a:pPr algn="ctr">
              <a:spcBef>
                <a:spcPct val="50000"/>
              </a:spcBef>
              <a:buClr>
                <a:schemeClr val="tx2"/>
              </a:buClr>
              <a:buSzPct val="75000"/>
              <a:buFont typeface="Wingdings" pitchFamily="2" charset="2"/>
              <a:buNone/>
              <a:defRPr/>
            </a:pPr>
            <a:r>
              <a:rPr lang="en-US" sz="1800" dirty="0">
                <a:latin typeface="+mj-lt"/>
              </a:rPr>
              <a:t>MNO 2 loose</a:t>
            </a:r>
          </a:p>
          <a:p>
            <a:pPr algn="ctr">
              <a:spcBef>
                <a:spcPct val="50000"/>
              </a:spcBef>
              <a:buClr>
                <a:schemeClr val="tx2"/>
              </a:buClr>
              <a:buSzPct val="75000"/>
              <a:buFont typeface="Wingdings" pitchFamily="2" charset="2"/>
              <a:buNone/>
              <a:defRPr/>
            </a:pPr>
            <a:r>
              <a:rPr lang="en-US" sz="1800" dirty="0">
                <a:latin typeface="+mj-lt"/>
              </a:rPr>
              <a:t>spectrum game!</a:t>
            </a:r>
          </a:p>
        </p:txBody>
      </p:sp>
      <p:cxnSp>
        <p:nvCxnSpPr>
          <p:cNvPr id="189" name="Curved Connector 188"/>
          <p:cNvCxnSpPr>
            <a:cxnSpLocks noChangeShapeType="1"/>
            <a:stCxn id="188" idx="0"/>
            <a:endCxn id="4" idx="1"/>
          </p:cNvCxnSpPr>
          <p:nvPr/>
        </p:nvCxnSpPr>
        <p:spPr bwMode="auto">
          <a:xfrm rot="16200000" flipV="1">
            <a:off x="5645151" y="2566987"/>
            <a:ext cx="2127250" cy="1038225"/>
          </a:xfrm>
          <a:prstGeom prst="curvedConnector4">
            <a:avLst>
              <a:gd name="adj1" fmla="val 45769"/>
              <a:gd name="adj2" fmla="val 122032"/>
            </a:avLst>
          </a:prstGeom>
          <a:noFill/>
          <a:ln w="12700" algn="ctr">
            <a:solidFill>
              <a:schemeClr val="tx1"/>
            </a:solidFill>
            <a:prstDash val="dash"/>
            <a:round/>
            <a:headEnd/>
            <a:tailEnd type="arrow" w="med" len="med"/>
          </a:ln>
        </p:spPr>
      </p:cxnSp>
      <p:sp>
        <p:nvSpPr>
          <p:cNvPr id="172" name="AutoShape 3"/>
          <p:cNvSpPr>
            <a:spLocks noChangeArrowheads="1"/>
          </p:cNvSpPr>
          <p:nvPr/>
        </p:nvSpPr>
        <p:spPr bwMode="auto">
          <a:xfrm>
            <a:off x="654050" y="2133600"/>
            <a:ext cx="8047038" cy="2741613"/>
          </a:xfrm>
          <a:prstGeom prst="roundRect">
            <a:avLst>
              <a:gd name="adj" fmla="val 4176"/>
            </a:avLst>
          </a:prstGeom>
          <a:gradFill rotWithShape="1">
            <a:gsLst>
              <a:gs pos="0">
                <a:srgbClr val="DCDCDC">
                  <a:gamma/>
                  <a:tint val="0"/>
                  <a:invGamma/>
                </a:srgbClr>
              </a:gs>
              <a:gs pos="100000">
                <a:srgbClr val="DCDCDC"/>
              </a:gs>
            </a:gsLst>
            <a:lin ang="5400000" scaled="1"/>
          </a:gradFill>
          <a:ln w="9525">
            <a:solidFill>
              <a:srgbClr val="969696"/>
            </a:solidFill>
            <a:round/>
            <a:headEnd/>
            <a:tailEnd/>
          </a:ln>
          <a:effectLst>
            <a:outerShdw dist="25400" dir="5400000" algn="ctr" rotWithShape="0">
              <a:srgbClr val="808080">
                <a:alpha val="39999"/>
              </a:srgbClr>
            </a:outerShdw>
          </a:effectLst>
        </p:spPr>
        <p:txBody>
          <a:bodyPr lIns="72000" tIns="72000" rIns="72000" bIns="72000" anchor="ctr" anchorCtr="1"/>
          <a:lstStyle/>
          <a:p>
            <a:pPr indent="-103188" eaLnBrk="0" hangingPunct="0">
              <a:spcBef>
                <a:spcPct val="25000"/>
              </a:spcBef>
              <a:buClr>
                <a:schemeClr val="tx2"/>
              </a:buClr>
              <a:buSzPct val="75000"/>
              <a:defRPr/>
            </a:pPr>
            <a:r>
              <a:rPr lang="en-GB" sz="2800" b="0" dirty="0">
                <a:latin typeface="+mj-lt"/>
              </a:rPr>
              <a:t>New entrant buying existing incumbent spectrum.</a:t>
            </a:r>
          </a:p>
          <a:p>
            <a:pPr indent="-103188" eaLnBrk="0" hangingPunct="0">
              <a:spcBef>
                <a:spcPct val="25000"/>
              </a:spcBef>
              <a:buClr>
                <a:schemeClr val="tx2"/>
              </a:buClr>
              <a:buSzPct val="75000"/>
              <a:defRPr/>
            </a:pPr>
            <a:r>
              <a:rPr lang="en-GB" sz="2800" b="0" dirty="0">
                <a:latin typeface="+mj-lt"/>
              </a:rPr>
              <a:t>Possible (catastrophic) loss of spectrum.</a:t>
            </a:r>
          </a:p>
          <a:p>
            <a:pPr indent="-103188" eaLnBrk="0" hangingPunct="0">
              <a:spcBef>
                <a:spcPct val="25000"/>
              </a:spcBef>
              <a:buClr>
                <a:schemeClr val="tx2"/>
              </a:buClr>
              <a:buSzPct val="75000"/>
              <a:defRPr/>
            </a:pPr>
            <a:r>
              <a:rPr lang="en-GB" sz="2800" b="0" dirty="0">
                <a:latin typeface="+mj-lt"/>
              </a:rPr>
              <a:t>(catastrophic) Loss of Value and Operation.</a:t>
            </a:r>
          </a:p>
          <a:p>
            <a:pPr indent="-103188" eaLnBrk="0" hangingPunct="0">
              <a:spcBef>
                <a:spcPct val="25000"/>
              </a:spcBef>
              <a:buClr>
                <a:schemeClr val="tx2"/>
              </a:buClr>
              <a:buSzPct val="75000"/>
              <a:defRPr/>
            </a:pPr>
            <a:r>
              <a:rPr lang="en-GB" sz="2800" b="0" dirty="0">
                <a:latin typeface="+mj-lt"/>
              </a:rPr>
              <a:t>Loss of future growth possibilities in LTE.</a:t>
            </a:r>
          </a:p>
        </p:txBody>
      </p:sp>
      <p:sp>
        <p:nvSpPr>
          <p:cNvPr id="190" name="Rectangle 5"/>
          <p:cNvSpPr>
            <a:spLocks noChangeArrowheads="1"/>
          </p:cNvSpPr>
          <p:nvPr/>
        </p:nvSpPr>
        <p:spPr bwMode="auto">
          <a:xfrm>
            <a:off x="6588125" y="5346700"/>
            <a:ext cx="720725" cy="719138"/>
          </a:xfrm>
          <a:prstGeom prst="rect">
            <a:avLst/>
          </a:prstGeom>
          <a:solidFill>
            <a:schemeClr val="bg1">
              <a:lumMod val="85000"/>
            </a:schemeClr>
          </a:solidFill>
          <a:ln w="12700" algn="ctr">
            <a:solidFill>
              <a:schemeClr val="tx1"/>
            </a:solidFill>
            <a:miter lim="800000"/>
            <a:headEnd/>
            <a:tailEnd/>
          </a:ln>
          <a:effectLst/>
        </p:spPr>
        <p:txBody>
          <a:bodyPr wrap="none" lIns="90000" tIns="46800" rIns="90000" bIns="46800" anchor="ctr"/>
          <a:lstStyle/>
          <a:p>
            <a:pPr marL="227013" indent="-227013" algn="ctr" defTabSz="449263" eaLnBrk="0" hangingPunct="0">
              <a:lnSpc>
                <a:spcPct val="68000"/>
              </a:lnSpc>
              <a:spcBef>
                <a:spcPct val="50000"/>
              </a:spcBef>
              <a:buClr>
                <a:schemeClr val="tx2"/>
              </a:buClr>
              <a:buSzPct val="75000"/>
              <a:buFont typeface="Wingdings" pitchFamily="2" charset="2"/>
              <a:buNone/>
              <a:defRPr/>
            </a:pPr>
            <a:endParaRPr lang="en-US" sz="1200" dirty="0">
              <a:latin typeface="+mj-lt"/>
            </a:endParaRPr>
          </a:p>
        </p:txBody>
      </p:sp>
      <p:sp>
        <p:nvSpPr>
          <p:cNvPr id="191" name="Text Box 10"/>
          <p:cNvSpPr txBox="1">
            <a:spLocks noChangeArrowheads="1"/>
          </p:cNvSpPr>
          <p:nvPr/>
        </p:nvSpPr>
        <p:spPr bwMode="auto">
          <a:xfrm>
            <a:off x="6761163" y="5187950"/>
            <a:ext cx="339725" cy="209550"/>
          </a:xfrm>
          <a:prstGeom prst="rect">
            <a:avLst/>
          </a:prstGeom>
          <a:noFill/>
          <a:ln w="12700" algn="ctr">
            <a:noFill/>
            <a:miter lim="800000"/>
            <a:headEnd/>
            <a:tailEnd/>
          </a:ln>
          <a:effectLst/>
        </p:spPr>
        <p:txBody>
          <a:bodyPr wrap="none" lIns="90000" tIns="46800" rIns="90000" bIns="46800">
            <a:spAutoFit/>
          </a:bodyPr>
          <a:lstStyle/>
          <a:p>
            <a:pPr marL="227013" indent="-227013" algn="ctr" defTabSz="449263" eaLnBrk="0" hangingPunct="0">
              <a:lnSpc>
                <a:spcPct val="68000"/>
              </a:lnSpc>
              <a:spcBef>
                <a:spcPct val="50000"/>
              </a:spcBef>
              <a:buClr>
                <a:schemeClr val="tx2"/>
              </a:buClr>
              <a:buSzPct val="75000"/>
              <a:buFont typeface="Wingdings" pitchFamily="2" charset="2"/>
              <a:buNone/>
              <a:defRPr/>
            </a:pPr>
            <a:r>
              <a:rPr lang="de-AT" sz="1100" dirty="0">
                <a:latin typeface="+mj-lt"/>
              </a:rPr>
              <a:t>10</a:t>
            </a:r>
          </a:p>
        </p:txBody>
      </p:sp>
      <p:sp>
        <p:nvSpPr>
          <p:cNvPr id="192" name="Date Placeholder 3"/>
          <p:cNvSpPr>
            <a:spLocks noGrp="1"/>
          </p:cNvSpPr>
          <p:nvPr>
            <p:ph type="dt" sz="quarter" idx="10"/>
          </p:nvPr>
        </p:nvSpPr>
        <p:spPr>
          <a:xfrm>
            <a:off x="2616200" y="6602413"/>
            <a:ext cx="5627688" cy="139700"/>
          </a:xfrm>
        </p:spPr>
        <p:txBody>
          <a:bodyPr/>
          <a:lstStyle/>
          <a:p>
            <a:pPr>
              <a:defRPr/>
            </a:pPr>
            <a:r>
              <a:rPr lang="en-US" dirty="0" smtClean="0"/>
              <a:t>Dr. Kim Kyllesbech Larsen, Industry Outlook 2012, November 24</a:t>
            </a:r>
            <a:r>
              <a:rPr lang="en-US" baseline="30000" dirty="0" smtClean="0"/>
              <a:t>th</a:t>
            </a:r>
            <a:r>
              <a:rPr lang="en-US" dirty="0" smtClean="0"/>
              <a:t> 2011, London, UK.</a:t>
            </a:r>
            <a:endParaRPr lang="en-US" dirty="0"/>
          </a:p>
        </p:txBody>
      </p:sp>
    </p:spTree>
    <p:extLst>
      <p:ext uri="{BB962C8B-B14F-4D97-AF65-F5344CB8AC3E}">
        <p14:creationId xmlns:p14="http://schemas.microsoft.com/office/powerpoint/2010/main" xmlns="" val="41915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blinds(horizontal)">
                                      <p:cBhvr>
                                        <p:cTn id="11" dur="500"/>
                                        <p:tgtEl>
                                          <p:spTgt spid="18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blinds(horizontal)">
                                      <p:cBhvr>
                                        <p:cTn id="15" dur="500"/>
                                        <p:tgtEl>
                                          <p:spTgt spid="186"/>
                                        </p:tgtEl>
                                      </p:cBhvr>
                                    </p:animEffect>
                                  </p:childTnLst>
                                </p:cTn>
                              </p:par>
                            </p:childTnLst>
                          </p:cTn>
                        </p:par>
                        <p:par>
                          <p:cTn id="16" fill="hold">
                            <p:stCondLst>
                              <p:cond delay="1500"/>
                            </p:stCondLst>
                            <p:childTnLst>
                              <p:par>
                                <p:cTn id="17" presetID="3" presetClass="entr" presetSubtype="1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par>
                          <p:cTn id="20" fill="hold">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145"/>
                                        </p:tgtEl>
                                        <p:attrNameLst>
                                          <p:attrName>style.visibility</p:attrName>
                                        </p:attrNameLst>
                                      </p:cBhvr>
                                      <p:to>
                                        <p:strVal val="visible"/>
                                      </p:to>
                                    </p:set>
                                    <p:animEffect transition="in" filter="blinds(horizontal)">
                                      <p:cBhvr>
                                        <p:cTn id="23" dur="500"/>
                                        <p:tgtEl>
                                          <p:spTgt spid="145"/>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blinds(horizontal)">
                                      <p:cBhvr>
                                        <p:cTn id="27" dur="500"/>
                                        <p:tgtEl>
                                          <p:spTgt spid="151"/>
                                        </p:tgtEl>
                                      </p:cBhvr>
                                    </p:animEffect>
                                  </p:childTnLst>
                                </p:cTn>
                              </p:par>
                            </p:childTnLst>
                          </p:cTn>
                        </p:par>
                        <p:par>
                          <p:cTn id="28" fill="hold">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blinds(horizontal)">
                                      <p:cBhvr>
                                        <p:cTn id="31" dur="500"/>
                                        <p:tgtEl>
                                          <p:spTgt spid="15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6"/>
                                        </p:tgtEl>
                                        <p:attrNameLst>
                                          <p:attrName>style.visibility</p:attrName>
                                        </p:attrNameLst>
                                      </p:cBhvr>
                                      <p:to>
                                        <p:strVal val="visible"/>
                                      </p:to>
                                    </p:set>
                                    <p:animEffect transition="in" filter="blinds(horizontal)">
                                      <p:cBhvr>
                                        <p:cTn id="36" dur="500"/>
                                        <p:tgtEl>
                                          <p:spTgt spid="166"/>
                                        </p:tgtEl>
                                      </p:cBhvr>
                                    </p:animEffect>
                                  </p:childTnLst>
                                </p:cTn>
                              </p:par>
                              <p:par>
                                <p:cTn id="37" presetID="3" presetClass="entr" presetSubtype="10" fill="hold" nodeType="withEffect">
                                  <p:stCondLst>
                                    <p:cond delay="0"/>
                                  </p:stCondLst>
                                  <p:childTnLst>
                                    <p:set>
                                      <p:cBhvr>
                                        <p:cTn id="38" dur="1" fill="hold">
                                          <p:stCondLst>
                                            <p:cond delay="0"/>
                                          </p:stCondLst>
                                        </p:cTn>
                                        <p:tgtEl>
                                          <p:spTgt spid="167"/>
                                        </p:tgtEl>
                                        <p:attrNameLst>
                                          <p:attrName>style.visibility</p:attrName>
                                        </p:attrNameLst>
                                      </p:cBhvr>
                                      <p:to>
                                        <p:strVal val="visible"/>
                                      </p:to>
                                    </p:set>
                                    <p:animEffect transition="in" filter="blinds(horizontal)">
                                      <p:cBhvr>
                                        <p:cTn id="39" dur="500"/>
                                        <p:tgtEl>
                                          <p:spTgt spid="167"/>
                                        </p:tgtEl>
                                      </p:cBhvr>
                                    </p:animEffect>
                                  </p:childTnLst>
                                </p:cTn>
                              </p:par>
                            </p:childTnLst>
                          </p:cTn>
                        </p:par>
                        <p:par>
                          <p:cTn id="40" fill="hold">
                            <p:stCondLst>
                              <p:cond delay="500"/>
                            </p:stCondLst>
                            <p:childTnLst>
                              <p:par>
                                <p:cTn id="41" presetID="3" presetClass="entr" presetSubtype="10"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blinds(horizontal)">
                                      <p:cBhvr>
                                        <p:cTn id="43" dur="500"/>
                                        <p:tgtEl>
                                          <p:spTgt spid="168"/>
                                        </p:tgtEl>
                                      </p:cBhvr>
                                    </p:animEffect>
                                  </p:childTnLst>
                                </p:cTn>
                              </p:par>
                              <p:par>
                                <p:cTn id="44" presetID="3" presetClass="entr" presetSubtype="10" fill="hold"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blinds(horizontal)">
                                      <p:cBhvr>
                                        <p:cTn id="46" dur="500"/>
                                        <p:tgtEl>
                                          <p:spTgt spid="169"/>
                                        </p:tgtEl>
                                      </p:cBhvr>
                                    </p:animEffect>
                                  </p:childTnLst>
                                </p:cTn>
                              </p:par>
                              <p:par>
                                <p:cTn id="47" presetID="3" presetClass="entr" presetSubtype="10" fill="hold" nodeType="withEffect">
                                  <p:stCondLst>
                                    <p:cond delay="0"/>
                                  </p:stCondLst>
                                  <p:childTnLst>
                                    <p:set>
                                      <p:cBhvr>
                                        <p:cTn id="48" dur="1" fill="hold">
                                          <p:stCondLst>
                                            <p:cond delay="0"/>
                                          </p:stCondLst>
                                        </p:cTn>
                                        <p:tgtEl>
                                          <p:spTgt spid="173"/>
                                        </p:tgtEl>
                                        <p:attrNameLst>
                                          <p:attrName>style.visibility</p:attrName>
                                        </p:attrNameLst>
                                      </p:cBhvr>
                                      <p:to>
                                        <p:strVal val="visible"/>
                                      </p:to>
                                    </p:set>
                                    <p:animEffect transition="in" filter="blinds(horizontal)">
                                      <p:cBhvr>
                                        <p:cTn id="49" dur="500"/>
                                        <p:tgtEl>
                                          <p:spTgt spid="173"/>
                                        </p:tgtEl>
                                      </p:cBhvr>
                                    </p:animEffect>
                                  </p:childTnLst>
                                </p:cTn>
                              </p:par>
                            </p:childTnLst>
                          </p:cTn>
                        </p:par>
                        <p:par>
                          <p:cTn id="50" fill="hold">
                            <p:stCondLst>
                              <p:cond delay="1000"/>
                            </p:stCondLst>
                            <p:childTnLst>
                              <p:par>
                                <p:cTn id="51" presetID="3" presetClass="entr" presetSubtype="10" fill="hold" nodeType="afterEffect">
                                  <p:stCondLst>
                                    <p:cond delay="0"/>
                                  </p:stCondLst>
                                  <p:childTnLst>
                                    <p:set>
                                      <p:cBhvr>
                                        <p:cTn id="52" dur="1" fill="hold">
                                          <p:stCondLst>
                                            <p:cond delay="0"/>
                                          </p:stCondLst>
                                        </p:cTn>
                                        <p:tgtEl>
                                          <p:spTgt spid="174"/>
                                        </p:tgtEl>
                                        <p:attrNameLst>
                                          <p:attrName>style.visibility</p:attrName>
                                        </p:attrNameLst>
                                      </p:cBhvr>
                                      <p:to>
                                        <p:strVal val="visible"/>
                                      </p:to>
                                    </p:set>
                                    <p:animEffect transition="in" filter="blinds(horizontal)">
                                      <p:cBhvr>
                                        <p:cTn id="53" dur="500"/>
                                        <p:tgtEl>
                                          <p:spTgt spid="174"/>
                                        </p:tgtEl>
                                      </p:cBhvr>
                                    </p:animEffect>
                                  </p:childTnLst>
                                </p:cTn>
                              </p:par>
                              <p:par>
                                <p:cTn id="54" presetID="3" presetClass="entr" presetSubtype="10" fill="hold" nodeType="withEffect">
                                  <p:stCondLst>
                                    <p:cond delay="0"/>
                                  </p:stCondLst>
                                  <p:childTnLst>
                                    <p:set>
                                      <p:cBhvr>
                                        <p:cTn id="55" dur="1" fill="hold">
                                          <p:stCondLst>
                                            <p:cond delay="0"/>
                                          </p:stCondLst>
                                        </p:cTn>
                                        <p:tgtEl>
                                          <p:spTgt spid="175"/>
                                        </p:tgtEl>
                                        <p:attrNameLst>
                                          <p:attrName>style.visibility</p:attrName>
                                        </p:attrNameLst>
                                      </p:cBhvr>
                                      <p:to>
                                        <p:strVal val="visible"/>
                                      </p:to>
                                    </p:set>
                                    <p:animEffect transition="in" filter="blinds(horizontal)">
                                      <p:cBhvr>
                                        <p:cTn id="56" dur="500"/>
                                        <p:tgtEl>
                                          <p:spTgt spid="175"/>
                                        </p:tgtEl>
                                      </p:cBhvr>
                                    </p:animEffect>
                                  </p:childTnLst>
                                </p:cTn>
                              </p:par>
                              <p:par>
                                <p:cTn id="57" presetID="3" presetClass="entr" presetSubtype="10" fill="hold" nodeType="withEffect">
                                  <p:stCondLst>
                                    <p:cond delay="0"/>
                                  </p:stCondLst>
                                  <p:childTnLst>
                                    <p:set>
                                      <p:cBhvr>
                                        <p:cTn id="58" dur="1" fill="hold">
                                          <p:stCondLst>
                                            <p:cond delay="0"/>
                                          </p:stCondLst>
                                        </p:cTn>
                                        <p:tgtEl>
                                          <p:spTgt spid="176"/>
                                        </p:tgtEl>
                                        <p:attrNameLst>
                                          <p:attrName>style.visibility</p:attrName>
                                        </p:attrNameLst>
                                      </p:cBhvr>
                                      <p:to>
                                        <p:strVal val="visible"/>
                                      </p:to>
                                    </p:set>
                                    <p:animEffect transition="in" filter="blinds(horizontal)">
                                      <p:cBhvr>
                                        <p:cTn id="59" dur="500"/>
                                        <p:tgtEl>
                                          <p:spTgt spid="176"/>
                                        </p:tgtEl>
                                      </p:cBhvr>
                                    </p:animEffect>
                                  </p:childTnLst>
                                </p:cTn>
                              </p:par>
                              <p:par>
                                <p:cTn id="60" presetID="3" presetClass="entr" presetSubtype="10" fill="hold"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blinds(horizontal)">
                                      <p:cBhvr>
                                        <p:cTn id="62" dur="500"/>
                                        <p:tgtEl>
                                          <p:spTgt spid="177"/>
                                        </p:tgtEl>
                                      </p:cBhvr>
                                    </p:animEffect>
                                  </p:childTnLst>
                                </p:cTn>
                              </p:par>
                            </p:childTnLst>
                          </p:cTn>
                        </p:par>
                        <p:par>
                          <p:cTn id="63" fill="hold">
                            <p:stCondLst>
                              <p:cond delay="1500"/>
                            </p:stCondLst>
                            <p:childTnLst>
                              <p:par>
                                <p:cTn id="64" presetID="3" presetClass="entr" presetSubtype="10" fill="hold" nodeType="after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blinds(horizontal)">
                                      <p:cBhvr>
                                        <p:cTn id="66" dur="500"/>
                                        <p:tgtEl>
                                          <p:spTgt spid="178"/>
                                        </p:tgtEl>
                                      </p:cBhvr>
                                    </p:animEffect>
                                  </p:childTnLst>
                                </p:cTn>
                              </p:par>
                              <p:par>
                                <p:cTn id="67" presetID="3" presetClass="entr" presetSubtype="10" fill="hold" nodeType="withEffect">
                                  <p:stCondLst>
                                    <p:cond delay="0"/>
                                  </p:stCondLst>
                                  <p:childTnLst>
                                    <p:set>
                                      <p:cBhvr>
                                        <p:cTn id="68" dur="1" fill="hold">
                                          <p:stCondLst>
                                            <p:cond delay="0"/>
                                          </p:stCondLst>
                                        </p:cTn>
                                        <p:tgtEl>
                                          <p:spTgt spid="179"/>
                                        </p:tgtEl>
                                        <p:attrNameLst>
                                          <p:attrName>style.visibility</p:attrName>
                                        </p:attrNameLst>
                                      </p:cBhvr>
                                      <p:to>
                                        <p:strVal val="visible"/>
                                      </p:to>
                                    </p:set>
                                    <p:animEffect transition="in" filter="blinds(horizontal)">
                                      <p:cBhvr>
                                        <p:cTn id="69" dur="500"/>
                                        <p:tgtEl>
                                          <p:spTgt spid="179"/>
                                        </p:tgtEl>
                                      </p:cBhvr>
                                    </p:animEffect>
                                  </p:childTnLst>
                                </p:cTn>
                              </p:par>
                              <p:par>
                                <p:cTn id="70" presetID="3" presetClass="entr" presetSubtype="10" fill="hold" nodeType="withEffect">
                                  <p:stCondLst>
                                    <p:cond delay="0"/>
                                  </p:stCondLst>
                                  <p:childTnLst>
                                    <p:set>
                                      <p:cBhvr>
                                        <p:cTn id="71" dur="1" fill="hold">
                                          <p:stCondLst>
                                            <p:cond delay="0"/>
                                          </p:stCondLst>
                                        </p:cTn>
                                        <p:tgtEl>
                                          <p:spTgt spid="180"/>
                                        </p:tgtEl>
                                        <p:attrNameLst>
                                          <p:attrName>style.visibility</p:attrName>
                                        </p:attrNameLst>
                                      </p:cBhvr>
                                      <p:to>
                                        <p:strVal val="visible"/>
                                      </p:to>
                                    </p:set>
                                    <p:animEffect transition="in" filter="blinds(horizontal)">
                                      <p:cBhvr>
                                        <p:cTn id="72" dur="500"/>
                                        <p:tgtEl>
                                          <p:spTgt spid="180"/>
                                        </p:tgtEl>
                                      </p:cBhvr>
                                    </p:animEffect>
                                  </p:childTnLst>
                                </p:cTn>
                              </p:par>
                              <p:par>
                                <p:cTn id="73" presetID="3" presetClass="entr" presetSubtype="10" fill="hold" nodeType="withEffect">
                                  <p:stCondLst>
                                    <p:cond delay="0"/>
                                  </p:stCondLst>
                                  <p:childTnLst>
                                    <p:set>
                                      <p:cBhvr>
                                        <p:cTn id="74" dur="1" fill="hold">
                                          <p:stCondLst>
                                            <p:cond delay="0"/>
                                          </p:stCondLst>
                                        </p:cTn>
                                        <p:tgtEl>
                                          <p:spTgt spid="181"/>
                                        </p:tgtEl>
                                        <p:attrNameLst>
                                          <p:attrName>style.visibility</p:attrName>
                                        </p:attrNameLst>
                                      </p:cBhvr>
                                      <p:to>
                                        <p:strVal val="visible"/>
                                      </p:to>
                                    </p:set>
                                    <p:animEffect transition="in" filter="blinds(horizontal)">
                                      <p:cBhvr>
                                        <p:cTn id="75" dur="500"/>
                                        <p:tgtEl>
                                          <p:spTgt spid="181"/>
                                        </p:tgtEl>
                                      </p:cBhvr>
                                    </p:animEffect>
                                  </p:childTnLst>
                                </p:cTn>
                              </p:par>
                            </p:childTnLst>
                          </p:cTn>
                        </p:par>
                        <p:par>
                          <p:cTn id="76" fill="hold">
                            <p:stCondLst>
                              <p:cond delay="2000"/>
                            </p:stCondLst>
                            <p:childTnLst>
                              <p:par>
                                <p:cTn id="77" presetID="3" presetClass="entr" presetSubtype="10" fill="hold" nodeType="afterEffect">
                                  <p:stCondLst>
                                    <p:cond delay="0"/>
                                  </p:stCondLst>
                                  <p:childTnLst>
                                    <p:set>
                                      <p:cBhvr>
                                        <p:cTn id="78" dur="1" fill="hold">
                                          <p:stCondLst>
                                            <p:cond delay="0"/>
                                          </p:stCondLst>
                                        </p:cTn>
                                        <p:tgtEl>
                                          <p:spTgt spid="182"/>
                                        </p:tgtEl>
                                        <p:attrNameLst>
                                          <p:attrName>style.visibility</p:attrName>
                                        </p:attrNameLst>
                                      </p:cBhvr>
                                      <p:to>
                                        <p:strVal val="visible"/>
                                      </p:to>
                                    </p:set>
                                    <p:animEffect transition="in" filter="blinds(horizontal)">
                                      <p:cBhvr>
                                        <p:cTn id="79" dur="500"/>
                                        <p:tgtEl>
                                          <p:spTgt spid="18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linds(horizontal)">
                                      <p:cBhvr>
                                        <p:cTn id="84" dur="500"/>
                                        <p:tgtEl>
                                          <p:spTgt spid="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blinds(horizontal)">
                                      <p:cBhvr>
                                        <p:cTn id="87" dur="500"/>
                                        <p:tgtEl>
                                          <p:spTgt spid="171"/>
                                        </p:tgtEl>
                                      </p:cBhvr>
                                    </p:animEffect>
                                  </p:childTnLst>
                                </p:cTn>
                              </p:par>
                            </p:childTnLst>
                          </p:cTn>
                        </p:par>
                        <p:par>
                          <p:cTn id="88" fill="hold">
                            <p:stCondLst>
                              <p:cond delay="500"/>
                            </p:stCondLst>
                            <p:childTnLst>
                              <p:par>
                                <p:cTn id="89" presetID="3" presetClass="entr" presetSubtype="1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blinds(horizontal)">
                                      <p:cBhvr>
                                        <p:cTn id="91" dur="500"/>
                                        <p:tgtEl>
                                          <p:spTgt spid="6"/>
                                        </p:tgtEl>
                                      </p:cBhvr>
                                    </p:animEffect>
                                  </p:childTnLst>
                                </p:cTn>
                              </p:par>
                            </p:childTnLst>
                          </p:cTn>
                        </p:par>
                        <p:par>
                          <p:cTn id="92" fill="hold">
                            <p:stCondLst>
                              <p:cond delay="1000"/>
                            </p:stCondLst>
                            <p:childTnLst>
                              <p:par>
                                <p:cTn id="93" presetID="3" presetClass="entr" presetSubtype="10"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blinds(horizontal)">
                                      <p:cBhvr>
                                        <p:cTn id="95" dur="500"/>
                                        <p:tgtEl>
                                          <p:spTgt spid="8"/>
                                        </p:tgtEl>
                                      </p:cBhvr>
                                    </p:animEffect>
                                  </p:childTnLst>
                                </p:cTn>
                              </p:par>
                            </p:childTnLst>
                          </p:cTn>
                        </p:par>
                        <p:par>
                          <p:cTn id="96" fill="hold">
                            <p:stCondLst>
                              <p:cond delay="1500"/>
                            </p:stCondLst>
                            <p:childTnLst>
                              <p:par>
                                <p:cTn id="97" presetID="3" presetClass="entr" presetSubtype="10" fill="hold" grpId="0"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blinds(horizontal)">
                                      <p:cBhvr>
                                        <p:cTn id="99" dur="500"/>
                                        <p:tgtEl>
                                          <p:spTgt spid="4"/>
                                        </p:tgtEl>
                                      </p:cBhvr>
                                    </p:animEffect>
                                  </p:childTnLst>
                                </p:cTn>
                              </p:par>
                            </p:childTnLst>
                          </p:cTn>
                        </p:par>
                        <p:par>
                          <p:cTn id="100" fill="hold">
                            <p:stCondLst>
                              <p:cond delay="2000"/>
                            </p:stCondLst>
                            <p:childTnLst>
                              <p:par>
                                <p:cTn id="101" presetID="3" presetClass="entr" presetSubtype="10" fill="hold" grpId="0" nodeType="afterEffect">
                                  <p:stCondLst>
                                    <p:cond delay="0"/>
                                  </p:stCondLst>
                                  <p:childTnLst>
                                    <p:set>
                                      <p:cBhvr>
                                        <p:cTn id="102" dur="1" fill="hold">
                                          <p:stCondLst>
                                            <p:cond delay="0"/>
                                          </p:stCondLst>
                                        </p:cTn>
                                        <p:tgtEl>
                                          <p:spTgt spid="156"/>
                                        </p:tgtEl>
                                        <p:attrNameLst>
                                          <p:attrName>style.visibility</p:attrName>
                                        </p:attrNameLst>
                                      </p:cBhvr>
                                      <p:to>
                                        <p:strVal val="visible"/>
                                      </p:to>
                                    </p:set>
                                    <p:animEffect transition="in" filter="blinds(horizontal)">
                                      <p:cBhvr>
                                        <p:cTn id="103" dur="500"/>
                                        <p:tgtEl>
                                          <p:spTgt spid="156"/>
                                        </p:tgtEl>
                                      </p:cBhvr>
                                    </p:animEffect>
                                  </p:childTnLst>
                                </p:cTn>
                              </p:par>
                            </p:childTnLst>
                          </p:cTn>
                        </p:par>
                        <p:par>
                          <p:cTn id="104" fill="hold">
                            <p:stCondLst>
                              <p:cond delay="2500"/>
                            </p:stCondLst>
                            <p:childTnLst>
                              <p:par>
                                <p:cTn id="105" presetID="3" presetClass="entr" presetSubtype="10" fill="hold" nodeType="afterEffect">
                                  <p:stCondLst>
                                    <p:cond delay="0"/>
                                  </p:stCondLst>
                                  <p:childTnLst>
                                    <p:set>
                                      <p:cBhvr>
                                        <p:cTn id="106" dur="1" fill="hold">
                                          <p:stCondLst>
                                            <p:cond delay="0"/>
                                          </p:stCondLst>
                                        </p:cTn>
                                        <p:tgtEl>
                                          <p:spTgt spid="157"/>
                                        </p:tgtEl>
                                        <p:attrNameLst>
                                          <p:attrName>style.visibility</p:attrName>
                                        </p:attrNameLst>
                                      </p:cBhvr>
                                      <p:to>
                                        <p:strVal val="visible"/>
                                      </p:to>
                                    </p:set>
                                    <p:animEffect transition="in" filter="blinds(horizontal)">
                                      <p:cBhvr>
                                        <p:cTn id="107" dur="500"/>
                                        <p:tgtEl>
                                          <p:spTgt spid="157"/>
                                        </p:tgtEl>
                                      </p:cBhvr>
                                    </p:animEffect>
                                  </p:childTnLst>
                                </p:cTn>
                              </p:par>
                            </p:childTnLst>
                          </p:cTn>
                        </p:par>
                        <p:par>
                          <p:cTn id="108" fill="hold">
                            <p:stCondLst>
                              <p:cond delay="3000"/>
                            </p:stCondLst>
                            <p:childTnLst>
                              <p:par>
                                <p:cTn id="109" presetID="3" presetClass="entr" presetSubtype="10" fill="hold" grpId="0" nodeType="afterEffect">
                                  <p:stCondLst>
                                    <p:cond delay="0"/>
                                  </p:stCondLst>
                                  <p:childTnLst>
                                    <p:set>
                                      <p:cBhvr>
                                        <p:cTn id="110" dur="1" fill="hold">
                                          <p:stCondLst>
                                            <p:cond delay="0"/>
                                          </p:stCondLst>
                                        </p:cTn>
                                        <p:tgtEl>
                                          <p:spTgt spid="188"/>
                                        </p:tgtEl>
                                        <p:attrNameLst>
                                          <p:attrName>style.visibility</p:attrName>
                                        </p:attrNameLst>
                                      </p:cBhvr>
                                      <p:to>
                                        <p:strVal val="visible"/>
                                      </p:to>
                                    </p:set>
                                    <p:animEffect transition="in" filter="blinds(horizontal)">
                                      <p:cBhvr>
                                        <p:cTn id="111" dur="500"/>
                                        <p:tgtEl>
                                          <p:spTgt spid="188"/>
                                        </p:tgtEl>
                                      </p:cBhvr>
                                    </p:animEffect>
                                  </p:childTnLst>
                                </p:cTn>
                              </p:par>
                            </p:childTnLst>
                          </p:cTn>
                        </p:par>
                        <p:par>
                          <p:cTn id="112" fill="hold">
                            <p:stCondLst>
                              <p:cond delay="3500"/>
                            </p:stCondLst>
                            <p:childTnLst>
                              <p:par>
                                <p:cTn id="113" presetID="3" presetClass="entr" presetSubtype="10" fill="hold" nodeType="afterEffect">
                                  <p:stCondLst>
                                    <p:cond delay="0"/>
                                  </p:stCondLst>
                                  <p:childTnLst>
                                    <p:set>
                                      <p:cBhvr>
                                        <p:cTn id="114" dur="1" fill="hold">
                                          <p:stCondLst>
                                            <p:cond delay="0"/>
                                          </p:stCondLst>
                                        </p:cTn>
                                        <p:tgtEl>
                                          <p:spTgt spid="189"/>
                                        </p:tgtEl>
                                        <p:attrNameLst>
                                          <p:attrName>style.visibility</p:attrName>
                                        </p:attrNameLst>
                                      </p:cBhvr>
                                      <p:to>
                                        <p:strVal val="visible"/>
                                      </p:to>
                                    </p:set>
                                    <p:animEffect transition="in" filter="blinds(horizontal)">
                                      <p:cBhvr>
                                        <p:cTn id="115" dur="500"/>
                                        <p:tgtEl>
                                          <p:spTgt spid="18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
                                        </p:tgtEl>
                                        <p:attrNameLst>
                                          <p:attrName>style.visibility</p:attrName>
                                        </p:attrNameLst>
                                      </p:cBhvr>
                                      <p:to>
                                        <p:strVal val="visible"/>
                                      </p:to>
                                    </p:set>
                                    <p:animEffect transition="in" filter="blinds(horizontal)">
                                      <p:cBhvr>
                                        <p:cTn id="120" dur="500"/>
                                        <p:tgtEl>
                                          <p:spTgt spid="5"/>
                                        </p:tgtEl>
                                      </p:cBhvr>
                                    </p:animEffect>
                                  </p:childTnLst>
                                </p:cTn>
                              </p:par>
                            </p:childTnLst>
                          </p:cTn>
                        </p:par>
                        <p:par>
                          <p:cTn id="121" fill="hold">
                            <p:stCondLst>
                              <p:cond delay="500"/>
                            </p:stCondLst>
                            <p:childTnLst>
                              <p:par>
                                <p:cTn id="122" presetID="3" presetClass="entr" presetSubtype="10" fill="hold" grpId="0" nodeType="afterEffect">
                                  <p:stCondLst>
                                    <p:cond delay="0"/>
                                  </p:stCondLst>
                                  <p:childTnLst>
                                    <p:set>
                                      <p:cBhvr>
                                        <p:cTn id="123" dur="1" fill="hold">
                                          <p:stCondLst>
                                            <p:cond delay="0"/>
                                          </p:stCondLst>
                                        </p:cTn>
                                        <p:tgtEl>
                                          <p:spTgt spid="158"/>
                                        </p:tgtEl>
                                        <p:attrNameLst>
                                          <p:attrName>style.visibility</p:attrName>
                                        </p:attrNameLst>
                                      </p:cBhvr>
                                      <p:to>
                                        <p:strVal val="visible"/>
                                      </p:to>
                                    </p:set>
                                    <p:animEffect transition="in" filter="blinds(horizontal)">
                                      <p:cBhvr>
                                        <p:cTn id="124" dur="500"/>
                                        <p:tgtEl>
                                          <p:spTgt spid="158"/>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61"/>
                                        </p:tgtEl>
                                        <p:attrNameLst>
                                          <p:attrName>style.visibility</p:attrName>
                                        </p:attrNameLst>
                                      </p:cBhvr>
                                      <p:to>
                                        <p:strVal val="visible"/>
                                      </p:to>
                                    </p:set>
                                    <p:animEffect transition="in" filter="blinds(horizontal)">
                                      <p:cBhvr>
                                        <p:cTn id="129" dur="500"/>
                                        <p:tgtEl>
                                          <p:spTgt spid="161"/>
                                        </p:tgtEl>
                                      </p:cBhvr>
                                    </p:animEffect>
                                  </p:childTnLst>
                                </p:cTn>
                              </p:par>
                            </p:childTnLst>
                          </p:cTn>
                        </p:par>
                        <p:par>
                          <p:cTn id="130" fill="hold">
                            <p:stCondLst>
                              <p:cond delay="500"/>
                            </p:stCondLst>
                            <p:childTnLst>
                              <p:par>
                                <p:cTn id="131" presetID="3" presetClass="entr" presetSubtype="10" fill="hold" grpId="0" nodeType="afterEffect">
                                  <p:stCondLst>
                                    <p:cond delay="0"/>
                                  </p:stCondLst>
                                  <p:childTnLst>
                                    <p:set>
                                      <p:cBhvr>
                                        <p:cTn id="132" dur="1" fill="hold">
                                          <p:stCondLst>
                                            <p:cond delay="0"/>
                                          </p:stCondLst>
                                        </p:cTn>
                                        <p:tgtEl>
                                          <p:spTgt spid="162"/>
                                        </p:tgtEl>
                                        <p:attrNameLst>
                                          <p:attrName>style.visibility</p:attrName>
                                        </p:attrNameLst>
                                      </p:cBhvr>
                                      <p:to>
                                        <p:strVal val="visible"/>
                                      </p:to>
                                    </p:set>
                                    <p:animEffect transition="in" filter="blinds(horizontal)">
                                      <p:cBhvr>
                                        <p:cTn id="133" dur="500"/>
                                        <p:tgtEl>
                                          <p:spTgt spid="162"/>
                                        </p:tgtEl>
                                      </p:cBhvr>
                                    </p:animEffect>
                                  </p:childTnLst>
                                </p:cTn>
                              </p:par>
                            </p:childTnLst>
                          </p:cTn>
                        </p:par>
                        <p:par>
                          <p:cTn id="134" fill="hold">
                            <p:stCondLst>
                              <p:cond delay="1000"/>
                            </p:stCondLst>
                            <p:childTnLst>
                              <p:par>
                                <p:cTn id="135" presetID="3" presetClass="entr" presetSubtype="10" fill="hold" grpId="0" nodeType="afterEffect">
                                  <p:stCondLst>
                                    <p:cond delay="0"/>
                                  </p:stCondLst>
                                  <p:childTnLst>
                                    <p:set>
                                      <p:cBhvr>
                                        <p:cTn id="136" dur="1" fill="hold">
                                          <p:stCondLst>
                                            <p:cond delay="0"/>
                                          </p:stCondLst>
                                        </p:cTn>
                                        <p:tgtEl>
                                          <p:spTgt spid="159"/>
                                        </p:tgtEl>
                                        <p:attrNameLst>
                                          <p:attrName>style.visibility</p:attrName>
                                        </p:attrNameLst>
                                      </p:cBhvr>
                                      <p:to>
                                        <p:strVal val="visible"/>
                                      </p:to>
                                    </p:set>
                                    <p:animEffect transition="in" filter="blinds(horizontal)">
                                      <p:cBhvr>
                                        <p:cTn id="137" dur="500"/>
                                        <p:tgtEl>
                                          <p:spTgt spid="159"/>
                                        </p:tgtEl>
                                      </p:cBhvr>
                                    </p:animEffect>
                                  </p:childTnLst>
                                </p:cTn>
                              </p:par>
                            </p:childTnLst>
                          </p:cTn>
                        </p:par>
                        <p:par>
                          <p:cTn id="138" fill="hold">
                            <p:stCondLst>
                              <p:cond delay="1500"/>
                            </p:stCondLst>
                            <p:childTnLst>
                              <p:par>
                                <p:cTn id="139" presetID="3" presetClass="entr" presetSubtype="10" fill="hold" grpId="0" nodeType="afterEffect">
                                  <p:stCondLst>
                                    <p:cond delay="0"/>
                                  </p:stCondLst>
                                  <p:childTnLst>
                                    <p:set>
                                      <p:cBhvr>
                                        <p:cTn id="140" dur="1" fill="hold">
                                          <p:stCondLst>
                                            <p:cond delay="0"/>
                                          </p:stCondLst>
                                        </p:cTn>
                                        <p:tgtEl>
                                          <p:spTgt spid="160"/>
                                        </p:tgtEl>
                                        <p:attrNameLst>
                                          <p:attrName>style.visibility</p:attrName>
                                        </p:attrNameLst>
                                      </p:cBhvr>
                                      <p:to>
                                        <p:strVal val="visible"/>
                                      </p:to>
                                    </p:set>
                                    <p:animEffect transition="in" filter="blinds(horizontal)">
                                      <p:cBhvr>
                                        <p:cTn id="141" dur="500"/>
                                        <p:tgtEl>
                                          <p:spTgt spid="160"/>
                                        </p:tgtEl>
                                      </p:cBhvr>
                                    </p:animEffect>
                                  </p:childTnLst>
                                </p:cTn>
                              </p:par>
                            </p:childTnLst>
                          </p:cTn>
                        </p:par>
                        <p:par>
                          <p:cTn id="142" fill="hold">
                            <p:stCondLst>
                              <p:cond delay="2000"/>
                            </p:stCondLst>
                            <p:childTnLst>
                              <p:par>
                                <p:cTn id="143" presetID="3" presetClass="entr" presetSubtype="10" fill="hold" grpId="0" nodeType="afterEffect">
                                  <p:stCondLst>
                                    <p:cond delay="0"/>
                                  </p:stCondLst>
                                  <p:childTnLst>
                                    <p:set>
                                      <p:cBhvr>
                                        <p:cTn id="144" dur="1" fill="hold">
                                          <p:stCondLst>
                                            <p:cond delay="0"/>
                                          </p:stCondLst>
                                        </p:cTn>
                                        <p:tgtEl>
                                          <p:spTgt spid="163"/>
                                        </p:tgtEl>
                                        <p:attrNameLst>
                                          <p:attrName>style.visibility</p:attrName>
                                        </p:attrNameLst>
                                      </p:cBhvr>
                                      <p:to>
                                        <p:strVal val="visible"/>
                                      </p:to>
                                    </p:set>
                                    <p:animEffect transition="in" filter="blinds(horizontal)">
                                      <p:cBhvr>
                                        <p:cTn id="145" dur="500"/>
                                        <p:tgtEl>
                                          <p:spTgt spid="163"/>
                                        </p:tgtEl>
                                      </p:cBhvr>
                                    </p:animEffect>
                                  </p:childTnLst>
                                </p:cTn>
                              </p:par>
                            </p:childTnLst>
                          </p:cTn>
                        </p:par>
                        <p:par>
                          <p:cTn id="146" fill="hold">
                            <p:stCondLst>
                              <p:cond delay="2500"/>
                            </p:stCondLst>
                            <p:childTnLst>
                              <p:par>
                                <p:cTn id="147" presetID="3" presetClass="entr" presetSubtype="10" fill="hold" grpId="0" nodeType="afterEffect">
                                  <p:stCondLst>
                                    <p:cond delay="0"/>
                                  </p:stCondLst>
                                  <p:childTnLst>
                                    <p:set>
                                      <p:cBhvr>
                                        <p:cTn id="148" dur="1" fill="hold">
                                          <p:stCondLst>
                                            <p:cond delay="0"/>
                                          </p:stCondLst>
                                        </p:cTn>
                                        <p:tgtEl>
                                          <p:spTgt spid="164"/>
                                        </p:tgtEl>
                                        <p:attrNameLst>
                                          <p:attrName>style.visibility</p:attrName>
                                        </p:attrNameLst>
                                      </p:cBhvr>
                                      <p:to>
                                        <p:strVal val="visible"/>
                                      </p:to>
                                    </p:set>
                                    <p:animEffect transition="in" filter="blinds(horizontal)">
                                      <p:cBhvr>
                                        <p:cTn id="149" dur="500"/>
                                        <p:tgtEl>
                                          <p:spTgt spid="164"/>
                                        </p:tgtEl>
                                      </p:cBhvr>
                                    </p:animEffect>
                                  </p:childTnLst>
                                </p:cTn>
                              </p:par>
                            </p:childTnLst>
                          </p:cTn>
                        </p:par>
                        <p:par>
                          <p:cTn id="150" fill="hold">
                            <p:stCondLst>
                              <p:cond delay="3000"/>
                            </p:stCondLst>
                            <p:childTnLst>
                              <p:par>
                                <p:cTn id="151" presetID="3" presetClass="entr" presetSubtype="10" fill="hold" grpId="0" nodeType="afterEffect">
                                  <p:stCondLst>
                                    <p:cond delay="500"/>
                                  </p:stCondLst>
                                  <p:childTnLst>
                                    <p:set>
                                      <p:cBhvr>
                                        <p:cTn id="152" dur="1" fill="hold">
                                          <p:stCondLst>
                                            <p:cond delay="0"/>
                                          </p:stCondLst>
                                        </p:cTn>
                                        <p:tgtEl>
                                          <p:spTgt spid="187"/>
                                        </p:tgtEl>
                                        <p:attrNameLst>
                                          <p:attrName>style.visibility</p:attrName>
                                        </p:attrNameLst>
                                      </p:cBhvr>
                                      <p:to>
                                        <p:strVal val="visible"/>
                                      </p:to>
                                    </p:set>
                                    <p:animEffect transition="in" filter="blinds(horizontal)">
                                      <p:cBhvr>
                                        <p:cTn id="153" dur="500"/>
                                        <p:tgtEl>
                                          <p:spTgt spid="187"/>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172"/>
                                        </p:tgtEl>
                                        <p:attrNameLst>
                                          <p:attrName>style.visibility</p:attrName>
                                        </p:attrNameLst>
                                      </p:cBhvr>
                                      <p:to>
                                        <p:strVal val="visible"/>
                                      </p:to>
                                    </p:set>
                                    <p:animEffect transition="in" filter="blinds(horizontal)">
                                      <p:cBhvr>
                                        <p:cTn id="158" dur="500"/>
                                        <p:tgtEl>
                                          <p:spTgt spid="172"/>
                                        </p:tgtEl>
                                      </p:cBhvr>
                                    </p:animEffect>
                                  </p:childTnLst>
                                </p:cTn>
                              </p:par>
                            </p:childTnLst>
                          </p:cTn>
                        </p:par>
                        <p:par>
                          <p:cTn id="159" fill="hold">
                            <p:stCondLst>
                              <p:cond delay="500"/>
                            </p:stCondLst>
                            <p:childTnLst>
                              <p:par>
                                <p:cTn id="160" presetID="3" presetClass="entr" presetSubtype="10" fill="hold" nodeType="afterEffect">
                                  <p:stCondLst>
                                    <p:cond delay="0"/>
                                  </p:stCondLst>
                                  <p:childTnLst>
                                    <p:set>
                                      <p:cBhvr>
                                        <p:cTn id="161" dur="1" fill="hold">
                                          <p:stCondLst>
                                            <p:cond delay="0"/>
                                          </p:stCondLst>
                                        </p:cTn>
                                        <p:tgtEl>
                                          <p:spTgt spid="172">
                                            <p:txEl>
                                              <p:pRg st="0" end="0"/>
                                            </p:txEl>
                                          </p:spTgt>
                                        </p:tgtEl>
                                        <p:attrNameLst>
                                          <p:attrName>style.visibility</p:attrName>
                                        </p:attrNameLst>
                                      </p:cBhvr>
                                      <p:to>
                                        <p:strVal val="visible"/>
                                      </p:to>
                                    </p:set>
                                    <p:animEffect transition="in" filter="blinds(horizontal)">
                                      <p:cBhvr>
                                        <p:cTn id="162" dur="500"/>
                                        <p:tgtEl>
                                          <p:spTgt spid="172">
                                            <p:txEl>
                                              <p:pRg st="0" end="0"/>
                                            </p:txEl>
                                          </p:spTgt>
                                        </p:tgtEl>
                                      </p:cBhvr>
                                    </p:animEffect>
                                  </p:childTnLst>
                                </p:cTn>
                              </p:par>
                            </p:childTnLst>
                          </p:cTn>
                        </p:par>
                        <p:par>
                          <p:cTn id="163" fill="hold">
                            <p:stCondLst>
                              <p:cond delay="1000"/>
                            </p:stCondLst>
                            <p:childTnLst>
                              <p:par>
                                <p:cTn id="164" presetID="3" presetClass="entr" presetSubtype="10" fill="hold" nodeType="afterEffect">
                                  <p:stCondLst>
                                    <p:cond delay="500"/>
                                  </p:stCondLst>
                                  <p:childTnLst>
                                    <p:set>
                                      <p:cBhvr>
                                        <p:cTn id="165" dur="1" fill="hold">
                                          <p:stCondLst>
                                            <p:cond delay="0"/>
                                          </p:stCondLst>
                                        </p:cTn>
                                        <p:tgtEl>
                                          <p:spTgt spid="172">
                                            <p:txEl>
                                              <p:pRg st="1" end="1"/>
                                            </p:txEl>
                                          </p:spTgt>
                                        </p:tgtEl>
                                        <p:attrNameLst>
                                          <p:attrName>style.visibility</p:attrName>
                                        </p:attrNameLst>
                                      </p:cBhvr>
                                      <p:to>
                                        <p:strVal val="visible"/>
                                      </p:to>
                                    </p:set>
                                    <p:animEffect transition="in" filter="blinds(horizontal)">
                                      <p:cBhvr>
                                        <p:cTn id="166" dur="500"/>
                                        <p:tgtEl>
                                          <p:spTgt spid="172">
                                            <p:txEl>
                                              <p:pRg st="1" end="1"/>
                                            </p:txEl>
                                          </p:spTgt>
                                        </p:tgtEl>
                                      </p:cBhvr>
                                    </p:animEffect>
                                  </p:childTnLst>
                                </p:cTn>
                              </p:par>
                            </p:childTnLst>
                          </p:cTn>
                        </p:par>
                        <p:par>
                          <p:cTn id="167" fill="hold">
                            <p:stCondLst>
                              <p:cond delay="2000"/>
                            </p:stCondLst>
                            <p:childTnLst>
                              <p:par>
                                <p:cTn id="168" presetID="3" presetClass="entr" presetSubtype="10" fill="hold" nodeType="afterEffect">
                                  <p:stCondLst>
                                    <p:cond delay="500"/>
                                  </p:stCondLst>
                                  <p:childTnLst>
                                    <p:set>
                                      <p:cBhvr>
                                        <p:cTn id="169" dur="1" fill="hold">
                                          <p:stCondLst>
                                            <p:cond delay="0"/>
                                          </p:stCondLst>
                                        </p:cTn>
                                        <p:tgtEl>
                                          <p:spTgt spid="172">
                                            <p:txEl>
                                              <p:pRg st="2" end="2"/>
                                            </p:txEl>
                                          </p:spTgt>
                                        </p:tgtEl>
                                        <p:attrNameLst>
                                          <p:attrName>style.visibility</p:attrName>
                                        </p:attrNameLst>
                                      </p:cBhvr>
                                      <p:to>
                                        <p:strVal val="visible"/>
                                      </p:to>
                                    </p:set>
                                    <p:animEffect transition="in" filter="blinds(horizontal)">
                                      <p:cBhvr>
                                        <p:cTn id="170" dur="500"/>
                                        <p:tgtEl>
                                          <p:spTgt spid="172">
                                            <p:txEl>
                                              <p:pRg st="2" end="2"/>
                                            </p:txEl>
                                          </p:spTgt>
                                        </p:tgtEl>
                                      </p:cBhvr>
                                    </p:animEffect>
                                  </p:childTnLst>
                                </p:cTn>
                              </p:par>
                            </p:childTnLst>
                          </p:cTn>
                        </p:par>
                        <p:par>
                          <p:cTn id="171" fill="hold">
                            <p:stCondLst>
                              <p:cond delay="3000"/>
                            </p:stCondLst>
                            <p:childTnLst>
                              <p:par>
                                <p:cTn id="172" presetID="3" presetClass="entr" presetSubtype="10" fill="hold" nodeType="afterEffect">
                                  <p:stCondLst>
                                    <p:cond delay="500"/>
                                  </p:stCondLst>
                                  <p:childTnLst>
                                    <p:set>
                                      <p:cBhvr>
                                        <p:cTn id="173" dur="1" fill="hold">
                                          <p:stCondLst>
                                            <p:cond delay="0"/>
                                          </p:stCondLst>
                                        </p:cTn>
                                        <p:tgtEl>
                                          <p:spTgt spid="172">
                                            <p:txEl>
                                              <p:pRg st="3" end="3"/>
                                            </p:txEl>
                                          </p:spTgt>
                                        </p:tgtEl>
                                        <p:attrNameLst>
                                          <p:attrName>style.visibility</p:attrName>
                                        </p:attrNameLst>
                                      </p:cBhvr>
                                      <p:to>
                                        <p:strVal val="visible"/>
                                      </p:to>
                                    </p:set>
                                    <p:animEffect transition="in" filter="blinds(horizontal)">
                                      <p:cBhvr>
                                        <p:cTn id="174" dur="500"/>
                                        <p:tgtEl>
                                          <p:spTgt spid="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64" grpId="0" animBg="1"/>
      <p:bldP spid="163" grpId="0" animBg="1"/>
      <p:bldP spid="162" grpId="0" animBg="1"/>
      <p:bldP spid="161" grpId="0" animBg="1"/>
      <p:bldP spid="160" grpId="0" animBg="1"/>
      <p:bldP spid="159" grpId="0" animBg="1"/>
      <p:bldP spid="158" grpId="0" animBg="1"/>
      <p:bldP spid="156" grpId="0" animBg="1"/>
      <p:bldP spid="5" grpId="0" animBg="1"/>
      <p:bldP spid="171" grpId="0" animBg="1"/>
      <p:bldP spid="3" grpId="0" animBg="1"/>
      <p:bldP spid="4" grpId="0"/>
      <p:bldP spid="7" grpId="0" animBg="1"/>
      <p:bldP spid="145" grpId="0" animBg="1"/>
      <p:bldP spid="151" grpId="0" animBg="1"/>
      <p:bldP spid="155" grpId="0" animBg="1"/>
      <p:bldP spid="187" grpId="0" animBg="1"/>
      <p:bldP spid="17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4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fsIzVmtkGnAZojDBoc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hFK0yq7W0OeSVuiVm2K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tl1zh9kdkOb8N_dZ1zwQ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Ispx918QUKn6KPLI6b_J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MGH02nskaPmfP1NyTL_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0W_kcMsb0C8s77G4beGz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yOCpui010qaJYAKlaiPZ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W.ZZ4g4S0Kh4noJ7zzi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W.ZZ4g4S0Kh4noJ7zziS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W.ZZ4g4S0Kh4noJ7zzi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W.ZZ4g4S0Kh4noJ7zziS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vW.ZZ4g4S0Kh4noJ7zziS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vW.ZZ4g4S0Kh4noJ7zzi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t3bxNNJpUeMj5AtDACIT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W.ZZ4g4S0Kh4noJ7zziS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hajmfEKh0S3LXD0b8Blt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T9nvMQZ0USgyyvx1MWq.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AkPjWxFTrkOeGv4pVIK9j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vW.ZZ4g4S0Kh4noJ7zziS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mhajmfEKh0S3LXD0b8Bl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SUV6sK6cUCAGZl9xICiR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T9nvMQZ0USgyyvx1MWq.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kPjWxFTrkOeGv4pVIK9j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yOCpui010qaJYAKlaiP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71B9ixxmEuFC66ApIgl6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D3dPZJILUE.YlwgZG14H7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sY8fFK8GkuAUF03uEbsr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t3bxNNJpUeMj5AtDACI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xETXbuMy0GtcNHXAubK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ETXbuMy0GtcNHXAubK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61aOrBWTEyXS4mbkxole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xETXbuMy0GtcNHXAubKO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3dPZJILUE.YlwgZG14H7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YZdqyx1gEaIuIax9gDSk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hJUugOODU.JlirWSQD5I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YZdqyx1gEaIuIax9gDSk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hJUugOODU.JlirWSQD5I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YZdqyx1gEaIuIax9gDSk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hJUugOODU.JlirWSQD5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tl1zh9kdkOb8N_dZ1zwQ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T7FeQqrQUS4Zd0Z0rR6m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Ispx918QUKn6KPLI6b_J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p0W_kcMsb0C8s77G4beGz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tl1zh9kdkOb8N_dZ1zwQ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YZdqyx1gEaIuIax9gDSk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xETXbuMy0GtcNHXAubKO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3dPZJILUE.YlwgZG14H7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71B9ixxmEuFC66ApIgl6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sY8fFK8GkuAUF03uEbsr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hJUugOODU.JlirWSQD5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hajmfEKh0S3LXD0b8Blt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xETXbuMy0GtcNHXAubKO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xETXbuMy0GtcNHXAubKO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xETXbuMy0GtcNHXAubKO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YZdqyx1gEaIuIax9gDSk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xETXbuMy0GtcNHXAubK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D3dPZJILUE.YlwgZG14H7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e71B9ixxmEuFC66ApIgl6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sY8fFK8GkuAUF03uEbsr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hJUugOODU.JlirWSQD5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T9nvMQZ0USgyyvx1MW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kPjWxFTrkOeGv4pVIK9j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jQawDQFdESxgDkZJ7VAng"/>
</p:tagLst>
</file>

<file path=ppt/theme/theme1.xml><?xml version="1.0" encoding="utf-8"?>
<a:theme xmlns:a="http://schemas.openxmlformats.org/drawingml/2006/main" name="T-Group_4_3_IE">
  <a:themeElements>
    <a:clrScheme name="">
      <a:dk1>
        <a:srgbClr val="000000"/>
      </a:dk1>
      <a:lt1>
        <a:srgbClr val="FFFFFF"/>
      </a:lt1>
      <a:dk2>
        <a:srgbClr val="E20074"/>
      </a:dk2>
      <a:lt2>
        <a:srgbClr val="CCCCCC"/>
      </a:lt2>
      <a:accent1>
        <a:srgbClr val="427BAB"/>
      </a:accent1>
      <a:accent2>
        <a:srgbClr val="FDD167"/>
      </a:accent2>
      <a:accent3>
        <a:srgbClr val="FFFFFF"/>
      </a:accent3>
      <a:accent4>
        <a:srgbClr val="000000"/>
      </a:accent4>
      <a:accent5>
        <a:srgbClr val="B0BFD2"/>
      </a:accent5>
      <a:accent6>
        <a:srgbClr val="E5BD5D"/>
      </a:accent6>
      <a:hlink>
        <a:srgbClr val="E20074"/>
      </a:hlink>
      <a:folHlink>
        <a:srgbClr val="64B9E4"/>
      </a:folHlink>
    </a:clrScheme>
    <a:fontScheme name="T-Group_4_3_IE">
      <a:majorFont>
        <a:latin typeface="Arial"/>
        <a:ea typeface=""/>
        <a:cs typeface=""/>
      </a:majorFont>
      <a:minorFont>
        <a:latin typeface="Tele-GroteskNo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tx2"/>
          </a:buClr>
          <a:buSzPct val="75000"/>
          <a:buFont typeface="Wingdings" pitchFamily="2" charset="2"/>
          <a:buNone/>
          <a:tabLst/>
          <a:defRPr kumimoji="0" lang="en-US" sz="2200" b="1" i="0" u="none" strike="noStrike" cap="none" normalizeH="0" baseline="0" smtClean="0">
            <a:ln>
              <a:noFill/>
            </a:ln>
            <a:solidFill>
              <a:schemeClr val="tx1"/>
            </a:solidFill>
            <a:effectLst/>
            <a:latin typeface="Tele-GroteskNor" pitchFamily="2"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tx2"/>
          </a:buClr>
          <a:buSzPct val="75000"/>
          <a:buFont typeface="Wingdings" pitchFamily="2" charset="2"/>
          <a:buNone/>
          <a:tabLst/>
          <a:defRPr kumimoji="0" lang="en-US" sz="2200" b="1" i="0" u="none" strike="noStrike" cap="none" normalizeH="0" baseline="0" smtClean="0">
            <a:ln>
              <a:noFill/>
            </a:ln>
            <a:solidFill>
              <a:schemeClr val="tx1"/>
            </a:solidFill>
            <a:effectLst/>
            <a:latin typeface="Tele-GroteskNor" pitchFamily="2" charset="0"/>
          </a:defRPr>
        </a:defPPr>
      </a:lstStyle>
    </a:lnDef>
    <a:txDef>
      <a:spPr>
        <a:noFill/>
      </a:spPr>
      <a:bodyPr wrap="square" rtlCol="0">
        <a:noAutofit/>
      </a:bodyPr>
      <a:lstStyle>
        <a:defPPr>
          <a:defRPr sz="1800" dirty="0" smtClean="0">
            <a:latin typeface="+mj-lt"/>
          </a:defRPr>
        </a:defPPr>
      </a:lstStyle>
    </a:txDef>
  </a:objectDefaults>
  <a:extraClrSchemeLst>
    <a:extraClrScheme>
      <a:clrScheme name="T-Group_4_3_IE 1">
        <a:dk1>
          <a:srgbClr val="000000"/>
        </a:dk1>
        <a:lt1>
          <a:srgbClr val="FFFFFF"/>
        </a:lt1>
        <a:dk2>
          <a:srgbClr val="E20074"/>
        </a:dk2>
        <a:lt2>
          <a:srgbClr val="CCCCCC"/>
        </a:lt2>
        <a:accent1>
          <a:srgbClr val="3366CC"/>
        </a:accent1>
        <a:accent2>
          <a:srgbClr val="FDD167"/>
        </a:accent2>
        <a:accent3>
          <a:srgbClr val="FFFFFF"/>
        </a:accent3>
        <a:accent4>
          <a:srgbClr val="000000"/>
        </a:accent4>
        <a:accent5>
          <a:srgbClr val="ADB8E2"/>
        </a:accent5>
        <a:accent6>
          <a:srgbClr val="E5BD5D"/>
        </a:accent6>
        <a:hlink>
          <a:srgbClr val="E20074"/>
        </a:hlink>
        <a:folHlink>
          <a:srgbClr val="64B9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E20074"/>
      </a:dk2>
      <a:lt2>
        <a:srgbClr val="CCCCCC"/>
      </a:lt2>
      <a:accent1>
        <a:srgbClr val="3366CC"/>
      </a:accent1>
      <a:accent2>
        <a:srgbClr val="FDD167"/>
      </a:accent2>
      <a:accent3>
        <a:srgbClr val="FFFFFF"/>
      </a:accent3>
      <a:accent4>
        <a:srgbClr val="000000"/>
      </a:accent4>
      <a:accent5>
        <a:srgbClr val="ADB8E2"/>
      </a:accent5>
      <a:accent6>
        <a:srgbClr val="E5BD5D"/>
      </a:accent6>
      <a:hlink>
        <a:srgbClr val="E20074"/>
      </a:hlink>
      <a:folHlink>
        <a:srgbClr val="64B9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E20074"/>
      </a:dk2>
      <a:lt2>
        <a:srgbClr val="CCCCCC"/>
      </a:lt2>
      <a:accent1>
        <a:srgbClr val="3366CC"/>
      </a:accent1>
      <a:accent2>
        <a:srgbClr val="FDD167"/>
      </a:accent2>
      <a:accent3>
        <a:srgbClr val="FFFFFF"/>
      </a:accent3>
      <a:accent4>
        <a:srgbClr val="000000"/>
      </a:accent4>
      <a:accent5>
        <a:srgbClr val="ADB8E2"/>
      </a:accent5>
      <a:accent6>
        <a:srgbClr val="E5BD5D"/>
      </a:accent6>
      <a:hlink>
        <a:srgbClr val="E20074"/>
      </a:hlink>
      <a:folHlink>
        <a:srgbClr val="64B9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T-Group_4_3_IE</Template>
  <TotalTime>31536</TotalTime>
  <Words>2915</Words>
  <Application>Microsoft Office PowerPoint</Application>
  <PresentationFormat>全屏显示(4:3)</PresentationFormat>
  <Paragraphs>887</Paragraphs>
  <Slides>22</Slides>
  <Notes>22</Notes>
  <HiddenSlides>0</HiddenSlides>
  <MMClips>0</MMClips>
  <ScaleCrop>false</ScaleCrop>
  <HeadingPairs>
    <vt:vector size="8" baseType="variant">
      <vt:variant>
        <vt:lpstr>主题</vt:lpstr>
      </vt:variant>
      <vt:variant>
        <vt:i4>1</vt:i4>
      </vt:variant>
      <vt:variant>
        <vt:lpstr>链接</vt:lpstr>
      </vt:variant>
      <vt:variant>
        <vt:i4>1</vt:i4>
      </vt:variant>
      <vt:variant>
        <vt:lpstr>嵌入 OLE 服务器</vt:lpstr>
      </vt:variant>
      <vt:variant>
        <vt:i4>1</vt:i4>
      </vt:variant>
      <vt:variant>
        <vt:lpstr>幻灯片标题</vt:lpstr>
      </vt:variant>
      <vt:variant>
        <vt:i4>22</vt:i4>
      </vt:variant>
    </vt:vector>
  </HeadingPairs>
  <TitlesOfParts>
    <vt:vector size="25" baseType="lpstr">
      <vt:lpstr>T-Group_4_3_IE</vt:lpstr>
      <vt:lpstr>???</vt:lpstr>
      <vt:lpstr>think-cell Slide</vt:lpstr>
      <vt:lpstr>De-risking the Broadband Business Model Industry Outlook 2012 , November 24th 2011, London.</vt:lpstr>
      <vt:lpstr>Changing business models …   </vt:lpstr>
      <vt:lpstr>A typical mobile data traffic day in Europe. </vt:lpstr>
      <vt:lpstr>EU Broadband for All &amp; Everything…     Digital Agenda Europe 2020. </vt:lpstr>
      <vt:lpstr>Digital Agenda Europe 2020 ... What does it mean. </vt:lpstr>
      <vt:lpstr>Spectrum challenge 2012 - Pre-auction days. </vt:lpstr>
      <vt:lpstr>Spectrum challenge 2012 - Pre-auction days. </vt:lpstr>
      <vt:lpstr>Spectrum challenge 2012…major disruption possible. </vt:lpstr>
      <vt:lpstr>Spectrum challenge 2012…major disruption possible. </vt:lpstr>
      <vt:lpstr>De-risking disruptive spectrum moves. </vt:lpstr>
      <vt:lpstr>When data demand exceeds spectral efficiency gains. ”Houston we have problems”. </vt:lpstr>
      <vt:lpstr>OTT Mobile Apps impact. Mobile Apps “attacks” the highest margin services.</vt:lpstr>
      <vt:lpstr>OTT Mobile Apps impact. Mobile Apps “attacks” the highest margin services.</vt:lpstr>
      <vt:lpstr>Traffic &amp; revenue changes in the last 12 month.   </vt:lpstr>
      <vt:lpstr>How to uplift the mobile data business case. Demand for new revenue, partnerships &amp; collaboration models.</vt:lpstr>
      <vt:lpstr>New mobile revenue opportunities … making up lost. How big will the piece of the cake be?</vt:lpstr>
      <vt:lpstr>Vision - network aware mobile apps (1 of 2). Innovation is important remedy to mitigate risk. </vt:lpstr>
      <vt:lpstr>Vision - network aware mobile apps (2 of 2). Collaboration across Network, Device and Apps. </vt:lpstr>
      <vt:lpstr>Decreasing margins &amp; increasing cash pressure Network consolidation &amp; new partnerships.</vt:lpstr>
      <vt:lpstr>Fixed – Mobile Convergence. Technology &amp; business reasons for FMC.</vt:lpstr>
      <vt:lpstr>What we need to be passionate about…   De-risking the broadband business model.</vt:lpstr>
      <vt:lpstr>幻灯片 22</vt:lpstr>
    </vt:vector>
  </TitlesOfParts>
  <Company>T-Mobile Netherlands BV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ID010683</dc:creator>
  <cp:lastModifiedBy>zjp888</cp:lastModifiedBy>
  <cp:revision>2346</cp:revision>
  <dcterms:created xsi:type="dcterms:W3CDTF">2008-11-12T12:38:26Z</dcterms:created>
  <dcterms:modified xsi:type="dcterms:W3CDTF">2012-03-30T06:11:08Z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