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1" r:id="rId4"/>
    <p:sldId id="260" r:id="rId5"/>
    <p:sldId id="261" r:id="rId6"/>
    <p:sldId id="262" r:id="rId7"/>
    <p:sldId id="272" r:id="rId8"/>
    <p:sldId id="264" r:id="rId9"/>
    <p:sldId id="263" r:id="rId10"/>
    <p:sldId id="265" r:id="rId11"/>
    <p:sldId id="266" r:id="rId12"/>
    <p:sldId id="273" r:id="rId13"/>
    <p:sldId id="267" r:id="rId14"/>
    <p:sldId id="268" r:id="rId15"/>
    <p:sldId id="274" r:id="rId16"/>
    <p:sldId id="270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3300"/>
    <a:srgbClr val="FFFF00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8" autoAdjust="0"/>
    <p:restoredTop sz="98930" autoAdjust="0"/>
  </p:normalViewPr>
  <p:slideViewPr>
    <p:cSldViewPr>
      <p:cViewPr varScale="1">
        <p:scale>
          <a:sx n="86" d="100"/>
          <a:sy n="86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FEE73B-FCC4-41C2-B671-0C89A1E82377}" type="datetimeFigureOut">
              <a:rPr lang="zh-CN" altLang="en-US"/>
              <a:pPr>
                <a:defRPr/>
              </a:pPr>
              <a:t>2021/12/10/Fri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5002376-1E2D-498A-9B64-E13C0521E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6986C8-130E-4241-8349-9AB502CF2522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F1E532-35FC-4ACB-9619-F38454AA5065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A9D7D0-415F-4283-BF64-19CA8E014023}" type="slidenum">
              <a:rPr lang="zh-CN" altLang="en-US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E28D25-026A-45D4-B78D-B0D9A137E4CA}" type="slidenum">
              <a:rPr lang="zh-CN" altLang="en-US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0E00E-C928-4497-AF58-1E646863CD23}" type="slidenum">
              <a:rPr lang="zh-CN" altLang="en-US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5E9370-DBEC-4FC7-97BC-318FFCE337D6}" type="slidenum">
              <a:rPr lang="zh-CN" altLang="en-US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E28D25-026A-45D4-B78D-B0D9A137E4CA}" type="slidenum">
              <a:rPr lang="zh-CN" altLang="en-US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DCAB7F-5AB0-49D4-9E6A-644E9FA969A8}" type="slidenum">
              <a:rPr lang="zh-CN" altLang="en-US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A9D7D0-415F-4283-BF64-19CA8E014023}" type="slidenum">
              <a:rPr lang="zh-CN" altLang="en-US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A9D7D0-415F-4283-BF64-19CA8E014023}" type="slidenum">
              <a:rPr lang="zh-CN" altLang="en-US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A9D7D0-415F-4283-BF64-19CA8E014023}" type="slidenum">
              <a:rPr lang="zh-CN" altLang="en-US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E28D25-026A-45D4-B78D-B0D9A137E4CA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E28D25-026A-45D4-B78D-B0D9A137E4CA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9BBD50-8DC3-4BB9-BE55-2927B2D8B1FE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DEB454-2E6E-4E31-BDFF-0457E0A5B4AE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172ACF-99BA-4D50-B2EB-53F3757BB445}" type="slidenum">
              <a:rPr lang="zh-CN" altLang="en-US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E28D25-026A-45D4-B78D-B0D9A137E4CA}" type="slidenum">
              <a:rPr lang="zh-CN" altLang="en-US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5A65D-0938-401B-AEAA-1DC46EE3CF21}" type="slidenum">
              <a:rPr lang="zh-CN" altLang="en-US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7C1719-2B02-4DDF-90CD-9028A115DC60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42875"/>
            <a:ext cx="9144000" cy="6429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" name="组合 6"/>
          <p:cNvGrpSpPr>
            <a:grpSpLocks/>
          </p:cNvGrpSpPr>
          <p:nvPr userDrawn="1"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4" name="Picture 5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9"/>
          <p:cNvGrpSpPr>
            <a:grpSpLocks/>
          </p:cNvGrpSpPr>
          <p:nvPr userDrawn="1"/>
        </p:nvGrpSpPr>
        <p:grpSpPr bwMode="auto">
          <a:xfrm>
            <a:off x="8270875" y="0"/>
            <a:ext cx="301625" cy="357188"/>
            <a:chOff x="8286776" y="0"/>
            <a:chExt cx="285752" cy="338554"/>
          </a:xfrm>
        </p:grpSpPr>
        <p:sp>
          <p:nvSpPr>
            <p:cNvPr id="7" name="圆角矩形 6"/>
            <p:cNvSpPr/>
            <p:nvPr/>
          </p:nvSpPr>
          <p:spPr>
            <a:xfrm>
              <a:off x="8322871" y="61692"/>
              <a:ext cx="213562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" name="TextBox 7">
              <a:hlinkClick r:id="" action="ppaction://hlinkshowjump?jump=nextslide" highlightClick="1"/>
            </p:cNvPr>
            <p:cNvSpPr txBox="1"/>
            <p:nvPr/>
          </p:nvSpPr>
          <p:spPr>
            <a:xfrm>
              <a:off x="8286776" y="0"/>
              <a:ext cx="285752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600" dirty="0">
                  <a:solidFill>
                    <a:schemeClr val="bg1"/>
                  </a:solidFill>
                </a:rPr>
                <a:t>？</a:t>
              </a:r>
            </a:p>
          </p:txBody>
        </p:sp>
      </p:grpSp>
      <p:grpSp>
        <p:nvGrpSpPr>
          <p:cNvPr id="9" name="组合 12"/>
          <p:cNvGrpSpPr>
            <a:grpSpLocks/>
          </p:cNvGrpSpPr>
          <p:nvPr userDrawn="1"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10" name="圆角矩形 9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1" name="TextBox 10">
              <a:hlinkClick r:id="" action="ppaction://hlinkshowjump?jump=endshow"/>
            </p:cNvPr>
            <p:cNvSpPr txBox="1"/>
            <p:nvPr/>
          </p:nvSpPr>
          <p:spPr>
            <a:xfrm>
              <a:off x="8572528" y="-24"/>
              <a:ext cx="357190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1357313" y="6500813"/>
            <a:ext cx="1143000" cy="277812"/>
            <a:chOff x="1357290" y="6536506"/>
            <a:chExt cx="1143008" cy="276999"/>
          </a:xfrm>
        </p:grpSpPr>
        <p:sp>
          <p:nvSpPr>
            <p:cNvPr id="13" name="圆角矩形 12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4" name="TextBox 13">
              <a:hlinkClick r:id="" action="ppaction://hlinkshowjump?jump=nextslide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15" name="组合 19"/>
          <p:cNvGrpSpPr>
            <a:grpSpLocks/>
          </p:cNvGrpSpPr>
          <p:nvPr userDrawn="1"/>
        </p:nvGrpSpPr>
        <p:grpSpPr bwMode="auto">
          <a:xfrm>
            <a:off x="2678113" y="6500813"/>
            <a:ext cx="1143000" cy="277812"/>
            <a:chOff x="1357290" y="6536506"/>
            <a:chExt cx="1143008" cy="276999"/>
          </a:xfrm>
        </p:grpSpPr>
        <p:sp>
          <p:nvSpPr>
            <p:cNvPr id="16" name="圆角矩形 15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7" name="TextBox 16">
              <a:hlinkClick r:id="" action="ppaction://hlinkshowjump?jump=nextslide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演示讲解</a:t>
              </a:r>
            </a:p>
          </p:txBody>
        </p:sp>
      </p:grpSp>
      <p:grpSp>
        <p:nvGrpSpPr>
          <p:cNvPr id="18" name="组合 22"/>
          <p:cNvGrpSpPr>
            <a:grpSpLocks/>
          </p:cNvGrpSpPr>
          <p:nvPr userDrawn="1"/>
        </p:nvGrpSpPr>
        <p:grpSpPr bwMode="auto">
          <a:xfrm>
            <a:off x="4000500" y="6500813"/>
            <a:ext cx="1143000" cy="277812"/>
            <a:chOff x="1357290" y="6536506"/>
            <a:chExt cx="1143008" cy="276999"/>
          </a:xfrm>
        </p:grpSpPr>
        <p:sp>
          <p:nvSpPr>
            <p:cNvPr id="19" name="圆角矩形 18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0" name="TextBox 19">
              <a:hlinkClick r:id="" action="ppaction://hlinkshowjump?jump=nextslide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21" name="组合 25"/>
          <p:cNvGrpSpPr>
            <a:grpSpLocks/>
          </p:cNvGrpSpPr>
          <p:nvPr userDrawn="1"/>
        </p:nvGrpSpPr>
        <p:grpSpPr bwMode="auto">
          <a:xfrm>
            <a:off x="5322888" y="6500813"/>
            <a:ext cx="1143000" cy="277812"/>
            <a:chOff x="1357290" y="6536506"/>
            <a:chExt cx="1143008" cy="276999"/>
          </a:xfrm>
        </p:grpSpPr>
        <p:sp>
          <p:nvSpPr>
            <p:cNvPr id="22" name="圆角矩形 21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3" name="TextBox 22">
              <a:hlinkClick r:id="" action="ppaction://hlinkshowjump?jump=nextslide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扩展知识</a:t>
              </a:r>
            </a:p>
          </p:txBody>
        </p:sp>
      </p:grpSp>
      <p:grpSp>
        <p:nvGrpSpPr>
          <p:cNvPr id="24" name="组合 28"/>
          <p:cNvGrpSpPr>
            <a:grpSpLocks/>
          </p:cNvGrpSpPr>
          <p:nvPr userDrawn="1"/>
        </p:nvGrpSpPr>
        <p:grpSpPr bwMode="auto">
          <a:xfrm>
            <a:off x="6643688" y="6500813"/>
            <a:ext cx="1143000" cy="277812"/>
            <a:chOff x="1357290" y="6536506"/>
            <a:chExt cx="1143008" cy="276999"/>
          </a:xfrm>
        </p:grpSpPr>
        <p:sp>
          <p:nvSpPr>
            <p:cNvPr id="25" name="圆角矩形 24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6" name="TextBox 25">
              <a:hlinkClick r:id="" action="ppaction://hlinkshowjump?jump=nextslide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课件说明</a:t>
              </a:r>
            </a:p>
          </p:txBody>
        </p:sp>
      </p:grpSp>
      <p:sp>
        <p:nvSpPr>
          <p:cNvPr id="2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3C0A-C857-4B30-82D9-C6D37FCFBC5C}" type="datetimeFigureOut">
              <a:rPr lang="zh-CN" altLang="en-US"/>
              <a:pPr>
                <a:defRPr/>
              </a:pPr>
              <a:t>2021/12/10/Fri</a:t>
            </a:fld>
            <a:endParaRPr lang="zh-CN" altLang="en-US"/>
          </a:p>
        </p:txBody>
      </p:sp>
      <p:sp>
        <p:nvSpPr>
          <p:cNvPr id="2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32DB-2596-4C80-ADC3-DFA4374D0B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66E7D-1491-4EF4-8D4C-78EBBFC14EB8}" type="datetimeFigureOut">
              <a:rPr lang="zh-CN" altLang="en-US"/>
              <a:pPr>
                <a:defRPr/>
              </a:pPr>
              <a:t>2021/12/10/Fri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9F14-8C71-47A8-9EEF-3142AC03A2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FEAD-E510-4E33-98D1-D791DB3AECC4}" type="datetimeFigureOut">
              <a:rPr lang="zh-CN" altLang="en-US"/>
              <a:pPr>
                <a:defRPr/>
              </a:pPr>
              <a:t>2021/12/10/Fri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333D-5B98-45F2-9A1D-0FE554ECA9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19EE-0C83-4A69-8B5B-A63EBB01A7A9}" type="datetimeFigureOut">
              <a:rPr lang="zh-CN" altLang="en-US"/>
              <a:pPr>
                <a:defRPr/>
              </a:pPr>
              <a:t>2021/12/10/Fri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305B-BE85-4105-89AE-EEDC674839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BF03-9A7F-4D6A-B58E-37F1433E1C0D}" type="datetimeFigureOut">
              <a:rPr lang="zh-CN" altLang="en-US"/>
              <a:pPr>
                <a:defRPr/>
              </a:pPr>
              <a:t>2021/12/10/Fri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F47D-42CB-4A95-ACD9-E32C6A2006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0C111-185B-4607-A064-947890004510}" type="datetimeFigureOut">
              <a:rPr lang="zh-CN" altLang="en-US"/>
              <a:pPr>
                <a:defRPr/>
              </a:pPr>
              <a:t>2021/12/10/Fri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AC3A5-75F9-4F43-8A56-D9D066FB7B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6F4A2-E6E9-4027-A0DC-7DEA2B9CAE17}" type="datetimeFigureOut">
              <a:rPr lang="zh-CN" altLang="en-US"/>
              <a:pPr>
                <a:defRPr/>
              </a:pPr>
              <a:t>2021/12/10/Fri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E8A5-44E6-4DB9-B644-91187AAF3F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8E81-7F0B-485C-817B-7C8D1F386D3F}" type="datetimeFigureOut">
              <a:rPr lang="zh-CN" altLang="en-US"/>
              <a:pPr>
                <a:defRPr/>
              </a:pPr>
              <a:t>2021/12/10/Fri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47FC-1D37-4F06-8BE2-339C164C88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2020-350B-4F22-A544-E234FCB2459B}" type="datetimeFigureOut">
              <a:rPr lang="zh-CN" altLang="en-US"/>
              <a:pPr>
                <a:defRPr/>
              </a:pPr>
              <a:t>2021/12/10/Fri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54F3-1CC5-43C5-9128-73E8637E4E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A4A1-61C4-47DF-8A0D-11D1537905E9}" type="datetimeFigureOut">
              <a:rPr lang="zh-CN" altLang="en-US"/>
              <a:pPr>
                <a:defRPr/>
              </a:pPr>
              <a:t>2021/12/10/Fri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E2B3-47C6-45B0-92F7-AD06AF69B0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277E-769D-4B41-B24A-7D16C2C92519}" type="datetimeFigureOut">
              <a:rPr lang="zh-CN" altLang="en-US"/>
              <a:pPr>
                <a:defRPr/>
              </a:pPr>
              <a:t>2021/12/10/Fri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D735-2195-40F3-93B5-C967F9FBD5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5707-9969-42BF-93F8-8D54B58A0581}" type="datetimeFigureOut">
              <a:rPr lang="zh-CN" altLang="en-US"/>
              <a:pPr>
                <a:defRPr/>
              </a:pPr>
              <a:t>2021/12/10/Fri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2C7A-216A-49B6-8DA8-B78C483AA2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AA745B-8A3D-4085-AC11-1E2D3A7298E5}" type="datetimeFigureOut">
              <a:rPr lang="zh-CN" altLang="en-US"/>
              <a:pPr>
                <a:defRPr/>
              </a:pPr>
              <a:t>2021/12/10/Fri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746F380-0675-4EC7-9A7B-E40789919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slide" Target="slide3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54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slide" Target="slide19.xml"/><Relationship Id="rId58" Type="http://schemas.openxmlformats.org/officeDocument/2006/relationships/slide" Target="slide15.xml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slide" Target="slide12.xml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slide" Target="slide17.xml"/><Relationship Id="rId8" Type="http://schemas.openxmlformats.org/officeDocument/2006/relationships/image" Target="../media/image8.png"/><Relationship Id="rId51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slide" Target="slide19.xml"/><Relationship Id="rId12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11" Type="http://schemas.openxmlformats.org/officeDocument/2006/relationships/slide" Target="slide12.xml"/><Relationship Id="rId5" Type="http://schemas.openxmlformats.org/officeDocument/2006/relationships/image" Target="../media/image80.png"/><Relationship Id="rId10" Type="http://schemas.openxmlformats.org/officeDocument/2006/relationships/slide" Target="slide17.xml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12" Type="http://schemas.openxmlformats.org/officeDocument/2006/relationships/slide" Target="slid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11" Type="http://schemas.openxmlformats.org/officeDocument/2006/relationships/slide" Target="slide15.xml"/><Relationship Id="rId5" Type="http://schemas.openxmlformats.org/officeDocument/2006/relationships/image" Target="../media/image82.png"/><Relationship Id="rId10" Type="http://schemas.openxmlformats.org/officeDocument/2006/relationships/slide" Target="slide12.xml"/><Relationship Id="rId4" Type="http://schemas.openxmlformats.org/officeDocument/2006/relationships/image" Target="../media/image2.png"/><Relationship Id="rId9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5.xml"/><Relationship Id="rId3" Type="http://schemas.openxmlformats.org/officeDocument/2006/relationships/image" Target="../media/image64.png"/><Relationship Id="rId7" Type="http://schemas.openxmlformats.org/officeDocument/2006/relationships/image" Target="../media/image84.png"/><Relationship Id="rId12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11" Type="http://schemas.openxmlformats.org/officeDocument/2006/relationships/slide" Target="slide17.xml"/><Relationship Id="rId5" Type="http://schemas.openxmlformats.org/officeDocument/2006/relationships/image" Target="../media/image1.png"/><Relationship Id="rId10" Type="http://schemas.openxmlformats.org/officeDocument/2006/relationships/slide" Target="slide3.xml"/><Relationship Id="rId4" Type="http://schemas.openxmlformats.org/officeDocument/2006/relationships/image" Target="../media/image83.jpeg"/><Relationship Id="rId9" Type="http://schemas.openxmlformats.org/officeDocument/2006/relationships/slide" Target="slide2.xml"/><Relationship Id="rId1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5.xml"/><Relationship Id="rId3" Type="http://schemas.openxmlformats.org/officeDocument/2006/relationships/image" Target="../media/image1.png"/><Relationship Id="rId7" Type="http://schemas.openxmlformats.org/officeDocument/2006/relationships/image" Target="../media/image87.png"/><Relationship Id="rId12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11" Type="http://schemas.openxmlformats.org/officeDocument/2006/relationships/slide" Target="slide17.xml"/><Relationship Id="rId5" Type="http://schemas.openxmlformats.org/officeDocument/2006/relationships/image" Target="../media/image85.png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slide" Target="slide2.xml"/><Relationship Id="rId1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slide" Target="slide12.xml"/><Relationship Id="rId3" Type="http://schemas.openxmlformats.org/officeDocument/2006/relationships/image" Target="../media/image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slide" Target="slide17.xml"/><Relationship Id="rId2" Type="http://schemas.openxmlformats.org/officeDocument/2006/relationships/notesSlide" Target="../notesSlides/notesSlide14.xml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slide" Target="slide2.xml"/><Relationship Id="rId10" Type="http://schemas.openxmlformats.org/officeDocument/2006/relationships/image" Target="../media/image90.png"/><Relationship Id="rId19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openxmlformats.org/officeDocument/2006/relationships/image" Target="../media/image89.png"/><Relationship Id="rId1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5.xml"/><Relationship Id="rId3" Type="http://schemas.openxmlformats.org/officeDocument/2006/relationships/image" Target="../media/image83.jpeg"/><Relationship Id="rId7" Type="http://schemas.openxmlformats.org/officeDocument/2006/relationships/image" Target="../media/image95.png"/><Relationship Id="rId12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11" Type="http://schemas.openxmlformats.org/officeDocument/2006/relationships/slide" Target="slide17.xml"/><Relationship Id="rId5" Type="http://schemas.openxmlformats.org/officeDocument/2006/relationships/image" Target="../media/image1.png"/><Relationship Id="rId10" Type="http://schemas.openxmlformats.org/officeDocument/2006/relationships/slide" Target="slide3.xml"/><Relationship Id="rId4" Type="http://schemas.openxmlformats.org/officeDocument/2006/relationships/image" Target="../media/image94.jpeg"/><Relationship Id="rId9" Type="http://schemas.openxmlformats.org/officeDocument/2006/relationships/slide" Target="slide2.xml"/><Relationship Id="rId1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5.xml"/><Relationship Id="rId3" Type="http://schemas.openxmlformats.org/officeDocument/2006/relationships/image" Target="../media/image1.png"/><Relationship Id="rId7" Type="http://schemas.openxmlformats.org/officeDocument/2006/relationships/image" Target="../media/image98.png"/><Relationship Id="rId12" Type="http://schemas.openxmlformats.org/officeDocument/2006/relationships/slide" Target="slide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11" Type="http://schemas.openxmlformats.org/officeDocument/2006/relationships/slide" Target="slide17.xml"/><Relationship Id="rId5" Type="http://schemas.openxmlformats.org/officeDocument/2006/relationships/image" Target="../media/image96.png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slide" Target="slide2.xml"/><Relationship Id="rId1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slide" Target="slide19.xml"/><Relationship Id="rId10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slide" Target="slide19.xml"/><Relationship Id="rId10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13" Type="http://schemas.openxmlformats.org/officeDocument/2006/relationships/slide" Target="slide12.xml"/><Relationship Id="rId3" Type="http://schemas.openxmlformats.org/officeDocument/2006/relationships/image" Target="../media/image51.jpeg"/><Relationship Id="rId7" Type="http://schemas.openxmlformats.org/officeDocument/2006/relationships/hyperlink" Target="http://img.bimg.126.net/photo/fbgcj5D7EJkicoq5NNR7dQ==/1414974707924819335.jpg" TargetMode="External"/><Relationship Id="rId12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slide" Target="slide7.xml"/><Relationship Id="rId10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slide" Target="slide19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12.xml"/><Relationship Id="rId3" Type="http://schemas.openxmlformats.org/officeDocument/2006/relationships/image" Target="../media/image54.png"/><Relationship Id="rId7" Type="http://schemas.openxmlformats.org/officeDocument/2006/relationships/image" Target="../media/image1.png"/><Relationship Id="rId12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slide" Target="slide3.xml"/><Relationship Id="rId5" Type="http://schemas.openxmlformats.org/officeDocument/2006/relationships/image" Target="../media/image56.png"/><Relationship Id="rId15" Type="http://schemas.openxmlformats.org/officeDocument/2006/relationships/slide" Target="slide7.xml"/><Relationship Id="rId10" Type="http://schemas.openxmlformats.org/officeDocument/2006/relationships/slide" Target="slide2.xml"/><Relationship Id="rId4" Type="http://schemas.openxmlformats.org/officeDocument/2006/relationships/image" Target="../media/image55.png"/><Relationship Id="rId9" Type="http://schemas.openxmlformats.org/officeDocument/2006/relationships/slide" Target="slide19.xml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5.xml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12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openxmlformats.org/officeDocument/2006/relationships/slide" Target="slide17.xml"/><Relationship Id="rId5" Type="http://schemas.openxmlformats.org/officeDocument/2006/relationships/image" Target="../media/image58.png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slide" Target="slide2.xml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12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11" Type="http://schemas.openxmlformats.org/officeDocument/2006/relationships/slide" Target="slide15.xml"/><Relationship Id="rId5" Type="http://schemas.openxmlformats.org/officeDocument/2006/relationships/image" Target="../media/image61.png"/><Relationship Id="rId10" Type="http://schemas.openxmlformats.org/officeDocument/2006/relationships/slide" Target="slide12.xml"/><Relationship Id="rId4" Type="http://schemas.openxmlformats.org/officeDocument/2006/relationships/image" Target="../media/image2.png"/><Relationship Id="rId9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slide" Target="slide19.xml"/><Relationship Id="rId12" Type="http://schemas.openxmlformats.org/officeDocument/2006/relationships/slide" Target="slide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slide" Target="slide12.xml"/><Relationship Id="rId5" Type="http://schemas.openxmlformats.org/officeDocument/2006/relationships/image" Target="../media/image62.png"/><Relationship Id="rId10" Type="http://schemas.openxmlformats.org/officeDocument/2006/relationships/slide" Target="slide17.xml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slide" Target="slide12.xml"/><Relationship Id="rId3" Type="http://schemas.openxmlformats.org/officeDocument/2006/relationships/image" Target="../media/image54.png"/><Relationship Id="rId7" Type="http://schemas.openxmlformats.org/officeDocument/2006/relationships/image" Target="../media/image2.png"/><Relationship Id="rId12" Type="http://schemas.openxmlformats.org/officeDocument/2006/relationships/slide" Target="slide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11" Type="http://schemas.openxmlformats.org/officeDocument/2006/relationships/slide" Target="slide3.xml"/><Relationship Id="rId5" Type="http://schemas.openxmlformats.org/officeDocument/2006/relationships/image" Target="../media/image64.png"/><Relationship Id="rId15" Type="http://schemas.openxmlformats.org/officeDocument/2006/relationships/slide" Target="slide7.xml"/><Relationship Id="rId10" Type="http://schemas.openxmlformats.org/officeDocument/2006/relationships/slide" Target="slide2.xml"/><Relationship Id="rId4" Type="http://schemas.openxmlformats.org/officeDocument/2006/relationships/image" Target="../media/image55.png"/><Relationship Id="rId9" Type="http://schemas.openxmlformats.org/officeDocument/2006/relationships/slide" Target="slide19.xml"/><Relationship Id="rId1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slide" Target="slide2.xml"/><Relationship Id="rId18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image" Target="../media/image68.png"/><Relationship Id="rId12" Type="http://schemas.openxmlformats.org/officeDocument/2006/relationships/slide" Target="slide19.xml"/><Relationship Id="rId17" Type="http://schemas.openxmlformats.org/officeDocument/2006/relationships/slide" Target="slide15.xml"/><Relationship Id="rId2" Type="http://schemas.openxmlformats.org/officeDocument/2006/relationships/notesSlide" Target="../notesSlides/notesSlide8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slide" Target="slide17.xml"/><Relationship Id="rId10" Type="http://schemas.openxmlformats.org/officeDocument/2006/relationships/image" Target="../media/image71.png"/><Relationship Id="rId4" Type="http://schemas.openxmlformats.org/officeDocument/2006/relationships/image" Target="../media/image2.png"/><Relationship Id="rId9" Type="http://schemas.openxmlformats.org/officeDocument/2006/relationships/image" Target="../media/image70.png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slide" Target="slide2.xml"/><Relationship Id="rId18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image" Target="../media/image75.png"/><Relationship Id="rId12" Type="http://schemas.openxmlformats.org/officeDocument/2006/relationships/slide" Target="slide19.xml"/><Relationship Id="rId17" Type="http://schemas.openxmlformats.org/officeDocument/2006/relationships/slide" Target="slide15.xml"/><Relationship Id="rId2" Type="http://schemas.openxmlformats.org/officeDocument/2006/relationships/notesSlide" Target="../notesSlides/notesSlide9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slide" Target="slide17.xml"/><Relationship Id="rId10" Type="http://schemas.openxmlformats.org/officeDocument/2006/relationships/image" Target="../media/image78.png"/><Relationship Id="rId4" Type="http://schemas.openxmlformats.org/officeDocument/2006/relationships/image" Target="../media/image2.png"/><Relationship Id="rId9" Type="http://schemas.openxmlformats.org/officeDocument/2006/relationships/image" Target="../media/image77.png"/><Relationship Id="rId1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ctrTitle" idx="4294967295"/>
          </p:nvPr>
        </p:nvSpPr>
        <p:spPr>
          <a:xfrm>
            <a:off x="714348" y="2143116"/>
            <a:ext cx="7772400" cy="1214445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800" spc="600" dirty="0">
                <a:solidFill>
                  <a:srgbClr val="FFFF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色彩的本质与体系</a:t>
            </a:r>
          </a:p>
        </p:txBody>
      </p:sp>
      <p:sp>
        <p:nvSpPr>
          <p:cNvPr id="13" name="副标题 12"/>
          <p:cNvSpPr>
            <a:spLocks noGrp="1"/>
          </p:cNvSpPr>
          <p:nvPr>
            <p:ph type="subTitle" idx="4294967295"/>
          </p:nvPr>
        </p:nvSpPr>
        <p:spPr>
          <a:xfrm>
            <a:off x="1428750" y="3786188"/>
            <a:ext cx="6400800" cy="1752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6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中等职业教育工艺美术专业国家规划教材</a:t>
            </a:r>
            <a:endParaRPr lang="en-US" altLang="zh-CN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黑龙江省宾县职业高级中学</a:t>
            </a:r>
            <a:endParaRPr lang="en-US" altLang="zh-CN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课件制作：王春喜</a:t>
            </a:r>
          </a:p>
        </p:txBody>
      </p:sp>
      <p:pic>
        <p:nvPicPr>
          <p:cNvPr id="17" name="图片 16" descr="image10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 descr="image10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image11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image11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 descr="image118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 descr="image12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image124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 descr="image127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 descr="image130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 descr="image133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 descr="image136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28" descr="image139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9" descr="image142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 descr="image145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31" descr="image148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32" descr="image151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3" descr="image154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34" descr="image157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 descr="image160.p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图片 36" descr="image163.pn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7" descr="image163.pn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图片 38" descr="image166.p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图片 39" descr="image169.pn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图片 40" descr="image172.pn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图片 41" descr="image175.pn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图片 42" descr="image178.pn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图片 43" descr="image181.pn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图片 44" descr="image184.pn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图片 45" descr="image187.png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图片 46" descr="image190.png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图片 47" descr="image193.png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图片 48" descr="image196.png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图片 49" descr="image199.png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图片 50" descr="image202.png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图片 51" descr="image205.png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图片 52" descr="image208.png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图片 53" descr="image211.png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图片 54" descr="image214.png"/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图片 55" descr="image217.png"/>
          <p:cNvPicPr>
            <a:picLocks noChangeAspect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图片 56" descr="image220.png"/>
          <p:cNvPicPr>
            <a:picLocks noChangeAspect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图片 57" descr="image223.pn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图片 58" descr="image226.png"/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图片 59" descr="image231.png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图片 60" descr="image234.png"/>
          <p:cNvPicPr>
            <a:picLocks noChangeAspect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图片 61" descr="image237.png"/>
          <p:cNvPicPr>
            <a:picLocks noChangeAspect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图片 62" descr="image237.png"/>
          <p:cNvPicPr>
            <a:picLocks noChangeAspect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图片 63" descr="image240.png"/>
          <p:cNvPicPr>
            <a:picLocks noChangeAspect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图片 64" descr="image242.png"/>
          <p:cNvPicPr>
            <a:picLocks noChangeAspect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图片 65" descr="image244.png"/>
          <p:cNvPicPr>
            <a:picLocks noChangeAspect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图片 66" descr="image246.png"/>
          <p:cNvPicPr>
            <a:picLocks noChangeAspect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27" name="组合 68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3149" name="Picture 59"/>
            <p:cNvPicPr>
              <a:picLocks noChangeAspect="1" noChangeArrowheads="1"/>
            </p:cNvPicPr>
            <p:nvPr/>
          </p:nvPicPr>
          <p:blipFill>
            <a:blip r:embed="rId51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50" name="Picture 58"/>
            <p:cNvPicPr>
              <a:picLocks noChangeAspect="1" noChangeArrowheads="1"/>
            </p:cNvPicPr>
            <p:nvPr/>
          </p:nvPicPr>
          <p:blipFill>
            <a:blip r:embed="rId52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28" name="组合 76"/>
          <p:cNvGrpSpPr>
            <a:grpSpLocks/>
          </p:cNvGrpSpPr>
          <p:nvPr/>
        </p:nvGrpSpPr>
        <p:grpSpPr bwMode="auto">
          <a:xfrm>
            <a:off x="8270875" y="0"/>
            <a:ext cx="301625" cy="357188"/>
            <a:chOff x="8286776" y="0"/>
            <a:chExt cx="285752" cy="338554"/>
          </a:xfrm>
        </p:grpSpPr>
        <p:sp>
          <p:nvSpPr>
            <p:cNvPr id="71" name="圆角矩形 70"/>
            <p:cNvSpPr/>
            <p:nvPr/>
          </p:nvSpPr>
          <p:spPr>
            <a:xfrm>
              <a:off x="8322871" y="61692"/>
              <a:ext cx="213562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148" name="TextBox 71">
              <a:hlinkClick r:id="rId53" action="ppaction://hlinksldjump" highlightClick="1"/>
            </p:cNvPr>
            <p:cNvSpPr txBox="1">
              <a:spLocks noChangeArrowheads="1"/>
            </p:cNvSpPr>
            <p:nvPr/>
          </p:nvSpPr>
          <p:spPr bwMode="auto">
            <a:xfrm>
              <a:off x="8286776" y="0"/>
              <a:ext cx="2857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？</a:t>
              </a:r>
            </a:p>
          </p:txBody>
        </p:sp>
      </p:grpSp>
      <p:grpSp>
        <p:nvGrpSpPr>
          <p:cNvPr id="3129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75" name="圆角矩形 74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146" name="TextBox 75">
              <a:hlinkClick r:id="rId5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30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73" name="圆角矩形 72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4" name="TextBox 73">
              <a:hlinkClick r:id="rId54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3131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81" name="圆角矩形 80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4" name="TextBox 83">
              <a:hlinkClick r:id="rId55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3132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86" name="圆角矩形 85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7" name="TextBox 86">
              <a:hlinkClick r:id="rId56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79" name="组合 78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80" name="圆角矩形 79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2" name="TextBox 81">
              <a:hlinkClick r:id="rId57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83" name="组合 82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85" name="圆角矩形 84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8" name="TextBox 87">
              <a:hlinkClick r:id="rId58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91" name="组合 90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94" name="圆角矩形 93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5" name="TextBox 94">
              <a:hlinkClick r:id="rId59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"/>
                            </p:stCondLst>
                            <p:childTnLst>
                              <p:par>
                                <p:cTn id="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"/>
                            </p:stCondLst>
                            <p:childTnLst>
                              <p:par>
                                <p:cTn id="8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"/>
                            </p:stCondLst>
                            <p:childTnLst>
                              <p:par>
                                <p:cTn id="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"/>
                            </p:stCondLst>
                            <p:childTnLst>
                              <p:par>
                                <p:cTn id="10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"/>
                            </p:stCondLst>
                            <p:childTnLst>
                              <p:par>
                                <p:cTn id="10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"/>
                            </p:stCondLst>
                            <p:childTnLst>
                              <p:par>
                                <p:cTn id="1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"/>
                            </p:stCondLst>
                            <p:childTnLst>
                              <p:par>
                                <p:cTn id="1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"/>
                            </p:stCondLst>
                            <p:childTnLst>
                              <p:par>
                                <p:cTn id="1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"/>
                            </p:stCondLst>
                            <p:childTnLst>
                              <p:par>
                                <p:cTn id="1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"/>
                            </p:stCondLst>
                            <p:childTnLst>
                              <p:par>
                                <p:cTn id="1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"/>
                            </p:stCondLst>
                            <p:childTnLst>
                              <p:par>
                                <p:cTn id="1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"/>
                            </p:stCondLst>
                            <p:childTnLst>
                              <p:par>
                                <p:cTn id="1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"/>
                            </p:stCondLst>
                            <p:childTnLst>
                              <p:par>
                                <p:cTn id="1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6" dur="2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"/>
                            </p:stCondLst>
                            <p:childTnLst>
                              <p:par>
                                <p:cTn id="15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0" dur="2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300"/>
                            </p:stCondLst>
                            <p:childTnLst>
                              <p:par>
                                <p:cTn id="1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4" dur="2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10244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10276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7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2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73" name="圆角矩形 72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4" name="TextBox 73">
              <a:hlinkClick r:id="" action="ppaction://hlinkshowjump?jump=nextslide"/>
            </p:cNvPr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下页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286125" y="785813"/>
            <a:ext cx="3643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中 性 混 色</a:t>
            </a:r>
          </a:p>
        </p:txBody>
      </p:sp>
      <p:grpSp>
        <p:nvGrpSpPr>
          <p:cNvPr id="29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106" name="圆角矩形 105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播放</a:t>
              </a:r>
            </a:p>
          </p:txBody>
        </p:sp>
      </p:grpSp>
      <p:sp>
        <p:nvSpPr>
          <p:cNvPr id="10255" name="TextBox 107"/>
          <p:cNvSpPr txBox="1">
            <a:spLocks noChangeArrowheads="1"/>
          </p:cNvSpPr>
          <p:nvPr/>
        </p:nvSpPr>
        <p:spPr bwMode="auto">
          <a:xfrm>
            <a:off x="1357313" y="1428750"/>
            <a:ext cx="642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两种不同的色彩并置，从远距离观察则出现有别于前两种色彩的另一种色彩，这种混合所得的色彩称为“中间混色”。</a:t>
            </a:r>
          </a:p>
        </p:txBody>
      </p:sp>
      <p:pic>
        <p:nvPicPr>
          <p:cNvPr id="328" name="图片 327" descr="黄格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2643188"/>
            <a:ext cx="3811588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" name="图片 328" descr="兰格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5100" y="2643188"/>
            <a:ext cx="3811588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39" name="圆角矩形 38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0" name="TextBox 75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42" name="圆角矩形 41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3" name="TextBox 42">
              <a:hlinkClick r:id="rId8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44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45" name="圆角矩形 44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6" name="TextBox 45">
              <a:hlinkClick r:id="rId9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47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48" name="圆角矩形 47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9" name="TextBox 48">
              <a:hlinkClick r:id="rId10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51" name="圆角矩形 50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2" name="TextBox 51">
              <a:hlinkClick r:id="rId11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54" name="圆角矩形 53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5" name="TextBox 54">
              <a:hlinkClick r:id="rId12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56" name="组合 55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57" name="圆角矩形 56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8" name="TextBox 57">
              <a:hlinkClick r:id="rId13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 -0.00301 L 0.146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1 -0.00301 L -0.13525 -0.0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11268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11304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5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TextBox 86"/>
          <p:cNvSpPr txBox="1"/>
          <p:nvPr/>
        </p:nvSpPr>
        <p:spPr>
          <a:xfrm>
            <a:off x="3286125" y="785813"/>
            <a:ext cx="3643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中 性 混 色</a:t>
            </a:r>
          </a:p>
        </p:txBody>
      </p:sp>
      <p:grpSp>
        <p:nvGrpSpPr>
          <p:cNvPr id="29" name="组合 95"/>
          <p:cNvGrpSpPr>
            <a:grpSpLocks/>
          </p:cNvGrpSpPr>
          <p:nvPr/>
        </p:nvGrpSpPr>
        <p:grpSpPr bwMode="auto">
          <a:xfrm>
            <a:off x="8215313" y="5786454"/>
            <a:ext cx="714375" cy="261937"/>
            <a:chOff x="8143900" y="5119864"/>
            <a:chExt cx="714380" cy="261610"/>
          </a:xfrm>
        </p:grpSpPr>
        <p:sp>
          <p:nvSpPr>
            <p:cNvPr id="106" name="圆角矩形 105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播放</a:t>
              </a:r>
            </a:p>
          </p:txBody>
        </p:sp>
      </p:grpSp>
      <p:sp>
        <p:nvSpPr>
          <p:cNvPr id="11279" name="TextBox 107"/>
          <p:cNvSpPr txBox="1">
            <a:spLocks noChangeArrowheads="1"/>
          </p:cNvSpPr>
          <p:nvPr/>
        </p:nvSpPr>
        <p:spPr bwMode="auto">
          <a:xfrm>
            <a:off x="1357313" y="1428750"/>
            <a:ext cx="642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两种不同的色彩并置，从远距离观察则出现有别于前两种色彩的另一种色彩，这种混合所得的色彩称为“中间混色”。</a:t>
            </a:r>
          </a:p>
        </p:txBody>
      </p:sp>
      <p:sp>
        <p:nvSpPr>
          <p:cNvPr id="41" name="椭圆 40"/>
          <p:cNvSpPr/>
          <p:nvPr/>
        </p:nvSpPr>
        <p:spPr>
          <a:xfrm>
            <a:off x="4071934" y="5072074"/>
            <a:ext cx="1143008" cy="35719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572000" y="3643313"/>
            <a:ext cx="71438" cy="1643062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" name="图片 37" descr="红黄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9025" y="26289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椭圆 38"/>
          <p:cNvSpPr/>
          <p:nvPr/>
        </p:nvSpPr>
        <p:spPr>
          <a:xfrm>
            <a:off x="4572000" y="3571875"/>
            <a:ext cx="71438" cy="71438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2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43" name="圆角矩形 42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4" name="TextBox 75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46" name="圆角矩形 45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7" name="TextBox 46">
              <a:hlinkClick r:id="rId7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48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49" name="圆角矩形 48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0" name="TextBox 49">
              <a:hlinkClick r:id="rId8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51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52" name="圆角矩形 51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3" name="TextBox 52">
              <a:hlinkClick r:id="rId9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55" name="圆角矩形 54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6" name="TextBox 55">
              <a:hlinkClick r:id="rId10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58" name="圆角矩形 57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9" name="TextBox 58">
              <a:hlinkClick r:id="rId11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61" name="圆角矩形 60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2" name="TextBox 61">
              <a:hlinkClick r:id="rId12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文件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51"/>
            <a:ext cx="9155430" cy="6849449"/>
          </a:xfrm>
          <a:prstGeom prst="rect">
            <a:avLst/>
          </a:prstGeom>
        </p:spPr>
      </p:pic>
      <p:pic>
        <p:nvPicPr>
          <p:cNvPr id="25" name="图片 24" descr="书籍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10"/>
            <a:ext cx="9144000" cy="6832379"/>
          </a:xfrm>
          <a:prstGeom prst="rect">
            <a:avLst/>
          </a:prstGeom>
        </p:spPr>
      </p:pic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4140" name="Picture 5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1" name="Picture 5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组合 52"/>
          <p:cNvGrpSpPr/>
          <p:nvPr/>
        </p:nvGrpSpPr>
        <p:grpSpPr>
          <a:xfrm>
            <a:off x="2928926" y="1000108"/>
            <a:ext cx="5715040" cy="1643074"/>
            <a:chOff x="2928926" y="1428736"/>
            <a:chExt cx="5715040" cy="1643074"/>
          </a:xfrm>
        </p:grpSpPr>
        <p:sp>
          <p:nvSpPr>
            <p:cNvPr id="45" name="TextBox 44"/>
            <p:cNvSpPr txBox="1"/>
            <p:nvPr/>
          </p:nvSpPr>
          <p:spPr>
            <a:xfrm>
              <a:off x="3071802" y="1428736"/>
              <a:ext cx="557216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800" kern="2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  彩  属  性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28926" y="2500306"/>
              <a:ext cx="48577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原色   间色   复色   色相   明度   纯度</a:t>
              </a:r>
            </a:p>
          </p:txBody>
        </p:sp>
        <p:grpSp>
          <p:nvGrpSpPr>
            <p:cNvPr id="6" name="组合 51"/>
            <p:cNvGrpSpPr/>
            <p:nvPr/>
          </p:nvGrpSpPr>
          <p:grpSpPr>
            <a:xfrm>
              <a:off x="3000364" y="2810200"/>
              <a:ext cx="5643602" cy="261610"/>
              <a:chOff x="3000364" y="2810200"/>
              <a:chExt cx="5643602" cy="261610"/>
            </a:xfrm>
          </p:grpSpPr>
          <p:grpSp>
            <p:nvGrpSpPr>
              <p:cNvPr id="7" name="组合 50"/>
              <p:cNvGrpSpPr/>
              <p:nvPr/>
            </p:nvGrpSpPr>
            <p:grpSpPr>
              <a:xfrm>
                <a:off x="7572400" y="2810200"/>
                <a:ext cx="1071566" cy="261610"/>
                <a:chOff x="7572400" y="3006407"/>
                <a:chExt cx="1071566" cy="261610"/>
              </a:xfrm>
            </p:grpSpPr>
            <p:sp>
              <p:nvSpPr>
                <p:cNvPr id="31" name="圆角矩形 30"/>
                <p:cNvSpPr/>
                <p:nvPr/>
              </p:nvSpPr>
              <p:spPr bwMode="auto">
                <a:xfrm>
                  <a:off x="7572400" y="3018150"/>
                  <a:ext cx="785814" cy="23812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dirty="0"/>
                </a:p>
              </p:txBody>
            </p:sp>
            <p:sp>
              <p:nvSpPr>
                <p:cNvPr id="32" name="TextBox 31">
                  <a:hlinkClick r:id="" action="ppaction://hlinkshowjump?jump=nextslide"/>
                </p:cNvPr>
                <p:cNvSpPr txBox="1"/>
                <p:nvPr/>
              </p:nvSpPr>
              <p:spPr bwMode="auto">
                <a:xfrm>
                  <a:off x="7572401" y="3006407"/>
                  <a:ext cx="107156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100" spc="300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开始学习</a:t>
                  </a:r>
                </a:p>
              </p:txBody>
            </p:sp>
          </p:grpSp>
          <p:cxnSp>
            <p:nvCxnSpPr>
              <p:cNvPr id="48" name="直接连接符 47"/>
              <p:cNvCxnSpPr/>
              <p:nvPr/>
            </p:nvCxnSpPr>
            <p:spPr>
              <a:xfrm>
                <a:off x="3000364" y="2953076"/>
                <a:ext cx="4572032" cy="158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图片 25" descr="色彩属性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1000108"/>
            <a:ext cx="2160000" cy="2294162"/>
          </a:xfrm>
          <a:prstGeom prst="rect">
            <a:avLst/>
          </a:prstGeom>
        </p:spPr>
      </p:pic>
      <p:grpSp>
        <p:nvGrpSpPr>
          <p:cNvPr id="27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28" name="圆角矩形 27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9" name="TextBox 75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33" name="圆角矩形 32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4" name="TextBox 33">
              <a:hlinkClick r:id="rId9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35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36" name="圆角矩形 35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7" name="TextBox 36">
              <a:hlinkClick r:id="rId10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38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39" name="圆角矩形 38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0" name="TextBox 39">
              <a:hlinkClick r:id="rId11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43" name="圆角矩形 42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4" name="TextBox 43">
              <a:hlinkClick r:id="rId12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49" name="圆角矩形 48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0" name="TextBox 49">
              <a:hlinkClick r:id="rId13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52" name="圆角矩形 51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3" name="TextBox 52">
              <a:hlinkClick r:id="rId14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12292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12330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1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00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73" name="圆角矩形 72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4" name="TextBox 73">
              <a:hlinkClick r:id="" action="ppaction://hlinkshowjump?jump=nextslide"/>
            </p:cNvPr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下页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429000" y="785813"/>
            <a:ext cx="2428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色彩的属性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0525" y="2071688"/>
            <a:ext cx="32131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2688" y="2716213"/>
            <a:ext cx="17287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2050" y="2741613"/>
            <a:ext cx="1747838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54" name="圆角矩形 53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播放</a:t>
              </a:r>
            </a:p>
          </p:txBody>
        </p:sp>
      </p:grpSp>
      <p:grpSp>
        <p:nvGrpSpPr>
          <p:cNvPr id="30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48" name="圆角矩形 47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播放</a:t>
              </a:r>
            </a:p>
          </p:txBody>
        </p:sp>
      </p:grpSp>
      <p:sp>
        <p:nvSpPr>
          <p:cNvPr id="50" name="线形标注 1 49"/>
          <p:cNvSpPr/>
          <p:nvPr/>
        </p:nvSpPr>
        <p:spPr>
          <a:xfrm>
            <a:off x="6429375" y="2214563"/>
            <a:ext cx="1714500" cy="285750"/>
          </a:xfrm>
          <a:prstGeom prst="borderCallout1">
            <a:avLst>
              <a:gd name="adj1" fmla="val 46101"/>
              <a:gd name="adj2" fmla="val -2366"/>
              <a:gd name="adj3" fmla="val 515185"/>
              <a:gd name="adj4" fmla="val -10803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spc="300" dirty="0">
                <a:solidFill>
                  <a:srgbClr val="FF0000"/>
                </a:solidFill>
              </a:rPr>
              <a:t>红 黄 蓝三原色</a:t>
            </a:r>
          </a:p>
        </p:txBody>
      </p:sp>
      <p:sp>
        <p:nvSpPr>
          <p:cNvPr id="51" name="线形标注 1 50"/>
          <p:cNvSpPr/>
          <p:nvPr/>
        </p:nvSpPr>
        <p:spPr>
          <a:xfrm>
            <a:off x="1000125" y="2214563"/>
            <a:ext cx="1643063" cy="285750"/>
          </a:xfrm>
          <a:prstGeom prst="borderCallout1">
            <a:avLst>
              <a:gd name="adj1" fmla="val 50004"/>
              <a:gd name="adj2" fmla="val 99806"/>
              <a:gd name="adj3" fmla="val 386110"/>
              <a:gd name="adj4" fmla="val 18021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spc="300" dirty="0">
                <a:solidFill>
                  <a:srgbClr val="FF0000"/>
                </a:solidFill>
              </a:rPr>
              <a:t>橙 绿 紫三间色</a:t>
            </a:r>
          </a:p>
        </p:txBody>
      </p:sp>
      <p:sp>
        <p:nvSpPr>
          <p:cNvPr id="52" name="线形标注 1 51"/>
          <p:cNvSpPr/>
          <p:nvPr/>
        </p:nvSpPr>
        <p:spPr>
          <a:xfrm>
            <a:off x="1143000" y="4714875"/>
            <a:ext cx="1357313" cy="285750"/>
          </a:xfrm>
          <a:prstGeom prst="borderCallout1">
            <a:avLst>
              <a:gd name="adj1" fmla="val 50004"/>
              <a:gd name="adj2" fmla="val 99806"/>
              <a:gd name="adj3" fmla="val 47193"/>
              <a:gd name="adj4" fmla="val 20817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spc="300" dirty="0">
                <a:solidFill>
                  <a:srgbClr val="FF0000"/>
                </a:solidFill>
              </a:rPr>
              <a:t>十二色相环</a:t>
            </a:r>
          </a:p>
        </p:txBody>
      </p:sp>
      <p:grpSp>
        <p:nvGrpSpPr>
          <p:cNvPr id="63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64" name="圆角矩形 63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5" name="TextBox 75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67" name="圆角矩形 66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8" name="TextBox 67">
              <a:hlinkClick r:id="rId9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69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70" name="圆角矩形 69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1" name="TextBox 70">
              <a:hlinkClick r:id="rId10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72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75" name="圆角矩形 74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6" name="TextBox 75">
              <a:hlinkClick r:id="rId11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77" name="组合 76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78" name="圆角矩形 77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9" name="TextBox 78">
              <a:hlinkClick r:id="rId12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80" name="组合 79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81" name="圆角矩形 80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2" name="TextBox 81">
              <a:hlinkClick r:id="rId13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83" name="组合 82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84" name="圆角矩形 83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5" name="TextBox 84">
              <a:hlinkClick r:id="rId14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13316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13352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3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TextBox 86"/>
          <p:cNvSpPr txBox="1"/>
          <p:nvPr/>
        </p:nvSpPr>
        <p:spPr>
          <a:xfrm>
            <a:off x="3429000" y="785813"/>
            <a:ext cx="2428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色彩的属性</a:t>
            </a:r>
          </a:p>
        </p:txBody>
      </p:sp>
      <p:grpSp>
        <p:nvGrpSpPr>
          <p:cNvPr id="29" name="组合 43"/>
          <p:cNvGrpSpPr>
            <a:grpSpLocks/>
          </p:cNvGrpSpPr>
          <p:nvPr/>
        </p:nvGrpSpPr>
        <p:grpSpPr bwMode="auto">
          <a:xfrm>
            <a:off x="2930525" y="2071688"/>
            <a:ext cx="3213100" cy="3213100"/>
            <a:chOff x="2930330" y="2071678"/>
            <a:chExt cx="3213306" cy="3213306"/>
          </a:xfrm>
        </p:grpSpPr>
        <p:pic>
          <p:nvPicPr>
            <p:cNvPr id="13333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30330" y="2071678"/>
              <a:ext cx="3213306" cy="3213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4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3262" y="2716992"/>
              <a:ext cx="1728785" cy="1954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2362" y="2741826"/>
              <a:ext cx="1747587" cy="1472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92488" y="1500188"/>
            <a:ext cx="6080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14825" y="1500188"/>
            <a:ext cx="6080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38" y="1500188"/>
            <a:ext cx="6080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0" y="2122488"/>
            <a:ext cx="314325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7750" y="2122488"/>
            <a:ext cx="314325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57750" y="2122488"/>
            <a:ext cx="314325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43" name="圆角矩形 42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4" name="TextBox 75">
              <a:hlinkClick r:id="rId1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46" name="圆角矩形 45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7" name="TextBox 46">
              <a:hlinkClick r:id="rId15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48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49" name="圆角矩形 48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0" name="TextBox 49">
              <a:hlinkClick r:id="rId16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51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52" name="圆角矩形 51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3" name="TextBox 52">
              <a:hlinkClick r:id="rId17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55" name="圆角矩形 54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6" name="TextBox 55">
              <a:hlinkClick r:id="rId18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58" name="圆角矩形 57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9" name="TextBox 58">
              <a:hlinkClick r:id="rId19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61" name="圆角矩形 60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2" name="TextBox 61">
              <a:hlinkClick r:id="rId20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书籍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10"/>
            <a:ext cx="9144000" cy="6832379"/>
          </a:xfrm>
          <a:prstGeom prst="rect">
            <a:avLst/>
          </a:prstGeom>
        </p:spPr>
      </p:pic>
      <p:pic>
        <p:nvPicPr>
          <p:cNvPr id="22" name="图片 21" descr="体系.jpg"/>
          <p:cNvPicPr>
            <a:picLocks noChangeAspect="1"/>
          </p:cNvPicPr>
          <p:nvPr/>
        </p:nvPicPr>
        <p:blipFill>
          <a:blip r:embed="rId4"/>
          <a:srcRect b="3027"/>
          <a:stretch>
            <a:fillRect/>
          </a:stretch>
        </p:blipFill>
        <p:spPr>
          <a:xfrm>
            <a:off x="0" y="7117"/>
            <a:ext cx="9144000" cy="6636593"/>
          </a:xfrm>
          <a:prstGeom prst="rect">
            <a:avLst/>
          </a:prstGeom>
        </p:spPr>
      </p:pic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4140" name="Picture 5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1" name="Picture 5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组合 52"/>
          <p:cNvGrpSpPr/>
          <p:nvPr/>
        </p:nvGrpSpPr>
        <p:grpSpPr>
          <a:xfrm>
            <a:off x="2928926" y="1000108"/>
            <a:ext cx="5715040" cy="1643074"/>
            <a:chOff x="2928926" y="1428736"/>
            <a:chExt cx="5715040" cy="1643074"/>
          </a:xfrm>
        </p:grpSpPr>
        <p:sp>
          <p:nvSpPr>
            <p:cNvPr id="45" name="TextBox 44"/>
            <p:cNvSpPr txBox="1"/>
            <p:nvPr/>
          </p:nvSpPr>
          <p:spPr>
            <a:xfrm>
              <a:off x="3071802" y="1428736"/>
              <a:ext cx="557216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800" kern="2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  彩  体  系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28926" y="2500306"/>
              <a:ext cx="48577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孟塞尔色立体</a:t>
              </a:r>
            </a:p>
          </p:txBody>
        </p:sp>
        <p:grpSp>
          <p:nvGrpSpPr>
            <p:cNvPr id="6" name="组合 51"/>
            <p:cNvGrpSpPr/>
            <p:nvPr/>
          </p:nvGrpSpPr>
          <p:grpSpPr>
            <a:xfrm>
              <a:off x="3000364" y="2810200"/>
              <a:ext cx="5643602" cy="261610"/>
              <a:chOff x="3000364" y="2810200"/>
              <a:chExt cx="5643602" cy="261610"/>
            </a:xfrm>
          </p:grpSpPr>
          <p:grpSp>
            <p:nvGrpSpPr>
              <p:cNvPr id="7" name="组合 50"/>
              <p:cNvGrpSpPr/>
              <p:nvPr/>
            </p:nvGrpSpPr>
            <p:grpSpPr>
              <a:xfrm>
                <a:off x="7572400" y="2810200"/>
                <a:ext cx="1071566" cy="261610"/>
                <a:chOff x="7572400" y="3006407"/>
                <a:chExt cx="1071566" cy="261610"/>
              </a:xfrm>
            </p:grpSpPr>
            <p:sp>
              <p:nvSpPr>
                <p:cNvPr id="31" name="圆角矩形 30"/>
                <p:cNvSpPr/>
                <p:nvPr/>
              </p:nvSpPr>
              <p:spPr bwMode="auto">
                <a:xfrm>
                  <a:off x="7572400" y="3018150"/>
                  <a:ext cx="785814" cy="23812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dirty="0"/>
                </a:p>
              </p:txBody>
            </p:sp>
            <p:sp>
              <p:nvSpPr>
                <p:cNvPr id="32" name="TextBox 31">
                  <a:hlinkClick r:id="" action="ppaction://hlinkshowjump?jump=nextslide"/>
                </p:cNvPr>
                <p:cNvSpPr txBox="1"/>
                <p:nvPr/>
              </p:nvSpPr>
              <p:spPr bwMode="auto">
                <a:xfrm>
                  <a:off x="7572401" y="3006407"/>
                  <a:ext cx="107156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100" spc="300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开始学习</a:t>
                  </a:r>
                </a:p>
              </p:txBody>
            </p:sp>
          </p:grpSp>
          <p:cxnSp>
            <p:nvCxnSpPr>
              <p:cNvPr id="48" name="直接连接符 47"/>
              <p:cNvCxnSpPr/>
              <p:nvPr/>
            </p:nvCxnSpPr>
            <p:spPr>
              <a:xfrm>
                <a:off x="3000364" y="2953076"/>
                <a:ext cx="4572032" cy="158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图片 23" descr="色彩体系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857232"/>
            <a:ext cx="2160000" cy="2294162"/>
          </a:xfrm>
          <a:prstGeom prst="rect">
            <a:avLst/>
          </a:prstGeom>
        </p:spPr>
      </p:pic>
      <p:grpSp>
        <p:nvGrpSpPr>
          <p:cNvPr id="28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29" name="圆角矩形 28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0" name="TextBox 75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34" name="圆角矩形 33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5" name="TextBox 34">
              <a:hlinkClick r:id="rId9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36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37" name="圆角矩形 36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8" name="TextBox 37">
              <a:hlinkClick r:id="rId10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39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40" name="圆角矩形 39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1" name="TextBox 40">
              <a:hlinkClick r:id="rId11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43" name="圆角矩形 42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4" name="TextBox 43">
              <a:hlinkClick r:id="rId12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49" name="圆角矩形 48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0" name="TextBox 49">
              <a:hlinkClick r:id="rId13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52" name="圆角矩形 51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3" name="TextBox 52">
              <a:hlinkClick r:id="rId14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2643188" y="357188"/>
            <a:ext cx="46037" cy="60721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4341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14377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8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TextBox 86"/>
          <p:cNvSpPr txBox="1"/>
          <p:nvPr/>
        </p:nvSpPr>
        <p:spPr>
          <a:xfrm>
            <a:off x="3429000" y="785813"/>
            <a:ext cx="3429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孟塞尔色立体</a:t>
            </a:r>
          </a:p>
        </p:txBody>
      </p:sp>
      <p:grpSp>
        <p:nvGrpSpPr>
          <p:cNvPr id="29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54" name="圆角矩形 53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播放</a:t>
              </a:r>
            </a:p>
          </p:txBody>
        </p:sp>
      </p:grpSp>
      <p:grpSp>
        <p:nvGrpSpPr>
          <p:cNvPr id="30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48" name="圆角矩形 47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播放</a:t>
              </a:r>
            </a:p>
          </p:txBody>
        </p:sp>
      </p:grpSp>
      <p:sp>
        <p:nvSpPr>
          <p:cNvPr id="45" name="矩形 44"/>
          <p:cNvSpPr/>
          <p:nvPr/>
        </p:nvSpPr>
        <p:spPr>
          <a:xfrm rot="16200000" flipH="1">
            <a:off x="1298575" y="2155825"/>
            <a:ext cx="46038" cy="26431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6" name="图片 55" descr="色立体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2071688"/>
            <a:ext cx="408781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图片 56" descr="色相环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10715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图片 58" descr="模型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421481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62" name="圆角矩形 61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3" name="TextBox 75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65" name="圆角矩形 64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6" name="TextBox 65">
              <a:hlinkClick r:id="rId9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67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68" name="圆角矩形 67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9" name="TextBox 68">
              <a:hlinkClick r:id="rId10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70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71" name="圆角矩形 70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2" name="TextBox 71">
              <a:hlinkClick r:id="rId11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75" name="组合 74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76" name="圆角矩形 75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7" name="TextBox 76">
              <a:hlinkClick r:id="rId12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78" name="组合 77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79" name="圆角矩形 78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0" name="TextBox 79">
              <a:hlinkClick r:id="rId13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81" name="组合 80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82" name="圆角矩形 81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3" name="TextBox 82">
              <a:hlinkClick r:id="rId14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6 0.02752 L -0.48767 0.21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7567E-6 L 2.77778E-7 -0.39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84 0.0666 L 0.48958 0.265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958 0.26596 L -0.0066 0.444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68 0.21231 L -0.48403 -0.213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7 -0.36541 L 0.49444 -0.166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dirty="0">
              <a:solidFill>
                <a:srgbClr val="FF0000"/>
              </a:solidFill>
            </a:endParaRP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11304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5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73" name="圆角矩形 72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4" name="TextBox 73">
              <a:hlinkClick r:id="" action="ppaction://hlinkshowjump?jump=nextslide"/>
            </p:cNvPr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下页</a:t>
              </a:r>
            </a:p>
          </p:txBody>
        </p:sp>
      </p:grpSp>
      <p:sp>
        <p:nvSpPr>
          <p:cNvPr id="28" name="圆角矩形 27"/>
          <p:cNvSpPr/>
          <p:nvPr/>
        </p:nvSpPr>
        <p:spPr>
          <a:xfrm>
            <a:off x="1071538" y="2214554"/>
            <a:ext cx="2214578" cy="500066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TextBox 86"/>
          <p:cNvSpPr txBox="1"/>
          <p:nvPr/>
        </p:nvSpPr>
        <p:spPr>
          <a:xfrm>
            <a:off x="928662" y="785794"/>
            <a:ext cx="7000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spc="3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800" spc="3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、红色光</a:t>
            </a:r>
            <a:r>
              <a:rPr lang="en-US" altLang="zh-CN" sz="2800" spc="3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+</a:t>
            </a:r>
            <a:r>
              <a:rPr lang="zh-CN" altLang="en-US" sz="2800" spc="3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蓝色光</a:t>
            </a:r>
            <a:r>
              <a:rPr lang="en-US" altLang="zh-CN" sz="2800" spc="3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=</a:t>
            </a:r>
            <a:r>
              <a:rPr lang="zh-CN" altLang="en-US" sz="2800" spc="3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zh-CN" altLang="en-US" sz="2400" spc="3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答案</a:t>
            </a:r>
            <a:r>
              <a:rPr lang="zh-CN" altLang="en-US" sz="2800" spc="3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）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1538" y="1357298"/>
            <a:ext cx="6929486" cy="134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黄色光                   </a:t>
            </a:r>
            <a:r>
              <a:rPr lang="en-US" altLang="zh-CN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青色光</a:t>
            </a:r>
            <a:endParaRPr lang="en-US" altLang="zh-CN" sz="2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品红色光                </a:t>
            </a:r>
            <a:r>
              <a:rPr lang="en-US" altLang="zh-CN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白色光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4643438" y="4429132"/>
            <a:ext cx="2214578" cy="500066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071538" y="4214818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白色                     </a:t>
            </a:r>
            <a:r>
              <a:rPr lang="en-US" altLang="zh-CN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黄色</a:t>
            </a:r>
            <a:endParaRPr lang="en-US" altLang="zh-CN" sz="2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紫色                     </a:t>
            </a:r>
            <a:r>
              <a:rPr lang="en-US" altLang="zh-CN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2200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黑色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8662" y="3429000"/>
            <a:ext cx="9358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spc="3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spc="3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、在有彩色系中明度最高的色彩是（</a:t>
            </a:r>
            <a:r>
              <a:rPr lang="zh-CN" altLang="en-US" sz="2400" spc="3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答案</a:t>
            </a:r>
            <a:r>
              <a:rPr lang="zh-CN" altLang="en-US" sz="2800" spc="3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）</a:t>
            </a:r>
          </a:p>
        </p:txBody>
      </p:sp>
      <p:grpSp>
        <p:nvGrpSpPr>
          <p:cNvPr id="30" name="组合 77"/>
          <p:cNvGrpSpPr>
            <a:grpSpLocks/>
          </p:cNvGrpSpPr>
          <p:nvPr/>
        </p:nvGrpSpPr>
        <p:grpSpPr bwMode="auto">
          <a:xfrm>
            <a:off x="8553450" y="0"/>
            <a:ext cx="376238" cy="338554"/>
            <a:chOff x="8572528" y="-24"/>
            <a:chExt cx="357190" cy="320892"/>
          </a:xfrm>
        </p:grpSpPr>
        <p:sp>
          <p:nvSpPr>
            <p:cNvPr id="31" name="圆角矩形 30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2" name="TextBox 75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20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34" name="圆角矩形 33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5" name="TextBox 34">
              <a:hlinkClick r:id="rId6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36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37" name="圆角矩形 36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2" name="TextBox 41">
              <a:hlinkClick r:id="rId7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43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44" name="圆角矩形 43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5" name="TextBox 44">
              <a:hlinkClick r:id="rId8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47" name="圆角矩形 46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8" name="TextBox 47">
              <a:hlinkClick r:id="rId9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50" name="圆角矩形 49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1" name="TextBox 50">
              <a:hlinkClick r:id="rId10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52" name="组合 51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53" name="圆角矩形 52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4" name="TextBox 53">
              <a:hlinkClick r:id="rId11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dirty="0">
              <a:solidFill>
                <a:srgbClr val="FF0000"/>
              </a:solidFill>
            </a:endParaRP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11304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5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组合 29"/>
          <p:cNvGrpSpPr/>
          <p:nvPr/>
        </p:nvGrpSpPr>
        <p:grpSpPr>
          <a:xfrm>
            <a:off x="8215338" y="5641319"/>
            <a:ext cx="714375" cy="430887"/>
            <a:chOff x="8215313" y="5641319"/>
            <a:chExt cx="714375" cy="430887"/>
          </a:xfrm>
        </p:grpSpPr>
        <p:sp>
          <p:nvSpPr>
            <p:cNvPr id="31" name="圆角矩形 30"/>
            <p:cNvSpPr/>
            <p:nvPr/>
          </p:nvSpPr>
          <p:spPr bwMode="auto">
            <a:xfrm>
              <a:off x="8286750" y="5643578"/>
              <a:ext cx="357188" cy="38098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2" name="TextBox 31">
              <a:hlinkClick r:id="" action="ppaction://hlinkshowjump?jump=nextslide"/>
            </p:cNvPr>
            <p:cNvSpPr txBox="1"/>
            <p:nvPr/>
          </p:nvSpPr>
          <p:spPr bwMode="auto">
            <a:xfrm>
              <a:off x="8215313" y="5641319"/>
              <a:ext cx="714375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测试答案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15313" y="5641319"/>
            <a:ext cx="714375" cy="430887"/>
            <a:chOff x="8215313" y="5641319"/>
            <a:chExt cx="714375" cy="430887"/>
          </a:xfrm>
        </p:grpSpPr>
        <p:sp>
          <p:nvSpPr>
            <p:cNvPr id="73" name="圆角矩形 72"/>
            <p:cNvSpPr/>
            <p:nvPr/>
          </p:nvSpPr>
          <p:spPr bwMode="auto">
            <a:xfrm>
              <a:off x="8286750" y="5643578"/>
              <a:ext cx="357188" cy="38098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4" name="TextBox 73">
              <a:hlinkClick r:id="" action="ppaction://hlinkshowjump?jump=nextslide"/>
            </p:cNvPr>
            <p:cNvSpPr txBox="1"/>
            <p:nvPr/>
          </p:nvSpPr>
          <p:spPr bwMode="auto">
            <a:xfrm>
              <a:off x="8215313" y="5641319"/>
              <a:ext cx="714375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开始计时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928662" y="785794"/>
            <a:ext cx="72152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spc="3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    请您凝视下图</a:t>
            </a:r>
            <a:r>
              <a:rPr lang="en-US" altLang="zh-CN" sz="2800" spc="3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800" spc="3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分钟，当红色的圆点消失后你看到了什么？为什么会这样？</a:t>
            </a:r>
          </a:p>
        </p:txBody>
      </p:sp>
      <p:sp>
        <p:nvSpPr>
          <p:cNvPr id="22" name="矩形 21"/>
          <p:cNvSpPr/>
          <p:nvPr/>
        </p:nvSpPr>
        <p:spPr>
          <a:xfrm>
            <a:off x="2571736" y="2000240"/>
            <a:ext cx="3929090" cy="30718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000496" y="2928934"/>
            <a:ext cx="1143008" cy="1143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1214414" y="5143512"/>
            <a:ext cx="6643734" cy="107157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428728" y="5119902"/>
            <a:ext cx="614366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       当您凝视一分钟迅速去掉圆点后，您会感觉到红色圆点的位置出现了黄绿色的圆点，原理：红色的视觉后像是青色，青色</a:t>
            </a:r>
            <a:r>
              <a:rPr lang="en-US" altLang="zh-CN" sz="1400" spc="3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spc="3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黄色</a:t>
            </a:r>
            <a:r>
              <a:rPr lang="en-US" altLang="zh-CN" sz="1400" spc="3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CN" altLang="en-US" sz="1400" spc="3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绿色。</a:t>
            </a:r>
          </a:p>
        </p:txBody>
      </p:sp>
      <p:grpSp>
        <p:nvGrpSpPr>
          <p:cNvPr id="36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37" name="圆角矩形 36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8" name="TextBox 75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40" name="圆角矩形 39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1" name="TextBox 40">
              <a:hlinkClick r:id="rId6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42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43" name="圆角矩形 42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4" name="TextBox 43">
              <a:hlinkClick r:id="rId7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45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46" name="圆角矩形 45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7" name="TextBox 46">
              <a:hlinkClick r:id="rId8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49" name="圆角矩形 48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0" name="TextBox 49">
              <a:hlinkClick r:id="rId9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52" name="圆角矩形 51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3" name="TextBox 52">
              <a:hlinkClick r:id="rId10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55" name="圆角矩形 54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6" name="TextBox 55">
              <a:hlinkClick r:id="rId11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  <p:bldP spid="3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dirty="0">
              <a:solidFill>
                <a:srgbClr val="FF0000"/>
              </a:solidFill>
            </a:endParaRP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11304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5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4" name="组合 103"/>
          <p:cNvGrpSpPr/>
          <p:nvPr/>
        </p:nvGrpSpPr>
        <p:grpSpPr>
          <a:xfrm>
            <a:off x="4031796" y="428604"/>
            <a:ext cx="4261240" cy="5214974"/>
            <a:chOff x="4031796" y="428604"/>
            <a:chExt cx="4261240" cy="5214974"/>
          </a:xfrm>
        </p:grpSpPr>
        <p:grpSp>
          <p:nvGrpSpPr>
            <p:cNvPr id="98" name="组合 97"/>
            <p:cNvGrpSpPr/>
            <p:nvPr/>
          </p:nvGrpSpPr>
          <p:grpSpPr>
            <a:xfrm>
              <a:off x="4031796" y="428604"/>
              <a:ext cx="4261240" cy="5214974"/>
              <a:chOff x="4031796" y="428604"/>
              <a:chExt cx="4261240" cy="5214974"/>
            </a:xfrm>
          </p:grpSpPr>
          <p:grpSp>
            <p:nvGrpSpPr>
              <p:cNvPr id="72" name="组合 71"/>
              <p:cNvGrpSpPr/>
              <p:nvPr/>
            </p:nvGrpSpPr>
            <p:grpSpPr>
              <a:xfrm>
                <a:off x="4031796" y="428604"/>
                <a:ext cx="4261240" cy="5214974"/>
                <a:chOff x="4031796" y="428604"/>
                <a:chExt cx="4261240" cy="5214974"/>
              </a:xfrm>
            </p:grpSpPr>
            <p:grpSp>
              <p:nvGrpSpPr>
                <p:cNvPr id="61" name="组合 60"/>
                <p:cNvGrpSpPr/>
                <p:nvPr/>
              </p:nvGrpSpPr>
              <p:grpSpPr>
                <a:xfrm>
                  <a:off x="4031796" y="428604"/>
                  <a:ext cx="4261240" cy="5214974"/>
                  <a:chOff x="4031796" y="428604"/>
                  <a:chExt cx="4261240" cy="5214974"/>
                </a:xfrm>
              </p:grpSpPr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4031796" y="428604"/>
                    <a:ext cx="4261240" cy="5214974"/>
                    <a:chOff x="4031796" y="428604"/>
                    <a:chExt cx="4261240" cy="5214974"/>
                  </a:xfrm>
                </p:grpSpPr>
                <p:grpSp>
                  <p:nvGrpSpPr>
                    <p:cNvPr id="38" name="组合 37"/>
                    <p:cNvGrpSpPr/>
                    <p:nvPr/>
                  </p:nvGrpSpPr>
                  <p:grpSpPr>
                    <a:xfrm>
                      <a:off x="4031796" y="428604"/>
                      <a:ext cx="4261240" cy="5214974"/>
                      <a:chOff x="4031796" y="428604"/>
                      <a:chExt cx="4261240" cy="5214974"/>
                    </a:xfrm>
                  </p:grpSpPr>
                  <p:grpSp>
                    <p:nvGrpSpPr>
                      <p:cNvPr id="30" name="组合 29"/>
                      <p:cNvGrpSpPr/>
                      <p:nvPr/>
                    </p:nvGrpSpPr>
                    <p:grpSpPr>
                      <a:xfrm>
                        <a:off x="4031796" y="428604"/>
                        <a:ext cx="4261240" cy="5214974"/>
                        <a:chOff x="4031796" y="428604"/>
                        <a:chExt cx="4261240" cy="5214974"/>
                      </a:xfrm>
                    </p:grpSpPr>
                    <p:sp>
                      <p:nvSpPr>
                        <p:cNvPr id="26" name="矩形 25"/>
                        <p:cNvSpPr/>
                        <p:nvPr/>
                      </p:nvSpPr>
                      <p:spPr>
                        <a:xfrm>
                          <a:off x="4054995" y="428604"/>
                          <a:ext cx="4214842" cy="5214974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 dirty="0"/>
                        </a:p>
                      </p:txBody>
                    </p:sp>
                    <p:pic>
                      <p:nvPicPr>
                        <p:cNvPr id="28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735" y="5372566"/>
                          <a:ext cx="4227363" cy="2710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29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1796" y="428604"/>
                          <a:ext cx="4261240" cy="2143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37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928670"/>
                        <a:ext cx="2428828" cy="4000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grpSp>
                  <p:nvGrpSpPr>
                    <p:cNvPr id="45" name="组合 44"/>
                    <p:cNvGrpSpPr/>
                    <p:nvPr/>
                  </p:nvGrpSpPr>
                  <p:grpSpPr>
                    <a:xfrm>
                      <a:off x="7429520" y="928670"/>
                      <a:ext cx="658813" cy="357188"/>
                      <a:chOff x="8423275" y="152400"/>
                      <a:chExt cx="658813" cy="357188"/>
                    </a:xfrm>
                  </p:grpSpPr>
                  <p:grpSp>
                    <p:nvGrpSpPr>
                      <p:cNvPr id="39" name="组合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23275" y="152400"/>
                        <a:ext cx="301625" cy="357188"/>
                        <a:chOff x="8286776" y="0"/>
                        <a:chExt cx="285752" cy="338554"/>
                      </a:xfrm>
                    </p:grpSpPr>
                    <p:sp>
                      <p:nvSpPr>
                        <p:cNvPr id="40" name="圆角矩形 39"/>
                        <p:cNvSpPr/>
                        <p:nvPr/>
                      </p:nvSpPr>
                      <p:spPr>
                        <a:xfrm>
                          <a:off x="8322871" y="61692"/>
                          <a:ext cx="213562" cy="215169"/>
                        </a:xfrm>
                        <a:prstGeom prst="roundRect">
                          <a:avLst/>
                        </a:prstGeom>
                        <a:gradFill flip="none" rotWithShape="1">
                          <a:gsLst>
                            <a:gs pos="0">
                              <a:schemeClr val="bg1">
                                <a:lumMod val="6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bg1">
                                <a:lumMod val="6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bg1">
                                <a:lumMod val="65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zh-CN" altLang="en-US" dirty="0"/>
                        </a:p>
                      </p:txBody>
                    </p:sp>
                    <p:sp>
                      <p:nvSpPr>
                        <p:cNvPr id="41" name="TextBox 9">
                          <a:hlinkClick r:id="" action="ppaction://hlinkshowjump?jump=nextslide" highlightClick="1"/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286776" y="0"/>
                          <a:ext cx="285752" cy="3385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zh-CN" altLang="en-US" sz="1600" dirty="0">
                              <a:solidFill>
                                <a:schemeClr val="bg1"/>
                              </a:solidFill>
                            </a:rPr>
                            <a:t>？</a:t>
                          </a:r>
                        </a:p>
                      </p:txBody>
                    </p:sp>
                  </p:grpSp>
                  <p:grpSp>
                    <p:nvGrpSpPr>
                      <p:cNvPr id="42" name="组合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705850" y="152400"/>
                        <a:ext cx="376238" cy="357188"/>
                        <a:chOff x="8572528" y="-24"/>
                        <a:chExt cx="357190" cy="338554"/>
                      </a:xfrm>
                    </p:grpSpPr>
                    <p:sp>
                      <p:nvSpPr>
                        <p:cNvPr id="43" name="圆角矩形 42"/>
                        <p:cNvSpPr/>
                        <p:nvPr/>
                      </p:nvSpPr>
                      <p:spPr>
                        <a:xfrm>
                          <a:off x="8643364" y="61668"/>
                          <a:ext cx="215519" cy="215169"/>
                        </a:xfrm>
                        <a:prstGeom prst="roundRect">
                          <a:avLst/>
                        </a:prstGeom>
                        <a:gradFill flip="none" rotWithShape="1">
                          <a:gsLst>
                            <a:gs pos="0">
                              <a:schemeClr val="bg1">
                                <a:lumMod val="6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bg1">
                                <a:lumMod val="6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bg1">
                                <a:lumMod val="65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zh-CN" altLang="en-US" dirty="0"/>
                        </a:p>
                      </p:txBody>
                    </p:sp>
                    <p:sp>
                      <p:nvSpPr>
                        <p:cNvPr id="44" name="TextBox 12">
                          <a:hlinkClick r:id="" action="ppaction://hlinkshowjump?jump=endshow"/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72528" y="-24"/>
                          <a:ext cx="357190" cy="3385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bg1"/>
                              </a:solidFill>
                            </a:rPr>
                            <a:t>×</a:t>
                          </a:r>
                          <a:endParaRPr lang="zh-CN" altLang="en-US" sz="16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57" name="组合 50"/>
                  <p:cNvGrpSpPr/>
                  <p:nvPr/>
                </p:nvGrpSpPr>
                <p:grpSpPr>
                  <a:xfrm>
                    <a:off x="7000892" y="2381572"/>
                    <a:ext cx="1071566" cy="261610"/>
                    <a:chOff x="7572400" y="3006407"/>
                    <a:chExt cx="1071566" cy="261610"/>
                  </a:xfrm>
                </p:grpSpPr>
                <p:sp>
                  <p:nvSpPr>
                    <p:cNvPr id="59" name="圆角矩形 58"/>
                    <p:cNvSpPr/>
                    <p:nvPr/>
                  </p:nvSpPr>
                  <p:spPr bwMode="auto">
                    <a:xfrm>
                      <a:off x="7572400" y="3018150"/>
                      <a:ext cx="785814" cy="238125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 dirty="0"/>
                    </a:p>
                  </p:txBody>
                </p:sp>
                <p:sp>
                  <p:nvSpPr>
                    <p:cNvPr id="60" name="TextBox 59">
                      <a:hlinkClick r:id="" action="ppaction://hlinkshowjump?jump=nextslide"/>
                    </p:cNvPr>
                    <p:cNvSpPr txBox="1"/>
                    <p:nvPr/>
                  </p:nvSpPr>
                  <p:spPr bwMode="auto">
                    <a:xfrm>
                      <a:off x="7572401" y="3006407"/>
                      <a:ext cx="1071565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zh-CN" altLang="en-US" sz="1100" spc="3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开始学习</a:t>
                      </a:r>
                    </a:p>
                  </p:txBody>
                </p:sp>
              </p:grpSp>
            </p:grpSp>
            <p:grpSp>
              <p:nvGrpSpPr>
                <p:cNvPr id="69" name="组合 95"/>
                <p:cNvGrpSpPr>
                  <a:grpSpLocks/>
                </p:cNvGrpSpPr>
                <p:nvPr/>
              </p:nvGrpSpPr>
              <p:grpSpPr bwMode="auto">
                <a:xfrm>
                  <a:off x="7143768" y="4786322"/>
                  <a:ext cx="714375" cy="261937"/>
                  <a:chOff x="8143900" y="5119864"/>
                  <a:chExt cx="714380" cy="261610"/>
                </a:xfrm>
              </p:grpSpPr>
              <p:sp>
                <p:nvSpPr>
                  <p:cNvPr id="70" name="圆角矩形 69"/>
                  <p:cNvSpPr/>
                  <p:nvPr/>
                </p:nvSpPr>
                <p:spPr>
                  <a:xfrm>
                    <a:off x="8215337" y="5143646"/>
                    <a:ext cx="357191" cy="214045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6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6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65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 dirty="0"/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8143900" y="5119864"/>
                    <a:ext cx="714380" cy="26161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zh-CN" altLang="en-US" sz="1100" spc="3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播放</a:t>
                    </a:r>
                  </a:p>
                </p:txBody>
              </p:sp>
            </p:grpSp>
          </p:grpSp>
          <p:grpSp>
            <p:nvGrpSpPr>
              <p:cNvPr id="97" name="组合 96"/>
              <p:cNvGrpSpPr/>
              <p:nvPr/>
            </p:nvGrpSpPr>
            <p:grpSpPr>
              <a:xfrm>
                <a:off x="4143372" y="5402856"/>
                <a:ext cx="4071950" cy="169284"/>
                <a:chOff x="714364" y="6508751"/>
                <a:chExt cx="7786726" cy="323718"/>
              </a:xfrm>
            </p:grpSpPr>
            <p:grpSp>
              <p:nvGrpSpPr>
                <p:cNvPr id="75" name="组合 69"/>
                <p:cNvGrpSpPr>
                  <a:grpSpLocks/>
                </p:cNvGrpSpPr>
                <p:nvPr/>
              </p:nvGrpSpPr>
              <p:grpSpPr bwMode="auto">
                <a:xfrm>
                  <a:off x="714364" y="6508765"/>
                  <a:ext cx="1143000" cy="323704"/>
                  <a:chOff x="1357290" y="6536483"/>
                  <a:chExt cx="1143008" cy="322756"/>
                </a:xfrm>
              </p:grpSpPr>
              <p:sp>
                <p:nvSpPr>
                  <p:cNvPr id="76" name="圆角矩形 75"/>
                  <p:cNvSpPr/>
                  <p:nvPr/>
                </p:nvSpPr>
                <p:spPr>
                  <a:xfrm>
                    <a:off x="1366815" y="6539672"/>
                    <a:ext cx="909643" cy="270668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6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6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65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 dirty="0"/>
                  </a:p>
                </p:txBody>
              </p:sp>
              <p:sp>
                <p:nvSpPr>
                  <p:cNvPr id="77" name="TextBox 76">
                    <a:hlinkClick r:id="rId5" action="ppaction://hlinksldjump"/>
                  </p:cNvPr>
                  <p:cNvSpPr txBox="1"/>
                  <p:nvPr/>
                </p:nvSpPr>
                <p:spPr>
                  <a:xfrm>
                    <a:off x="1357290" y="6536483"/>
                    <a:ext cx="1143008" cy="322756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zh-CN" altLang="en-US" sz="500" spc="3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情景导入</a:t>
                    </a:r>
                  </a:p>
                </p:txBody>
              </p:sp>
            </p:grpSp>
            <p:grpSp>
              <p:nvGrpSpPr>
                <p:cNvPr id="78" name="组合 78"/>
                <p:cNvGrpSpPr>
                  <a:grpSpLocks/>
                </p:cNvGrpSpPr>
                <p:nvPr/>
              </p:nvGrpSpPr>
              <p:grpSpPr bwMode="auto">
                <a:xfrm>
                  <a:off x="1821652" y="6508751"/>
                  <a:ext cx="1143000" cy="323704"/>
                  <a:chOff x="1357290" y="6536489"/>
                  <a:chExt cx="1143008" cy="322757"/>
                </a:xfrm>
              </p:grpSpPr>
              <p:sp>
                <p:nvSpPr>
                  <p:cNvPr id="79" name="圆角矩形 78"/>
                  <p:cNvSpPr/>
                  <p:nvPr/>
                </p:nvSpPr>
                <p:spPr>
                  <a:xfrm>
                    <a:off x="1366815" y="6539672"/>
                    <a:ext cx="909643" cy="270668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6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6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65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 dirty="0"/>
                  </a:p>
                </p:txBody>
              </p:sp>
              <p:sp>
                <p:nvSpPr>
                  <p:cNvPr id="80" name="TextBox 79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1357290" y="6536489"/>
                    <a:ext cx="1143008" cy="32275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zh-CN" altLang="en-US" sz="500" spc="3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光与色彩</a:t>
                    </a:r>
                  </a:p>
                </p:txBody>
              </p:sp>
            </p:grpSp>
            <p:grpSp>
              <p:nvGrpSpPr>
                <p:cNvPr id="81" name="组合 84"/>
                <p:cNvGrpSpPr>
                  <a:grpSpLocks/>
                </p:cNvGrpSpPr>
                <p:nvPr/>
              </p:nvGrpSpPr>
              <p:grpSpPr bwMode="auto">
                <a:xfrm>
                  <a:off x="6250804" y="6508764"/>
                  <a:ext cx="1143000" cy="323704"/>
                  <a:chOff x="1357290" y="6536502"/>
                  <a:chExt cx="1143008" cy="322757"/>
                </a:xfrm>
              </p:grpSpPr>
              <p:sp>
                <p:nvSpPr>
                  <p:cNvPr id="82" name="圆角矩形 81"/>
                  <p:cNvSpPr/>
                  <p:nvPr/>
                </p:nvSpPr>
                <p:spPr>
                  <a:xfrm>
                    <a:off x="1366815" y="6539672"/>
                    <a:ext cx="909644" cy="270668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6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6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65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 dirty="0"/>
                  </a:p>
                </p:txBody>
              </p:sp>
              <p:sp>
                <p:nvSpPr>
                  <p:cNvPr id="83" name="TextBox 82">
                    <a:hlinkClick r:id="" action="ppaction://hlinkshowjump?jump=nextslide"/>
                  </p:cNvPr>
                  <p:cNvSpPr txBox="1"/>
                  <p:nvPr/>
                </p:nvSpPr>
                <p:spPr>
                  <a:xfrm>
                    <a:off x="1357290" y="6536502"/>
                    <a:ext cx="1143008" cy="32275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zh-CN" altLang="en-US" sz="500" spc="3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巩固练习</a:t>
                    </a:r>
                  </a:p>
                </p:txBody>
              </p:sp>
            </p:grpSp>
            <p:grpSp>
              <p:nvGrpSpPr>
                <p:cNvPr id="84" name="组合 90"/>
                <p:cNvGrpSpPr>
                  <a:grpSpLocks/>
                </p:cNvGrpSpPr>
                <p:nvPr/>
              </p:nvGrpSpPr>
              <p:grpSpPr bwMode="auto">
                <a:xfrm>
                  <a:off x="7358090" y="6508764"/>
                  <a:ext cx="1143000" cy="323704"/>
                  <a:chOff x="1357290" y="6536502"/>
                  <a:chExt cx="1143008" cy="322757"/>
                </a:xfrm>
              </p:grpSpPr>
              <p:sp>
                <p:nvSpPr>
                  <p:cNvPr id="85" name="圆角矩形 84"/>
                  <p:cNvSpPr/>
                  <p:nvPr/>
                </p:nvSpPr>
                <p:spPr>
                  <a:xfrm>
                    <a:off x="1366815" y="6539672"/>
                    <a:ext cx="909643" cy="270668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6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6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65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 dirty="0"/>
                  </a:p>
                </p:txBody>
              </p:sp>
              <p:sp>
                <p:nvSpPr>
                  <p:cNvPr id="86" name="TextBox 85">
                    <a:hlinkClick r:id="" action="ppaction://hlinkshowjump?jump=nextslide"/>
                  </p:cNvPr>
                  <p:cNvSpPr txBox="1"/>
                  <p:nvPr/>
                </p:nvSpPr>
                <p:spPr>
                  <a:xfrm>
                    <a:off x="1357290" y="6536502"/>
                    <a:ext cx="1143008" cy="32275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zh-CN" altLang="en-US" sz="500" spc="3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作者信息</a:t>
                    </a:r>
                  </a:p>
                </p:txBody>
              </p:sp>
            </p:grpSp>
            <p:grpSp>
              <p:nvGrpSpPr>
                <p:cNvPr id="88" name="组合 87"/>
                <p:cNvGrpSpPr>
                  <a:grpSpLocks/>
                </p:cNvGrpSpPr>
                <p:nvPr/>
              </p:nvGrpSpPr>
              <p:grpSpPr bwMode="auto">
                <a:xfrm>
                  <a:off x="4036228" y="6508764"/>
                  <a:ext cx="1143000" cy="323704"/>
                  <a:chOff x="1357290" y="6536502"/>
                  <a:chExt cx="1143008" cy="322757"/>
                </a:xfrm>
              </p:grpSpPr>
              <p:sp>
                <p:nvSpPr>
                  <p:cNvPr id="89" name="圆角矩形 88"/>
                  <p:cNvSpPr/>
                  <p:nvPr/>
                </p:nvSpPr>
                <p:spPr>
                  <a:xfrm>
                    <a:off x="1366815" y="6539672"/>
                    <a:ext cx="909643" cy="270668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6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6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65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 dirty="0"/>
                  </a:p>
                </p:txBody>
              </p:sp>
              <p:sp>
                <p:nvSpPr>
                  <p:cNvPr id="90" name="TextBox 89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1357290" y="6536502"/>
                    <a:ext cx="1143008" cy="32275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zh-CN" altLang="en-US" sz="500" spc="3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色彩属性</a:t>
                    </a:r>
                  </a:p>
                </p:txBody>
              </p:sp>
            </p:grpSp>
            <p:grpSp>
              <p:nvGrpSpPr>
                <p:cNvPr id="91" name="组合 90"/>
                <p:cNvGrpSpPr>
                  <a:grpSpLocks/>
                </p:cNvGrpSpPr>
                <p:nvPr/>
              </p:nvGrpSpPr>
              <p:grpSpPr bwMode="auto">
                <a:xfrm>
                  <a:off x="5143516" y="6508764"/>
                  <a:ext cx="1143000" cy="323704"/>
                  <a:chOff x="1357290" y="6536502"/>
                  <a:chExt cx="1143008" cy="322757"/>
                </a:xfrm>
              </p:grpSpPr>
              <p:sp>
                <p:nvSpPr>
                  <p:cNvPr id="92" name="圆角矩形 91"/>
                  <p:cNvSpPr/>
                  <p:nvPr/>
                </p:nvSpPr>
                <p:spPr>
                  <a:xfrm>
                    <a:off x="1366815" y="6539672"/>
                    <a:ext cx="909643" cy="270668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6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6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65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 dirty="0"/>
                  </a:p>
                </p:txBody>
              </p:sp>
              <p:sp>
                <p:nvSpPr>
                  <p:cNvPr id="93" name="TextBox 92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1357290" y="6536502"/>
                    <a:ext cx="1143008" cy="32275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zh-CN" altLang="en-US" sz="500" spc="3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色彩体系</a:t>
                    </a:r>
                  </a:p>
                </p:txBody>
              </p:sp>
            </p:grpSp>
            <p:grpSp>
              <p:nvGrpSpPr>
                <p:cNvPr id="94" name="组合 93"/>
                <p:cNvGrpSpPr>
                  <a:grpSpLocks/>
                </p:cNvGrpSpPr>
                <p:nvPr/>
              </p:nvGrpSpPr>
              <p:grpSpPr bwMode="auto">
                <a:xfrm>
                  <a:off x="2928940" y="6508764"/>
                  <a:ext cx="1143000" cy="323704"/>
                  <a:chOff x="1357290" y="6536502"/>
                  <a:chExt cx="1143008" cy="322757"/>
                </a:xfrm>
              </p:grpSpPr>
              <p:sp>
                <p:nvSpPr>
                  <p:cNvPr id="95" name="圆角矩形 94"/>
                  <p:cNvSpPr/>
                  <p:nvPr/>
                </p:nvSpPr>
                <p:spPr>
                  <a:xfrm>
                    <a:off x="1366815" y="6539672"/>
                    <a:ext cx="909643" cy="270668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6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6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65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 dirty="0"/>
                  </a:p>
                </p:txBody>
              </p:sp>
              <p:sp>
                <p:nvSpPr>
                  <p:cNvPr id="96" name="TextBox 95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1357290" y="6536502"/>
                    <a:ext cx="1143008" cy="32275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zh-CN" altLang="en-US" sz="500" spc="3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色彩混合</a:t>
                    </a:r>
                  </a:p>
                </p:txBody>
              </p:sp>
            </p:grpSp>
          </p:grpSp>
        </p:grpSp>
        <p:sp>
          <p:nvSpPr>
            <p:cNvPr id="99" name="线形标注 2 98"/>
            <p:cNvSpPr/>
            <p:nvPr/>
          </p:nvSpPr>
          <p:spPr>
            <a:xfrm>
              <a:off x="4357686" y="1571612"/>
              <a:ext cx="1857388" cy="214314"/>
            </a:xfrm>
            <a:prstGeom prst="borderCallout2">
              <a:avLst>
                <a:gd name="adj1" fmla="val 51571"/>
                <a:gd name="adj2" fmla="val 100492"/>
                <a:gd name="adj3" fmla="val 46101"/>
                <a:gd name="adj4" fmla="val 118933"/>
                <a:gd name="adj5" fmla="val -166474"/>
                <a:gd name="adj6" fmla="val 17337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</a:rPr>
                <a:t>帮助按钮：点击查看说明</a:t>
              </a:r>
            </a:p>
          </p:txBody>
        </p:sp>
        <p:sp>
          <p:nvSpPr>
            <p:cNvPr id="100" name="线形标注 2 99"/>
            <p:cNvSpPr/>
            <p:nvPr/>
          </p:nvSpPr>
          <p:spPr>
            <a:xfrm>
              <a:off x="4357686" y="2214554"/>
              <a:ext cx="1857388" cy="214314"/>
            </a:xfrm>
            <a:prstGeom prst="borderCallout2">
              <a:avLst>
                <a:gd name="adj1" fmla="val 51571"/>
                <a:gd name="adj2" fmla="val 100492"/>
                <a:gd name="adj3" fmla="val 46101"/>
                <a:gd name="adj4" fmla="val 118933"/>
                <a:gd name="adj5" fmla="val -472796"/>
                <a:gd name="adj6" fmla="val 19168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</a:rPr>
                <a:t>关闭按钮：点击退出课件</a:t>
              </a:r>
            </a:p>
          </p:txBody>
        </p:sp>
        <p:sp>
          <p:nvSpPr>
            <p:cNvPr id="101" name="线形标注 2 100"/>
            <p:cNvSpPr/>
            <p:nvPr/>
          </p:nvSpPr>
          <p:spPr>
            <a:xfrm>
              <a:off x="4357686" y="2928934"/>
              <a:ext cx="1857388" cy="214314"/>
            </a:xfrm>
            <a:prstGeom prst="borderCallout2">
              <a:avLst>
                <a:gd name="adj1" fmla="val 51571"/>
                <a:gd name="adj2" fmla="val 100492"/>
                <a:gd name="adj3" fmla="val 46101"/>
                <a:gd name="adj4" fmla="val 118933"/>
                <a:gd name="adj5" fmla="val -144593"/>
                <a:gd name="adj6" fmla="val 16264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</a:rPr>
                <a:t>关闭按钮：点击退出课件</a:t>
              </a:r>
            </a:p>
          </p:txBody>
        </p:sp>
        <p:sp>
          <p:nvSpPr>
            <p:cNvPr id="102" name="线形标注 2 101"/>
            <p:cNvSpPr/>
            <p:nvPr/>
          </p:nvSpPr>
          <p:spPr>
            <a:xfrm>
              <a:off x="4357686" y="3643314"/>
              <a:ext cx="1857388" cy="214314"/>
            </a:xfrm>
            <a:prstGeom prst="borderCallout2">
              <a:avLst>
                <a:gd name="adj1" fmla="val 51571"/>
                <a:gd name="adj2" fmla="val 100492"/>
                <a:gd name="adj3" fmla="val 46101"/>
                <a:gd name="adj4" fmla="val 118933"/>
                <a:gd name="adj5" fmla="val 561043"/>
                <a:gd name="adj6" fmla="val 16012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</a:rPr>
                <a:t>播放按钮：观看演示过程</a:t>
              </a:r>
            </a:p>
          </p:txBody>
        </p:sp>
        <p:sp>
          <p:nvSpPr>
            <p:cNvPr id="103" name="线形标注 2 102"/>
            <p:cNvSpPr/>
            <p:nvPr/>
          </p:nvSpPr>
          <p:spPr>
            <a:xfrm>
              <a:off x="4357686" y="4357694"/>
              <a:ext cx="1857388" cy="214314"/>
            </a:xfrm>
            <a:prstGeom prst="borderCallout2">
              <a:avLst>
                <a:gd name="adj1" fmla="val 51571"/>
                <a:gd name="adj2" fmla="val 100492"/>
                <a:gd name="adj3" fmla="val 46101"/>
                <a:gd name="adj4" fmla="val 118933"/>
                <a:gd name="adj5" fmla="val 478993"/>
                <a:gd name="adj6" fmla="val 13235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</a:rPr>
                <a:t>导航按钮：点击进入模块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572396" y="428604"/>
            <a:ext cx="795312" cy="215444"/>
            <a:chOff x="8286776" y="570916"/>
            <a:chExt cx="795312" cy="215444"/>
          </a:xfrm>
        </p:grpSpPr>
        <p:sp>
          <p:nvSpPr>
            <p:cNvPr id="106" name="圆角矩形 105"/>
            <p:cNvSpPr/>
            <p:nvPr/>
          </p:nvSpPr>
          <p:spPr bwMode="auto">
            <a:xfrm>
              <a:off x="8358215" y="607200"/>
              <a:ext cx="500066" cy="14287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07" name="TextBox 12">
              <a:hlinkClick r:id="" action="ppaction://hlinkshowjump?jump=firstslide"/>
            </p:cNvPr>
            <p:cNvSpPr txBox="1">
              <a:spLocks noChangeArrowheads="1"/>
            </p:cNvSpPr>
            <p:nvPr/>
          </p:nvSpPr>
          <p:spPr bwMode="auto">
            <a:xfrm>
              <a:off x="8286776" y="570916"/>
              <a:ext cx="7953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chemeClr val="bg1"/>
                  </a:solidFill>
                </a:rPr>
                <a:t>返回首页</a:t>
              </a:r>
            </a:p>
          </p:txBody>
        </p:sp>
      </p:grpSp>
      <p:grpSp>
        <p:nvGrpSpPr>
          <p:cNvPr id="109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110" name="圆角矩形 109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11" name="TextBox 75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39" name="图片 38" descr="烛光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矩形 42"/>
          <p:cNvSpPr/>
          <p:nvPr/>
        </p:nvSpPr>
        <p:spPr>
          <a:xfrm>
            <a:off x="0" y="285750"/>
            <a:ext cx="3929063" cy="6143625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102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4140" name="Picture 5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1" name="Picture 5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图片 39" descr="蜡烛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6638" y="1428750"/>
            <a:ext cx="37973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椭圆 41"/>
          <p:cNvSpPr/>
          <p:nvPr/>
        </p:nvSpPr>
        <p:spPr>
          <a:xfrm>
            <a:off x="7715272" y="2214554"/>
            <a:ext cx="142876" cy="357190"/>
          </a:xfrm>
          <a:prstGeom prst="ellipse">
            <a:avLst/>
          </a:prstGeom>
          <a:gradFill flip="none" rotWithShape="1">
            <a:gsLst>
              <a:gs pos="45000">
                <a:srgbClr val="FFEFD1">
                  <a:alpha val="23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643702" y="2214554"/>
            <a:ext cx="142876" cy="428628"/>
          </a:xfrm>
          <a:prstGeom prst="ellipse">
            <a:avLst/>
          </a:prstGeom>
          <a:gradFill flip="none" rotWithShape="1">
            <a:gsLst>
              <a:gs pos="45000">
                <a:srgbClr val="FFEFD1">
                  <a:alpha val="23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6" name="组合 32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31" name="圆角矩形 30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2" name="TextBox 31">
              <a:hlinkClick r:id="" action="ppaction://hlinkshowjump?jump=nextslide"/>
            </p:cNvPr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播放</a:t>
              </a:r>
            </a:p>
          </p:txBody>
        </p:sp>
      </p:grpSp>
      <p:sp>
        <p:nvSpPr>
          <p:cNvPr id="35" name="椭圆 34"/>
          <p:cNvSpPr/>
          <p:nvPr/>
        </p:nvSpPr>
        <p:spPr>
          <a:xfrm>
            <a:off x="5643570" y="2285992"/>
            <a:ext cx="142876" cy="357190"/>
          </a:xfrm>
          <a:prstGeom prst="ellipse">
            <a:avLst/>
          </a:prstGeom>
          <a:gradFill flip="none" rotWithShape="1">
            <a:gsLst>
              <a:gs pos="45000">
                <a:srgbClr val="FFEFD1">
                  <a:alpha val="23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785813" y="785813"/>
            <a:ext cx="75009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3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当你走在没有光线的楼道里你能看到什么</a:t>
            </a:r>
            <a:r>
              <a:rPr lang="en-US" altLang="zh-CN" sz="3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?</a:t>
            </a:r>
            <a:endParaRPr lang="zh-CN" altLang="en-US" sz="32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8750" y="5500688"/>
            <a:ext cx="64293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spc="3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看见物体的必备条件：光线 物体 视线</a:t>
            </a:r>
          </a:p>
        </p:txBody>
      </p:sp>
      <p:pic>
        <p:nvPicPr>
          <p:cNvPr id="24578" name="Picture 2" descr="2009年10月20日 - gentleman.sun - gentleman.sun的博客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75" y="1571625"/>
            <a:ext cx="714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69" name="圆角矩形 68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0" name="TextBox 75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72" name="圆角矩形 71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3" name="TextBox 72">
              <a:hlinkClick r:id="rId10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74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75" name="圆角矩形 74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6" name="TextBox 75">
              <a:hlinkClick r:id="rId11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77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78" name="圆角矩形 77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9" name="TextBox 78">
              <a:hlinkClick r:id="rId12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80" name="组合 79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81" name="圆角矩形 80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2" name="TextBox 81">
              <a:hlinkClick r:id="rId13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83" name="组合 82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84" name="圆角矩形 83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5" name="TextBox 84">
              <a:hlinkClick r:id="rId14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86" name="组合 85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87" name="圆角矩形 86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8" name="TextBox 87">
              <a:hlinkClick r:id="rId15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 l="1562" r="1562"/>
          <a:stretch>
            <a:fillRect/>
          </a:stretch>
        </p:blipFill>
        <p:spPr bwMode="auto">
          <a:xfrm>
            <a:off x="0" y="285728"/>
            <a:ext cx="91440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图片 40" descr="caiseqianb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1942"/>
            <a:ext cx="9144000" cy="3051810"/>
          </a:xfrm>
          <a:prstGeom prst="rect">
            <a:avLst/>
          </a:prstGeom>
        </p:spPr>
      </p:pic>
      <p:pic>
        <p:nvPicPr>
          <p:cNvPr id="78" name="图片 77" descr="光与色彩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928670"/>
            <a:ext cx="2159819" cy="2293969"/>
          </a:xfrm>
          <a:prstGeom prst="rect">
            <a:avLst/>
          </a:prstGeom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/>
          <a:srcRect l="1562" t="2273" r="1562" b="3409"/>
          <a:stretch>
            <a:fillRect/>
          </a:stretch>
        </p:blipFill>
        <p:spPr bwMode="auto">
          <a:xfrm>
            <a:off x="0" y="357166"/>
            <a:ext cx="91440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4140" name="Picture 5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1" name="Picture 5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组合 52"/>
          <p:cNvGrpSpPr/>
          <p:nvPr/>
        </p:nvGrpSpPr>
        <p:grpSpPr>
          <a:xfrm>
            <a:off x="2928926" y="1000108"/>
            <a:ext cx="5715040" cy="1643074"/>
            <a:chOff x="2928926" y="1428736"/>
            <a:chExt cx="5715040" cy="1643074"/>
          </a:xfrm>
        </p:grpSpPr>
        <p:sp>
          <p:nvSpPr>
            <p:cNvPr id="45" name="TextBox 44"/>
            <p:cNvSpPr txBox="1"/>
            <p:nvPr/>
          </p:nvSpPr>
          <p:spPr>
            <a:xfrm>
              <a:off x="3071802" y="1428736"/>
              <a:ext cx="557216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800" kern="2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  与  色  彩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28926" y="2500306"/>
              <a:ext cx="48577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色散示意图  眼睛的构造  光源色与物体色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3000364" y="2810200"/>
              <a:ext cx="5643602" cy="261610"/>
              <a:chOff x="3000364" y="2810200"/>
              <a:chExt cx="5643602" cy="261610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7572400" y="2810200"/>
                <a:ext cx="1071566" cy="261610"/>
                <a:chOff x="7572400" y="3006407"/>
                <a:chExt cx="1071566" cy="261610"/>
              </a:xfrm>
            </p:grpSpPr>
            <p:sp>
              <p:nvSpPr>
                <p:cNvPr id="31" name="圆角矩形 30"/>
                <p:cNvSpPr/>
                <p:nvPr/>
              </p:nvSpPr>
              <p:spPr bwMode="auto">
                <a:xfrm>
                  <a:off x="7572400" y="3018150"/>
                  <a:ext cx="785814" cy="23812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dirty="0"/>
                </a:p>
              </p:txBody>
            </p:sp>
            <p:sp>
              <p:nvSpPr>
                <p:cNvPr id="32" name="TextBox 31">
                  <a:hlinkClick r:id="" action="ppaction://hlinkshowjump?jump=nextslide"/>
                </p:cNvPr>
                <p:cNvSpPr txBox="1"/>
                <p:nvPr/>
              </p:nvSpPr>
              <p:spPr bwMode="auto">
                <a:xfrm>
                  <a:off x="7572401" y="3006407"/>
                  <a:ext cx="107156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100" spc="300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开始学习</a:t>
                  </a:r>
                </a:p>
              </p:txBody>
            </p:sp>
          </p:grpSp>
          <p:cxnSp>
            <p:nvCxnSpPr>
              <p:cNvPr id="48" name="直接连接符 47"/>
              <p:cNvCxnSpPr/>
              <p:nvPr/>
            </p:nvCxnSpPr>
            <p:spPr>
              <a:xfrm>
                <a:off x="3000364" y="2953076"/>
                <a:ext cx="4572032" cy="158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80" name="圆角矩形 79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1" name="TextBox 75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83" name="圆角矩形 82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4" name="TextBox 83">
              <a:hlinkClick r:id="rId10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85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86" name="圆角矩形 85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7" name="TextBox 86">
              <a:hlinkClick r:id="rId11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88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89" name="圆角矩形 88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0" name="TextBox 89">
              <a:hlinkClick r:id="rId12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91" name="组合 90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92" name="圆角矩形 91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3" name="TextBox 92">
              <a:hlinkClick r:id="rId13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94" name="组合 93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95" name="圆角矩形 94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6" name="TextBox 95">
              <a:hlinkClick r:id="rId14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97" name="组合 96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98" name="圆角矩形 97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9" name="TextBox 98">
              <a:hlinkClick r:id="rId15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5124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5171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2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TextBox 86"/>
          <p:cNvSpPr txBox="1"/>
          <p:nvPr/>
        </p:nvSpPr>
        <p:spPr>
          <a:xfrm>
            <a:off x="2714625" y="785813"/>
            <a:ext cx="3643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三棱镜色散示意图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4625" y="1428750"/>
            <a:ext cx="13335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图片 88" descr="guangpu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1857375"/>
            <a:ext cx="644525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等腰三角形 89"/>
          <p:cNvSpPr/>
          <p:nvPr/>
        </p:nvSpPr>
        <p:spPr>
          <a:xfrm>
            <a:off x="1785938" y="2714625"/>
            <a:ext cx="1643062" cy="17859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8" name="图片 87" descr="guangpui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3263" y="1785938"/>
            <a:ext cx="44862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" name="直接连接符 91"/>
          <p:cNvCxnSpPr/>
          <p:nvPr/>
        </p:nvCxnSpPr>
        <p:spPr>
          <a:xfrm rot="10800000" flipV="1">
            <a:off x="0" y="4071938"/>
            <a:ext cx="2000250" cy="10001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9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97" name="圆角矩形 96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8" name="TextBox 97">
              <a:hlinkClick r:id="" action="ppaction://hlinkshowjump?jump=nextslide"/>
            </p:cNvPr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下页</a:t>
              </a:r>
            </a:p>
          </p:txBody>
        </p:sp>
      </p:grpSp>
      <p:grpSp>
        <p:nvGrpSpPr>
          <p:cNvPr id="31" name="组合 92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94" name="圆角矩形 93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5" name="TextBox 94">
              <a:hlinkClick r:id="" action="ppaction://hlinkshowjump?jump=nextslide"/>
            </p:cNvPr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播放</a:t>
              </a:r>
            </a:p>
          </p:txBody>
        </p:sp>
      </p:grpSp>
      <p:grpSp>
        <p:nvGrpSpPr>
          <p:cNvPr id="53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55" name="圆角矩形 54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6" name="TextBox 75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59" name="圆角矩形 58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0" name="TextBox 59">
              <a:hlinkClick r:id="rId9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61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63" name="圆角矩形 62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4" name="TextBox 63">
              <a:hlinkClick r:id="rId10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66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67" name="圆角矩形 66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9" name="TextBox 68">
              <a:hlinkClick r:id="rId11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70" name="组合 69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71" name="圆角矩形 70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2" name="TextBox 71">
              <a:hlinkClick r:id="rId12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73" name="组合 72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74" name="圆角矩形 73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5" name="TextBox 74">
              <a:hlinkClick r:id="rId13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76" name="组合 75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77" name="圆角矩形 76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8" name="TextBox 77">
              <a:hlinkClick r:id="rId14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6148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6190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1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6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73" name="圆角矩形 72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4" name="TextBox 73">
              <a:hlinkClick r:id="" action="ppaction://hlinkshowjump?jump=nextslide"/>
            </p:cNvPr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下页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000375" y="785813"/>
            <a:ext cx="3643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人类眼睛的构造</a:t>
            </a:r>
          </a:p>
        </p:txBody>
      </p:sp>
      <p:grpSp>
        <p:nvGrpSpPr>
          <p:cNvPr id="29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97" name="圆角矩形 96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8" name="TextBox 97">
              <a:hlinkClick r:id="" action="ppaction://hlinkshowjump?jump=nextslide"/>
            </p:cNvPr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播放</a:t>
              </a:r>
            </a:p>
          </p:txBody>
        </p:sp>
      </p:grpSp>
      <p:pic>
        <p:nvPicPr>
          <p:cNvPr id="6159" name="图片 52" descr="眼睛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3375" y="2181225"/>
            <a:ext cx="34131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线形标注 1 54"/>
          <p:cNvSpPr/>
          <p:nvPr/>
        </p:nvSpPr>
        <p:spPr>
          <a:xfrm>
            <a:off x="6429375" y="2286000"/>
            <a:ext cx="785813" cy="214313"/>
          </a:xfrm>
          <a:prstGeom prst="borderCallout1">
            <a:avLst>
              <a:gd name="adj1" fmla="val 46101"/>
              <a:gd name="adj2" fmla="val -2366"/>
              <a:gd name="adj3" fmla="val 320362"/>
              <a:gd name="adj4" fmla="val -12784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spc="300" dirty="0">
                <a:solidFill>
                  <a:srgbClr val="FF0000"/>
                </a:solidFill>
              </a:rPr>
              <a:t>网膜</a:t>
            </a:r>
          </a:p>
        </p:txBody>
      </p:sp>
      <p:sp>
        <p:nvSpPr>
          <p:cNvPr id="58" name="线形标注 1 57"/>
          <p:cNvSpPr/>
          <p:nvPr/>
        </p:nvSpPr>
        <p:spPr>
          <a:xfrm>
            <a:off x="6429375" y="3000375"/>
            <a:ext cx="857250" cy="214313"/>
          </a:xfrm>
          <a:prstGeom prst="borderCallout1">
            <a:avLst>
              <a:gd name="adj1" fmla="val 46101"/>
              <a:gd name="adj2" fmla="val -2366"/>
              <a:gd name="adj3" fmla="val 353182"/>
              <a:gd name="adj4" fmla="val -7774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spc="300" dirty="0">
                <a:solidFill>
                  <a:srgbClr val="FF0000"/>
                </a:solidFill>
              </a:rPr>
              <a:t>中心窝</a:t>
            </a:r>
          </a:p>
        </p:txBody>
      </p:sp>
      <p:sp>
        <p:nvSpPr>
          <p:cNvPr id="59" name="线形标注 1 58"/>
          <p:cNvSpPr/>
          <p:nvPr/>
        </p:nvSpPr>
        <p:spPr>
          <a:xfrm>
            <a:off x="6429375" y="3714750"/>
            <a:ext cx="857250" cy="214313"/>
          </a:xfrm>
          <a:prstGeom prst="borderCallout1">
            <a:avLst>
              <a:gd name="adj1" fmla="val 46101"/>
              <a:gd name="adj2" fmla="val -2366"/>
              <a:gd name="adj3" fmla="val 254722"/>
              <a:gd name="adj4" fmla="val -6369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spc="300" dirty="0">
                <a:solidFill>
                  <a:srgbClr val="FF0000"/>
                </a:solidFill>
              </a:rPr>
              <a:t>视神经</a:t>
            </a:r>
          </a:p>
        </p:txBody>
      </p:sp>
      <p:sp>
        <p:nvSpPr>
          <p:cNvPr id="60" name="线形标注 1 59"/>
          <p:cNvSpPr/>
          <p:nvPr/>
        </p:nvSpPr>
        <p:spPr>
          <a:xfrm>
            <a:off x="6429375" y="4429125"/>
            <a:ext cx="785813" cy="214313"/>
          </a:xfrm>
          <a:prstGeom prst="borderCallout1">
            <a:avLst>
              <a:gd name="adj1" fmla="val 46101"/>
              <a:gd name="adj2" fmla="val -2366"/>
              <a:gd name="adj3" fmla="val 167201"/>
              <a:gd name="adj4" fmla="val -11590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spc="300" dirty="0">
                <a:solidFill>
                  <a:srgbClr val="FF0000"/>
                </a:solidFill>
              </a:rPr>
              <a:t>强膜</a:t>
            </a:r>
          </a:p>
        </p:txBody>
      </p:sp>
      <p:sp>
        <p:nvSpPr>
          <p:cNvPr id="61" name="线形标注 1 60"/>
          <p:cNvSpPr/>
          <p:nvPr/>
        </p:nvSpPr>
        <p:spPr>
          <a:xfrm>
            <a:off x="6429375" y="5143500"/>
            <a:ext cx="857250" cy="214313"/>
          </a:xfrm>
          <a:prstGeom prst="borderCallout1">
            <a:avLst>
              <a:gd name="adj1" fmla="val 46101"/>
              <a:gd name="adj2" fmla="val -2366"/>
              <a:gd name="adj3" fmla="val -78951"/>
              <a:gd name="adj4" fmla="val -18900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spc="300" dirty="0">
                <a:solidFill>
                  <a:srgbClr val="FF0000"/>
                </a:solidFill>
              </a:rPr>
              <a:t>脉络膜</a:t>
            </a:r>
          </a:p>
        </p:txBody>
      </p:sp>
      <p:sp>
        <p:nvSpPr>
          <p:cNvPr id="63" name="线形标注 1 62"/>
          <p:cNvSpPr/>
          <p:nvPr/>
        </p:nvSpPr>
        <p:spPr>
          <a:xfrm>
            <a:off x="1643063" y="2286000"/>
            <a:ext cx="785812" cy="214313"/>
          </a:xfrm>
          <a:prstGeom prst="borderCallout1">
            <a:avLst>
              <a:gd name="adj1" fmla="val 46101"/>
              <a:gd name="adj2" fmla="val 100570"/>
              <a:gd name="adj3" fmla="val 522754"/>
              <a:gd name="adj4" fmla="val 22572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spc="300" dirty="0">
                <a:solidFill>
                  <a:srgbClr val="FF0000"/>
                </a:solidFill>
              </a:rPr>
              <a:t>虹膜</a:t>
            </a:r>
          </a:p>
        </p:txBody>
      </p:sp>
      <p:sp>
        <p:nvSpPr>
          <p:cNvPr id="64" name="线形标注 1 63"/>
          <p:cNvSpPr/>
          <p:nvPr/>
        </p:nvSpPr>
        <p:spPr>
          <a:xfrm>
            <a:off x="1643063" y="3000375"/>
            <a:ext cx="785812" cy="214313"/>
          </a:xfrm>
          <a:prstGeom prst="borderCallout1">
            <a:avLst>
              <a:gd name="adj1" fmla="val 46101"/>
              <a:gd name="adj2" fmla="val 100570"/>
              <a:gd name="adj3" fmla="val 375063"/>
              <a:gd name="adj4" fmla="val 22124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spc="300" dirty="0">
                <a:solidFill>
                  <a:srgbClr val="FF0000"/>
                </a:solidFill>
              </a:rPr>
              <a:t>角膜</a:t>
            </a:r>
          </a:p>
        </p:txBody>
      </p:sp>
      <p:sp>
        <p:nvSpPr>
          <p:cNvPr id="66" name="线形标注 1 65"/>
          <p:cNvSpPr/>
          <p:nvPr/>
        </p:nvSpPr>
        <p:spPr>
          <a:xfrm>
            <a:off x="1643063" y="3714750"/>
            <a:ext cx="785812" cy="214313"/>
          </a:xfrm>
          <a:prstGeom prst="borderCallout1">
            <a:avLst>
              <a:gd name="adj1" fmla="val 46101"/>
              <a:gd name="adj2" fmla="val 100570"/>
              <a:gd name="adj3" fmla="val 57800"/>
              <a:gd name="adj4" fmla="val 19588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spc="300" dirty="0">
                <a:solidFill>
                  <a:srgbClr val="FF0000"/>
                </a:solidFill>
              </a:rPr>
              <a:t>前房</a:t>
            </a:r>
          </a:p>
        </p:txBody>
      </p:sp>
      <p:sp>
        <p:nvSpPr>
          <p:cNvPr id="67" name="线形标注 1 66"/>
          <p:cNvSpPr/>
          <p:nvPr/>
        </p:nvSpPr>
        <p:spPr>
          <a:xfrm>
            <a:off x="1643063" y="4429125"/>
            <a:ext cx="785812" cy="214313"/>
          </a:xfrm>
          <a:prstGeom prst="borderCallout1">
            <a:avLst>
              <a:gd name="adj1" fmla="val 46101"/>
              <a:gd name="adj2" fmla="val 100570"/>
              <a:gd name="adj3" fmla="val -128182"/>
              <a:gd name="adj4" fmla="val 16455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spc="300" dirty="0">
                <a:solidFill>
                  <a:srgbClr val="FF0000"/>
                </a:solidFill>
              </a:rPr>
              <a:t>结膜</a:t>
            </a:r>
          </a:p>
        </p:txBody>
      </p:sp>
      <p:sp>
        <p:nvSpPr>
          <p:cNvPr id="69" name="线形标注 1 68"/>
          <p:cNvSpPr/>
          <p:nvPr/>
        </p:nvSpPr>
        <p:spPr>
          <a:xfrm>
            <a:off x="1571625" y="5143500"/>
            <a:ext cx="857250" cy="214313"/>
          </a:xfrm>
          <a:prstGeom prst="borderCallout1">
            <a:avLst>
              <a:gd name="adj1" fmla="val 46101"/>
              <a:gd name="adj2" fmla="val 100570"/>
              <a:gd name="adj3" fmla="val -374334"/>
              <a:gd name="adj4" fmla="val 23566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spc="300" dirty="0">
                <a:solidFill>
                  <a:srgbClr val="FF0000"/>
                </a:solidFill>
              </a:rPr>
              <a:t>毛样体</a:t>
            </a:r>
          </a:p>
        </p:txBody>
      </p:sp>
      <p:sp>
        <p:nvSpPr>
          <p:cNvPr id="70" name="线形标注 1 69"/>
          <p:cNvSpPr/>
          <p:nvPr/>
        </p:nvSpPr>
        <p:spPr>
          <a:xfrm>
            <a:off x="4143375" y="3214688"/>
            <a:ext cx="857250" cy="214312"/>
          </a:xfrm>
          <a:prstGeom prst="borderCallout1">
            <a:avLst>
              <a:gd name="adj1" fmla="val 46101"/>
              <a:gd name="adj2" fmla="val -2366"/>
              <a:gd name="adj3" fmla="val 303952"/>
              <a:gd name="adj4" fmla="val -69662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spc="300" dirty="0">
                <a:solidFill>
                  <a:srgbClr val="FF0000"/>
                </a:solidFill>
              </a:rPr>
              <a:t>水晶体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357688" y="4000500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rgbClr val="FF0000"/>
                </a:solidFill>
              </a:rPr>
              <a:t>玻璃体</a:t>
            </a:r>
          </a:p>
        </p:txBody>
      </p:sp>
      <p:grpSp>
        <p:nvGrpSpPr>
          <p:cNvPr id="80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81" name="圆角矩形 80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2" name="TextBox 75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84" name="圆角矩形 83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5" name="TextBox 84">
              <a:hlinkClick r:id="rId7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86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88" name="圆角矩形 87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9" name="TextBox 88">
              <a:hlinkClick r:id="rId8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90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91" name="圆角矩形 90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2" name="TextBox 91">
              <a:hlinkClick r:id="rId9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93" name="组合 92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94" name="圆角矩形 93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5" name="TextBox 94">
              <a:hlinkClick r:id="rId10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96" name="组合 95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99" name="圆角矩形 98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00" name="TextBox 99">
              <a:hlinkClick r:id="rId11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101" name="组合 100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102" name="圆角矩形 101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03" name="TextBox 102">
              <a:hlinkClick r:id="rId12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5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6" grpId="0" animBg="1"/>
      <p:bldP spid="67" grpId="0" animBg="1"/>
      <p:bldP spid="69" grpId="0" animBg="1"/>
      <p:bldP spid="70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7172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7237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38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TextBox 86"/>
          <p:cNvSpPr txBox="1"/>
          <p:nvPr/>
        </p:nvSpPr>
        <p:spPr>
          <a:xfrm>
            <a:off x="3000375" y="785813"/>
            <a:ext cx="3643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光源色与物体色</a:t>
            </a:r>
          </a:p>
        </p:txBody>
      </p:sp>
      <p:sp>
        <p:nvSpPr>
          <p:cNvPr id="7183" name="TextBox 47"/>
          <p:cNvSpPr txBox="1">
            <a:spLocks noChangeArrowheads="1"/>
          </p:cNvSpPr>
          <p:nvPr/>
        </p:nvSpPr>
        <p:spPr bwMode="auto">
          <a:xfrm>
            <a:off x="571500" y="1428750"/>
            <a:ext cx="8001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发射光由光源直射人们的眼睛时，便可以看见带色光源发出的颜色。日光是一种全色光，它含有全光谱的波长，而人的眼睛具有欺骗性，可以把多波长的光混合成一种白色光。在白光照射下，物体表面反射出来的色光称为“色”，即所谓的“物体色”物体表面所反射而来的是复色光。</a:t>
            </a:r>
          </a:p>
        </p:txBody>
      </p:sp>
      <p:pic>
        <p:nvPicPr>
          <p:cNvPr id="7184" name="图片 49" descr="苹果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4857750"/>
            <a:ext cx="11430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椭圆 50"/>
          <p:cNvSpPr/>
          <p:nvPr/>
        </p:nvSpPr>
        <p:spPr>
          <a:xfrm>
            <a:off x="1071563" y="3143250"/>
            <a:ext cx="928687" cy="9286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9" name="右箭头 98"/>
          <p:cNvSpPr/>
          <p:nvPr/>
        </p:nvSpPr>
        <p:spPr>
          <a:xfrm rot="1536439">
            <a:off x="2371725" y="4395788"/>
            <a:ext cx="1714500" cy="12382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0" name="组合 101"/>
          <p:cNvGrpSpPr>
            <a:grpSpLocks/>
          </p:cNvGrpSpPr>
          <p:nvPr/>
        </p:nvGrpSpPr>
        <p:grpSpPr bwMode="auto">
          <a:xfrm>
            <a:off x="2714625" y="3286125"/>
            <a:ext cx="3500438" cy="428625"/>
            <a:chOff x="2714612" y="3286124"/>
            <a:chExt cx="3500462" cy="428628"/>
          </a:xfrm>
        </p:grpSpPr>
        <p:sp>
          <p:nvSpPr>
            <p:cNvPr id="96" name="右箭头 95"/>
            <p:cNvSpPr/>
            <p:nvPr/>
          </p:nvSpPr>
          <p:spPr>
            <a:xfrm>
              <a:off x="2714612" y="3571876"/>
              <a:ext cx="3500462" cy="14287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000496" y="3286124"/>
              <a:ext cx="1428760" cy="338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600" spc="6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光源色</a:t>
              </a:r>
            </a:p>
          </p:txBody>
        </p:sp>
      </p:grpSp>
      <p:grpSp>
        <p:nvGrpSpPr>
          <p:cNvPr id="31" name="组合 103"/>
          <p:cNvGrpSpPr>
            <a:grpSpLocks/>
          </p:cNvGrpSpPr>
          <p:nvPr/>
        </p:nvGrpSpPr>
        <p:grpSpPr bwMode="auto">
          <a:xfrm>
            <a:off x="4173538" y="3902075"/>
            <a:ext cx="2406650" cy="595313"/>
            <a:chOff x="4174080" y="3901681"/>
            <a:chExt cx="2406555" cy="595154"/>
          </a:xfrm>
        </p:grpSpPr>
        <p:sp>
          <p:nvSpPr>
            <p:cNvPr id="100" name="右箭头 99"/>
            <p:cNvSpPr/>
            <p:nvPr/>
          </p:nvSpPr>
          <p:spPr>
            <a:xfrm rot="20102791">
              <a:off x="4174080" y="4374630"/>
              <a:ext cx="2406555" cy="122205"/>
            </a:xfrm>
            <a:prstGeom prst="rightArrow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3" name="TextBox 102"/>
            <p:cNvSpPr txBox="1"/>
            <p:nvPr/>
          </p:nvSpPr>
          <p:spPr>
            <a:xfrm rot="20107817">
              <a:off x="4791593" y="3901681"/>
              <a:ext cx="1642998" cy="3380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600" spc="6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物体色</a:t>
              </a:r>
            </a:p>
          </p:txBody>
        </p:sp>
      </p:grpSp>
      <p:grpSp>
        <p:nvGrpSpPr>
          <p:cNvPr id="32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106" name="圆角矩形 105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播放</a:t>
              </a:r>
            </a:p>
          </p:txBody>
        </p:sp>
      </p:grpSp>
      <p:grpSp>
        <p:nvGrpSpPr>
          <p:cNvPr id="33" name="组合 107"/>
          <p:cNvGrpSpPr>
            <a:grpSpLocks/>
          </p:cNvGrpSpPr>
          <p:nvPr/>
        </p:nvGrpSpPr>
        <p:grpSpPr bwMode="auto">
          <a:xfrm rot="505661">
            <a:off x="627063" y="2698750"/>
            <a:ext cx="1866900" cy="1866900"/>
            <a:chOff x="571472" y="2714620"/>
            <a:chExt cx="1866609" cy="1866609"/>
          </a:xfrm>
        </p:grpSpPr>
        <p:grpSp>
          <p:nvGrpSpPr>
            <p:cNvPr id="7192" name="组合 78"/>
            <p:cNvGrpSpPr>
              <a:grpSpLocks/>
            </p:cNvGrpSpPr>
            <p:nvPr/>
          </p:nvGrpSpPr>
          <p:grpSpPr bwMode="auto">
            <a:xfrm>
              <a:off x="571472" y="2714620"/>
              <a:ext cx="1857387" cy="1857390"/>
              <a:chOff x="571472" y="2714620"/>
              <a:chExt cx="1857387" cy="1857390"/>
            </a:xfrm>
          </p:grpSpPr>
          <p:grpSp>
            <p:nvGrpSpPr>
              <p:cNvPr id="7207" name="组合 74"/>
              <p:cNvGrpSpPr>
                <a:grpSpLocks/>
              </p:cNvGrpSpPr>
              <p:nvPr/>
            </p:nvGrpSpPr>
            <p:grpSpPr bwMode="auto">
              <a:xfrm>
                <a:off x="571472" y="2714623"/>
                <a:ext cx="1857387" cy="1857387"/>
                <a:chOff x="571472" y="2714623"/>
                <a:chExt cx="1857387" cy="1857387"/>
              </a:xfrm>
            </p:grpSpPr>
            <p:cxnSp>
              <p:nvCxnSpPr>
                <p:cNvPr id="128" name="直接连接符 127"/>
                <p:cNvCxnSpPr/>
                <p:nvPr/>
              </p:nvCxnSpPr>
              <p:spPr>
                <a:xfrm rot="5400000">
                  <a:off x="570592" y="3642343"/>
                  <a:ext cx="185708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 rot="10800000">
                  <a:off x="570593" y="3642342"/>
                  <a:ext cx="185708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08" name="组合 75"/>
              <p:cNvGrpSpPr>
                <a:grpSpLocks/>
              </p:cNvGrpSpPr>
              <p:nvPr/>
            </p:nvGrpSpPr>
            <p:grpSpPr bwMode="auto">
              <a:xfrm rot="2700000">
                <a:off x="571472" y="2714620"/>
                <a:ext cx="1857387" cy="1857387"/>
                <a:chOff x="571472" y="2714623"/>
                <a:chExt cx="1857387" cy="1857387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 rot="5400000">
                  <a:off x="570208" y="3643357"/>
                  <a:ext cx="185708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 rot="10800000">
                  <a:off x="570208" y="3643359"/>
                  <a:ext cx="185708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93" name="组合 79"/>
            <p:cNvGrpSpPr>
              <a:grpSpLocks/>
            </p:cNvGrpSpPr>
            <p:nvPr/>
          </p:nvGrpSpPr>
          <p:grpSpPr bwMode="auto">
            <a:xfrm rot="881103">
              <a:off x="571472" y="2714620"/>
              <a:ext cx="1857387" cy="1857390"/>
              <a:chOff x="571472" y="2714620"/>
              <a:chExt cx="1857387" cy="1857390"/>
            </a:xfrm>
          </p:grpSpPr>
          <p:grpSp>
            <p:nvGrpSpPr>
              <p:cNvPr id="7201" name="组合 74"/>
              <p:cNvGrpSpPr>
                <a:grpSpLocks/>
              </p:cNvGrpSpPr>
              <p:nvPr/>
            </p:nvGrpSpPr>
            <p:grpSpPr bwMode="auto">
              <a:xfrm>
                <a:off x="571472" y="2714623"/>
                <a:ext cx="1857387" cy="1857387"/>
                <a:chOff x="571472" y="2714623"/>
                <a:chExt cx="1857387" cy="1857387"/>
              </a:xfrm>
            </p:grpSpPr>
            <p:cxnSp>
              <p:nvCxnSpPr>
                <p:cNvPr id="122" name="直接连接符 121"/>
                <p:cNvCxnSpPr/>
                <p:nvPr/>
              </p:nvCxnSpPr>
              <p:spPr>
                <a:xfrm rot="5400000">
                  <a:off x="570380" y="3642635"/>
                  <a:ext cx="185708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 rot="10800000">
                  <a:off x="570381" y="3642634"/>
                  <a:ext cx="185708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02" name="组合 75"/>
              <p:cNvGrpSpPr>
                <a:grpSpLocks/>
              </p:cNvGrpSpPr>
              <p:nvPr/>
            </p:nvGrpSpPr>
            <p:grpSpPr bwMode="auto">
              <a:xfrm rot="2700000">
                <a:off x="571472" y="2714620"/>
                <a:ext cx="1857387" cy="1857387"/>
                <a:chOff x="571472" y="2714623"/>
                <a:chExt cx="1857387" cy="1857387"/>
              </a:xfrm>
            </p:grpSpPr>
            <p:cxnSp>
              <p:nvCxnSpPr>
                <p:cNvPr id="120" name="直接连接符 119"/>
                <p:cNvCxnSpPr/>
                <p:nvPr/>
              </p:nvCxnSpPr>
              <p:spPr>
                <a:xfrm rot="5400000">
                  <a:off x="570264" y="3643716"/>
                  <a:ext cx="185708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 rot="10800000">
                  <a:off x="570265" y="3643717"/>
                  <a:ext cx="185708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94" name="组合 87"/>
            <p:cNvGrpSpPr>
              <a:grpSpLocks/>
            </p:cNvGrpSpPr>
            <p:nvPr/>
          </p:nvGrpSpPr>
          <p:grpSpPr bwMode="auto">
            <a:xfrm rot="1755406">
              <a:off x="580694" y="2723839"/>
              <a:ext cx="1857387" cy="1857390"/>
              <a:chOff x="571472" y="2714620"/>
              <a:chExt cx="1857387" cy="1857390"/>
            </a:xfrm>
          </p:grpSpPr>
          <p:grpSp>
            <p:nvGrpSpPr>
              <p:cNvPr id="7195" name="组合 74"/>
              <p:cNvGrpSpPr>
                <a:grpSpLocks/>
              </p:cNvGrpSpPr>
              <p:nvPr/>
            </p:nvGrpSpPr>
            <p:grpSpPr bwMode="auto">
              <a:xfrm>
                <a:off x="571472" y="2714623"/>
                <a:ext cx="1857387" cy="1857387"/>
                <a:chOff x="571472" y="2714623"/>
                <a:chExt cx="1857387" cy="1857387"/>
              </a:xfrm>
            </p:grpSpPr>
            <p:cxnSp>
              <p:nvCxnSpPr>
                <p:cNvPr id="116" name="直接连接符 115"/>
                <p:cNvCxnSpPr/>
                <p:nvPr/>
              </p:nvCxnSpPr>
              <p:spPr>
                <a:xfrm rot="5400000">
                  <a:off x="570770" y="3643375"/>
                  <a:ext cx="185708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 rot="10800000">
                  <a:off x="570770" y="3643375"/>
                  <a:ext cx="185708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96" name="组合 75"/>
              <p:cNvGrpSpPr>
                <a:grpSpLocks/>
              </p:cNvGrpSpPr>
              <p:nvPr/>
            </p:nvGrpSpPr>
            <p:grpSpPr bwMode="auto">
              <a:xfrm rot="2700000">
                <a:off x="571472" y="2714620"/>
                <a:ext cx="1857387" cy="1857387"/>
                <a:chOff x="571472" y="2714623"/>
                <a:chExt cx="1857387" cy="1857387"/>
              </a:xfrm>
            </p:grpSpPr>
            <p:cxnSp>
              <p:nvCxnSpPr>
                <p:cNvPr id="114" name="直接连接符 113"/>
                <p:cNvCxnSpPr/>
                <p:nvPr/>
              </p:nvCxnSpPr>
              <p:spPr>
                <a:xfrm rot="5400000">
                  <a:off x="571064" y="3643963"/>
                  <a:ext cx="185708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 rot="10800000">
                  <a:off x="571064" y="3643963"/>
                  <a:ext cx="185708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7191" name="图片 130" descr="眼睛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2857500"/>
            <a:ext cx="1498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72" name="圆角矩形 71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5" name="TextBox 75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77" name="圆角矩形 76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8" name="TextBox 77">
              <a:hlinkClick r:id="rId8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79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80" name="圆角矩形 79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1" name="TextBox 80">
              <a:hlinkClick r:id="rId9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82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83" name="圆角矩形 82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4" name="TextBox 83">
              <a:hlinkClick r:id="rId10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85" name="组合 84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86" name="圆角矩形 85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8" name="TextBox 87">
              <a:hlinkClick r:id="rId11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89" name="组合 88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90" name="圆角矩形 89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1" name="TextBox 90">
              <a:hlinkClick r:id="rId12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92" name="组合 91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93" name="圆角矩形 92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4" name="TextBox 93">
              <a:hlinkClick r:id="rId13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 l="1562" r="1562"/>
          <a:stretch>
            <a:fillRect/>
          </a:stretch>
        </p:blipFill>
        <p:spPr bwMode="auto">
          <a:xfrm>
            <a:off x="0" y="285728"/>
            <a:ext cx="91440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图片 40" descr="caiseqianb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1942"/>
            <a:ext cx="9144000" cy="3051810"/>
          </a:xfrm>
          <a:prstGeom prst="rect">
            <a:avLst/>
          </a:prstGeom>
        </p:spPr>
      </p:pic>
      <p:pic>
        <p:nvPicPr>
          <p:cNvPr id="23" name="图片 22" descr="文件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51"/>
            <a:ext cx="9155430" cy="6849449"/>
          </a:xfrm>
          <a:prstGeom prst="rect">
            <a:avLst/>
          </a:prstGeom>
        </p:spPr>
      </p:pic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4140" name="Picture 5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1" name="Picture 5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组合 52"/>
          <p:cNvGrpSpPr/>
          <p:nvPr/>
        </p:nvGrpSpPr>
        <p:grpSpPr>
          <a:xfrm>
            <a:off x="2928926" y="1000108"/>
            <a:ext cx="5715040" cy="1643074"/>
            <a:chOff x="2928926" y="1428736"/>
            <a:chExt cx="5715040" cy="1643074"/>
          </a:xfrm>
        </p:grpSpPr>
        <p:sp>
          <p:nvSpPr>
            <p:cNvPr id="45" name="TextBox 44"/>
            <p:cNvSpPr txBox="1"/>
            <p:nvPr/>
          </p:nvSpPr>
          <p:spPr>
            <a:xfrm>
              <a:off x="3071802" y="1428736"/>
              <a:ext cx="557216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800" kern="2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  彩  混  合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28926" y="2500306"/>
              <a:ext cx="48577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加法混色    减法混色    中性混色</a:t>
              </a:r>
            </a:p>
          </p:txBody>
        </p:sp>
        <p:grpSp>
          <p:nvGrpSpPr>
            <p:cNvPr id="6" name="组合 51"/>
            <p:cNvGrpSpPr/>
            <p:nvPr/>
          </p:nvGrpSpPr>
          <p:grpSpPr>
            <a:xfrm>
              <a:off x="3000364" y="2810200"/>
              <a:ext cx="5643602" cy="261610"/>
              <a:chOff x="3000364" y="2810200"/>
              <a:chExt cx="5643602" cy="261610"/>
            </a:xfrm>
          </p:grpSpPr>
          <p:grpSp>
            <p:nvGrpSpPr>
              <p:cNvPr id="7" name="组合 50"/>
              <p:cNvGrpSpPr/>
              <p:nvPr/>
            </p:nvGrpSpPr>
            <p:grpSpPr>
              <a:xfrm>
                <a:off x="7572400" y="2810200"/>
                <a:ext cx="1071566" cy="261610"/>
                <a:chOff x="7572400" y="3006407"/>
                <a:chExt cx="1071566" cy="261610"/>
              </a:xfrm>
            </p:grpSpPr>
            <p:sp>
              <p:nvSpPr>
                <p:cNvPr id="31" name="圆角矩形 30"/>
                <p:cNvSpPr/>
                <p:nvPr/>
              </p:nvSpPr>
              <p:spPr bwMode="auto">
                <a:xfrm>
                  <a:off x="7572400" y="3018150"/>
                  <a:ext cx="785814" cy="23812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dirty="0"/>
                </a:p>
              </p:txBody>
            </p:sp>
            <p:sp>
              <p:nvSpPr>
                <p:cNvPr id="32" name="TextBox 31">
                  <a:hlinkClick r:id="" action="ppaction://hlinkshowjump?jump=nextslide"/>
                </p:cNvPr>
                <p:cNvSpPr txBox="1"/>
                <p:nvPr/>
              </p:nvSpPr>
              <p:spPr bwMode="auto">
                <a:xfrm>
                  <a:off x="7572401" y="3006407"/>
                  <a:ext cx="107156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100" spc="300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开始学习</a:t>
                  </a:r>
                </a:p>
              </p:txBody>
            </p:sp>
          </p:grpSp>
          <p:cxnSp>
            <p:nvCxnSpPr>
              <p:cNvPr id="48" name="直接连接符 47"/>
              <p:cNvCxnSpPr/>
              <p:nvPr/>
            </p:nvCxnSpPr>
            <p:spPr>
              <a:xfrm>
                <a:off x="3000364" y="2953076"/>
                <a:ext cx="4572032" cy="158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图片 23" descr="色彩混合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174" y="849087"/>
            <a:ext cx="2160000" cy="2294161"/>
          </a:xfrm>
          <a:prstGeom prst="rect">
            <a:avLst/>
          </a:prstGeom>
        </p:spPr>
      </p:pic>
      <p:grpSp>
        <p:nvGrpSpPr>
          <p:cNvPr id="25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26" name="圆角矩形 25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7" name="TextBox 75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29" name="圆角矩形 28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0" name="TextBox 29">
              <a:hlinkClick r:id="rId10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33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34" name="圆角矩形 33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5" name="TextBox 34">
              <a:hlinkClick r:id="rId11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36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37" name="圆角矩形 36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8" name="TextBox 37">
              <a:hlinkClick r:id="rId12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40" name="圆角矩形 39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2" name="TextBox 41">
              <a:hlinkClick r:id="rId13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44" name="圆角矩形 43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7" name="TextBox 46">
              <a:hlinkClick r:id="rId14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50" name="圆角矩形 49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1" name="TextBox 50">
              <a:hlinkClick r:id="rId15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8196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8239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0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204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73" name="圆角矩形 72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4" name="TextBox 73">
              <a:hlinkClick r:id="" action="ppaction://hlinkshowjump?jump=nextslide"/>
            </p:cNvPr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下页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286125" y="785813"/>
            <a:ext cx="3643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加 法 混 色</a:t>
            </a:r>
          </a:p>
        </p:txBody>
      </p:sp>
      <p:grpSp>
        <p:nvGrpSpPr>
          <p:cNvPr id="8206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97" name="圆角矩形 96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8" name="TextBox 97">
              <a:hlinkClick r:id="" action="ppaction://hlinkshowjump?jump=nextslide"/>
            </p:cNvPr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下页</a:t>
              </a:r>
            </a:p>
          </p:txBody>
        </p:sp>
      </p:grpSp>
      <p:grpSp>
        <p:nvGrpSpPr>
          <p:cNvPr id="30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89" name="圆角矩形 88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播放</a:t>
              </a:r>
            </a:p>
          </p:txBody>
        </p:sp>
      </p:grpSp>
      <p:grpSp>
        <p:nvGrpSpPr>
          <p:cNvPr id="31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106" name="圆角矩形 105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播放</a:t>
              </a:r>
            </a:p>
          </p:txBody>
        </p:sp>
      </p:grpSp>
      <p:pic>
        <p:nvPicPr>
          <p:cNvPr id="8209" name="图片 79" descr="红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2786063"/>
            <a:ext cx="29305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图片 80" descr="黄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2786063"/>
            <a:ext cx="29305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图片 81" descr="绿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2786063"/>
            <a:ext cx="29305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图片 82" descr="蓝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13" y="2786063"/>
            <a:ext cx="29305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图片 83" descr="品红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13" y="2786063"/>
            <a:ext cx="29305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图片 84" descr="青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13" y="2786063"/>
            <a:ext cx="29305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图片 85" descr="白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13" y="2786063"/>
            <a:ext cx="29305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6" name="TextBox 47"/>
          <p:cNvSpPr txBox="1">
            <a:spLocks noChangeArrowheads="1"/>
          </p:cNvSpPr>
          <p:nvPr/>
        </p:nvSpPr>
        <p:spPr bwMode="auto">
          <a:xfrm>
            <a:off x="1428750" y="1428750"/>
            <a:ext cx="63579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加法混色是指利用色光混合原理，将色光中的红、绿、蓝三色按不同比例混合产生的色光的方法。其特点是：混合色光成分越多，色的明度越高，三原色光等量混合则成白色。</a:t>
            </a:r>
          </a:p>
        </p:txBody>
      </p:sp>
      <p:grpSp>
        <p:nvGrpSpPr>
          <p:cNvPr id="49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50" name="圆角矩形 49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1" name="TextBox 75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53" name="圆角矩形 52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4" name="TextBox 53">
              <a:hlinkClick r:id="rId13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55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56" name="圆角矩形 55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7" name="TextBox 56">
              <a:hlinkClick r:id="rId14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58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59" name="圆角矩形 58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0" name="TextBox 59">
              <a:hlinkClick r:id="rId15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62" name="圆角矩形 61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3" name="TextBox 62">
              <a:hlinkClick r:id="rId16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65" name="圆角矩形 64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6" name="TextBox 65">
              <a:hlinkClick r:id="rId17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67" name="组合 66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68" name="圆角矩形 67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9" name="TextBox 68">
              <a:hlinkClick r:id="rId18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9220" name="组合 4"/>
          <p:cNvGrpSpPr>
            <a:grpSpLocks/>
          </p:cNvGrpSpPr>
          <p:nvPr/>
        </p:nvGrpSpPr>
        <p:grpSpPr bwMode="auto">
          <a:xfrm>
            <a:off x="-71438" y="0"/>
            <a:ext cx="9286876" cy="6929438"/>
            <a:chOff x="-71470" y="-71462"/>
            <a:chExt cx="9286908" cy="6929462"/>
          </a:xfrm>
        </p:grpSpPr>
        <p:pic>
          <p:nvPicPr>
            <p:cNvPr id="9263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628652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64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470" y="-71462"/>
              <a:ext cx="928690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8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73" name="圆角矩形 72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4" name="TextBox 73">
              <a:hlinkClick r:id="" action="ppaction://hlinkshowjump?jump=nextslide"/>
            </p:cNvPr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下页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286125" y="785813"/>
            <a:ext cx="3643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减 法 混 色</a:t>
            </a:r>
          </a:p>
        </p:txBody>
      </p:sp>
      <p:grpSp>
        <p:nvGrpSpPr>
          <p:cNvPr id="9230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97" name="圆角矩形 96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8" name="TextBox 97">
              <a:hlinkClick r:id="" action="ppaction://hlinkshowjump?jump=nextslide"/>
            </p:cNvPr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下页</a:t>
              </a:r>
            </a:p>
          </p:txBody>
        </p:sp>
      </p:grpSp>
      <p:grpSp>
        <p:nvGrpSpPr>
          <p:cNvPr id="30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89" name="圆角矩形 88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播放</a:t>
              </a:r>
            </a:p>
          </p:txBody>
        </p:sp>
      </p:grpSp>
      <p:grpSp>
        <p:nvGrpSpPr>
          <p:cNvPr id="31" name="组合 95"/>
          <p:cNvGrpSpPr>
            <a:grpSpLocks/>
          </p:cNvGrpSpPr>
          <p:nvPr/>
        </p:nvGrpSpPr>
        <p:grpSpPr bwMode="auto">
          <a:xfrm>
            <a:off x="8215313" y="5786438"/>
            <a:ext cx="714375" cy="261937"/>
            <a:chOff x="8143900" y="5119864"/>
            <a:chExt cx="714380" cy="261610"/>
          </a:xfrm>
        </p:grpSpPr>
        <p:sp>
          <p:nvSpPr>
            <p:cNvPr id="106" name="圆角矩形 105"/>
            <p:cNvSpPr/>
            <p:nvPr/>
          </p:nvSpPr>
          <p:spPr>
            <a:xfrm>
              <a:off x="8215337" y="5143646"/>
              <a:ext cx="357191" cy="21404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143900" y="5119864"/>
              <a:ext cx="71438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播放</a:t>
              </a:r>
            </a:p>
          </p:txBody>
        </p:sp>
      </p:grpSp>
      <p:pic>
        <p:nvPicPr>
          <p:cNvPr id="9233" name="图片 91" descr="红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2787650"/>
            <a:ext cx="292893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图片 92" descr="黄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2787650"/>
            <a:ext cx="292893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图片 93" descr="橙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2787650"/>
            <a:ext cx="292893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图片 94" descr="蓝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13" y="2787650"/>
            <a:ext cx="292893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图片 101" descr="绿1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13" y="2787650"/>
            <a:ext cx="292893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图片 103" descr="紫1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13" y="2787650"/>
            <a:ext cx="292893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图片 104" descr="黑1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13" y="2787650"/>
            <a:ext cx="292893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0" name="TextBox 107"/>
          <p:cNvSpPr txBox="1">
            <a:spLocks noChangeArrowheads="1"/>
          </p:cNvSpPr>
          <p:nvPr/>
        </p:nvSpPr>
        <p:spPr bwMode="auto">
          <a:xfrm>
            <a:off x="1500188" y="1428750"/>
            <a:ext cx="6286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减法混合是指色料的混色，即绘画用颜料、染色颜料或油漆料等的混合，属于搅拌式混合。色料混合的种类和次数越多，则吸收光量越多，反射光量越少，色彩越趋向灰暗，红、黄、蓝三原色等量混合成黑色。</a:t>
            </a:r>
          </a:p>
        </p:txBody>
      </p:sp>
      <p:grpSp>
        <p:nvGrpSpPr>
          <p:cNvPr id="61" name="组合 77"/>
          <p:cNvGrpSpPr>
            <a:grpSpLocks/>
          </p:cNvGrpSpPr>
          <p:nvPr/>
        </p:nvGrpSpPr>
        <p:grpSpPr bwMode="auto">
          <a:xfrm>
            <a:off x="8553450" y="0"/>
            <a:ext cx="376238" cy="357188"/>
            <a:chOff x="8572528" y="-24"/>
            <a:chExt cx="357190" cy="338554"/>
          </a:xfrm>
        </p:grpSpPr>
        <p:sp>
          <p:nvSpPr>
            <p:cNvPr id="62" name="圆角矩形 61"/>
            <p:cNvSpPr/>
            <p:nvPr/>
          </p:nvSpPr>
          <p:spPr>
            <a:xfrm>
              <a:off x="8643364" y="61668"/>
              <a:ext cx="215519" cy="21516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3" name="TextBox 75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572528" y="-2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×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组合 69"/>
          <p:cNvGrpSpPr>
            <a:grpSpLocks/>
          </p:cNvGrpSpPr>
          <p:nvPr/>
        </p:nvGrpSpPr>
        <p:grpSpPr bwMode="auto">
          <a:xfrm>
            <a:off x="1071554" y="6508774"/>
            <a:ext cx="1143000" cy="277812"/>
            <a:chOff x="1357290" y="6536506"/>
            <a:chExt cx="1143008" cy="276999"/>
          </a:xfrm>
        </p:grpSpPr>
        <p:sp>
          <p:nvSpPr>
            <p:cNvPr id="65" name="圆角矩形 64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6" name="TextBox 65">
              <a:hlinkClick r:id="rId13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情景导入</a:t>
              </a:r>
            </a:p>
          </p:txBody>
        </p:sp>
      </p:grpSp>
      <p:grpSp>
        <p:nvGrpSpPr>
          <p:cNvPr id="67" name="组合 78"/>
          <p:cNvGrpSpPr>
            <a:grpSpLocks/>
          </p:cNvGrpSpPr>
          <p:nvPr/>
        </p:nvGrpSpPr>
        <p:grpSpPr bwMode="auto">
          <a:xfrm>
            <a:off x="2257423" y="6508774"/>
            <a:ext cx="1143000" cy="277812"/>
            <a:chOff x="1357290" y="6536506"/>
            <a:chExt cx="1143008" cy="276999"/>
          </a:xfrm>
        </p:grpSpPr>
        <p:sp>
          <p:nvSpPr>
            <p:cNvPr id="68" name="圆角矩形 67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9" name="TextBox 68">
              <a:hlinkClick r:id="rId14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光与色彩</a:t>
              </a:r>
            </a:p>
          </p:txBody>
        </p:sp>
      </p:grpSp>
      <p:grpSp>
        <p:nvGrpSpPr>
          <p:cNvPr id="70" name="组合 84"/>
          <p:cNvGrpSpPr>
            <a:grpSpLocks/>
          </p:cNvGrpSpPr>
          <p:nvPr/>
        </p:nvGrpSpPr>
        <p:grpSpPr bwMode="auto">
          <a:xfrm>
            <a:off x="7000900" y="6508774"/>
            <a:ext cx="1143000" cy="277812"/>
            <a:chOff x="1357290" y="6536506"/>
            <a:chExt cx="1143008" cy="276999"/>
          </a:xfrm>
        </p:grpSpPr>
        <p:sp>
          <p:nvSpPr>
            <p:cNvPr id="71" name="圆角矩形 70"/>
            <p:cNvSpPr/>
            <p:nvPr/>
          </p:nvSpPr>
          <p:spPr>
            <a:xfrm>
              <a:off x="1366815" y="6539672"/>
              <a:ext cx="909644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2" name="TextBox 71">
              <a:hlinkClick r:id="rId15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巩固练习</a:t>
              </a:r>
            </a:p>
          </p:txBody>
        </p:sp>
      </p:grpSp>
      <p:grpSp>
        <p:nvGrpSpPr>
          <p:cNvPr id="75" name="组合 74"/>
          <p:cNvGrpSpPr>
            <a:grpSpLocks/>
          </p:cNvGrpSpPr>
          <p:nvPr/>
        </p:nvGrpSpPr>
        <p:grpSpPr bwMode="auto">
          <a:xfrm>
            <a:off x="4629161" y="6508774"/>
            <a:ext cx="1143000" cy="277812"/>
            <a:chOff x="1357290" y="6536506"/>
            <a:chExt cx="1143008" cy="276999"/>
          </a:xfrm>
        </p:grpSpPr>
        <p:sp>
          <p:nvSpPr>
            <p:cNvPr id="76" name="圆角矩形 75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7" name="TextBox 76">
              <a:hlinkClick r:id="rId16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色彩属性</a:t>
              </a:r>
            </a:p>
          </p:txBody>
        </p:sp>
      </p:grpSp>
      <p:grpSp>
        <p:nvGrpSpPr>
          <p:cNvPr id="78" name="组合 77"/>
          <p:cNvGrpSpPr>
            <a:grpSpLocks/>
          </p:cNvGrpSpPr>
          <p:nvPr/>
        </p:nvGrpSpPr>
        <p:grpSpPr bwMode="auto">
          <a:xfrm>
            <a:off x="5815030" y="6508774"/>
            <a:ext cx="1143000" cy="277812"/>
            <a:chOff x="1357290" y="6536506"/>
            <a:chExt cx="1143008" cy="276999"/>
          </a:xfrm>
        </p:grpSpPr>
        <p:sp>
          <p:nvSpPr>
            <p:cNvPr id="79" name="圆角矩形 78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0" name="TextBox 79">
              <a:hlinkClick r:id="rId17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色彩体系</a:t>
              </a:r>
            </a:p>
          </p:txBody>
        </p:sp>
      </p:grpSp>
      <p:grpSp>
        <p:nvGrpSpPr>
          <p:cNvPr id="81" name="组合 80"/>
          <p:cNvGrpSpPr>
            <a:grpSpLocks/>
          </p:cNvGrpSpPr>
          <p:nvPr/>
        </p:nvGrpSpPr>
        <p:grpSpPr bwMode="auto">
          <a:xfrm>
            <a:off x="3443292" y="6508774"/>
            <a:ext cx="1143000" cy="277812"/>
            <a:chOff x="1357290" y="6536506"/>
            <a:chExt cx="1143008" cy="276999"/>
          </a:xfrm>
        </p:grpSpPr>
        <p:sp>
          <p:nvSpPr>
            <p:cNvPr id="82" name="圆角矩形 81"/>
            <p:cNvSpPr/>
            <p:nvPr/>
          </p:nvSpPr>
          <p:spPr>
            <a:xfrm>
              <a:off x="1366815" y="6539672"/>
              <a:ext cx="909643" cy="27066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3" name="TextBox 82">
              <a:hlinkClick r:id="rId18" action="ppaction://hlinksldjump"/>
            </p:cNvPr>
            <p:cNvSpPr txBox="1"/>
            <p:nvPr/>
          </p:nvSpPr>
          <p:spPr>
            <a:xfrm>
              <a:off x="1357290" y="6536506"/>
              <a:ext cx="114300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spc="300" dirty="0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色彩混合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933</Words>
  <Application>Microsoft Office PowerPoint</Application>
  <PresentationFormat>全屏显示(4:3)</PresentationFormat>
  <Paragraphs>247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黑体</vt:lpstr>
      <vt:lpstr>微软雅黑</vt:lpstr>
      <vt:lpstr>Arial</vt:lpstr>
      <vt:lpstr>Calibri</vt:lpstr>
      <vt:lpstr>Office 主题</vt:lpstr>
      <vt:lpstr>色彩的本质与体系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WANGCHUNXI</dc:creator>
  <cp:lastModifiedBy>陈 胤君</cp:lastModifiedBy>
  <cp:revision>214</cp:revision>
  <dcterms:created xsi:type="dcterms:W3CDTF">2011-10-02T01:18:33Z</dcterms:created>
  <dcterms:modified xsi:type="dcterms:W3CDTF">2021-12-10T15:29:07Z</dcterms:modified>
</cp:coreProperties>
</file>