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Lst>
  <p:sldSz cx="12192000" cy="6858000" type="screen16x9"/>
  <p:notesSz cx="6858000" cy="9144000"/>
  <p:custDataLst>
    <p:tags r:id="rId33"/>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1212" y="-10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3" Type="http://schemas.openxmlformats.org/officeDocument/2006/relationships/tags" Target="tags/tag1.xml"/><Relationship Id="rId32" Type="http://schemas.openxmlformats.org/officeDocument/2006/relationships/tableStyles" Target="tableStyles.xml"/><Relationship Id="rId31" Type="http://schemas.openxmlformats.org/officeDocument/2006/relationships/viewProps" Target="viewProps.xml"/><Relationship Id="rId30" Type="http://schemas.openxmlformats.org/officeDocument/2006/relationships/presProps" Target="presProps.xml"/><Relationship Id="rId3" Type="http://schemas.openxmlformats.org/officeDocument/2006/relationships/slide" Target="slides/slide1.xml"/><Relationship Id="rId29" Type="http://schemas.openxmlformats.org/officeDocument/2006/relationships/slide" Target="slides/slide27.xml"/><Relationship Id="rId28" Type="http://schemas.openxmlformats.org/officeDocument/2006/relationships/slide" Target="slides/slide26.xml"/><Relationship Id="rId27" Type="http://schemas.openxmlformats.org/officeDocument/2006/relationships/slide" Target="slides/slide25.xml"/><Relationship Id="rId26" Type="http://schemas.openxmlformats.org/officeDocument/2006/relationships/slide" Target="slides/slide24.xml"/><Relationship Id="rId25" Type="http://schemas.openxmlformats.org/officeDocument/2006/relationships/slide" Target="slides/slide23.xml"/><Relationship Id="rId24" Type="http://schemas.openxmlformats.org/officeDocument/2006/relationships/slide" Target="slides/slide22.xml"/><Relationship Id="rId23" Type="http://schemas.openxmlformats.org/officeDocument/2006/relationships/slide" Target="slides/slide21.xml"/><Relationship Id="rId22" Type="http://schemas.openxmlformats.org/officeDocument/2006/relationships/slide" Target="slides/slide20.xml"/><Relationship Id="rId21" Type="http://schemas.openxmlformats.org/officeDocument/2006/relationships/slide" Target="slides/slide19.xml"/><Relationship Id="rId20" Type="http://schemas.openxmlformats.org/officeDocument/2006/relationships/slide" Target="slides/slide18.xml"/><Relationship Id="rId2" Type="http://schemas.openxmlformats.org/officeDocument/2006/relationships/theme" Target="theme/theme1.xml"/><Relationship Id="rId19" Type="http://schemas.openxmlformats.org/officeDocument/2006/relationships/slide" Target="slides/slide17.xml"/><Relationship Id="rId18" Type="http://schemas.openxmlformats.org/officeDocument/2006/relationships/slide" Target="slides/slide16.xml"/><Relationship Id="rId17" Type="http://schemas.openxmlformats.org/officeDocument/2006/relationships/slide" Target="slides/slide15.xml"/><Relationship Id="rId16" Type="http://schemas.openxmlformats.org/officeDocument/2006/relationships/slide" Target="slides/slide14.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endParaRPr lang="en-US" smtClean="0"/>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Date Placeholder 4"/>
          <p:cNvSpPr>
            <a:spLocks noGrp="1"/>
          </p:cNvSpPr>
          <p:nvPr>
            <p:ph type="dt" sz="half" idx="10"/>
          </p:nvPr>
        </p:nvSpPr>
        <p:spPr/>
        <p:txBody>
          <a:bodyPr/>
          <a:lstStyle/>
          <a:p>
            <a:fld id="{E8FD0B7A-F5DD-4F40-B4CB-3B2C354B893A}"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7" name="Date Placeholder 6"/>
          <p:cNvSpPr>
            <a:spLocks noGrp="1"/>
          </p:cNvSpPr>
          <p:nvPr>
            <p:ph type="dt" sz="half" idx="10"/>
          </p:nvPr>
        </p:nvSpPr>
        <p:spPr/>
        <p:txBody>
          <a:bodyPr/>
          <a:lstStyle/>
          <a:p>
            <a:fld id="{E8FD0B7A-F5DD-4F40-B4CB-3B2C354B893A}" type="datetimeFigureOut">
              <a:rPr lang="en-US" smtClean="0"/>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E8FD0B7A-F5DD-4F40-B4CB-3B2C354B893A}" type="datetimeFigureOut">
              <a:rPr lang="en-US" smtClean="0"/>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609600" y="6356350"/>
            <a:ext cx="2844800" cy="365125"/>
          </a:xfrm>
        </p:spPr>
        <p:txBody>
          <a:bodyPr/>
          <a:lstStyle/>
          <a:p>
            <a:fld id="{E8FD0B7A-F5DD-4F40-B4CB-3B2C354B893A}" type="datetimeFigureOut">
              <a:rPr lang="en-US" smtClean="0"/>
            </a:fld>
            <a:endParaRPr lang="en-US"/>
          </a:p>
        </p:txBody>
      </p:sp>
      <p:sp>
        <p:nvSpPr>
          <p:cNvPr id="3" name="Footer Placeholder 2"/>
          <p:cNvSpPr>
            <a:spLocks noGrp="1"/>
          </p:cNvSpPr>
          <p:nvPr>
            <p:ph type="ftr" sz="quarter" idx="11"/>
          </p:nvPr>
        </p:nvSpPr>
        <p:spPr>
          <a:xfrm>
            <a:off x="4165600" y="6356350"/>
            <a:ext cx="3860800" cy="365125"/>
          </a:xfrm>
        </p:spPr>
        <p:txBody>
          <a:bodyPr/>
          <a:lstStyle/>
          <a:p>
            <a:endParaRPr lang="en-US"/>
          </a:p>
        </p:txBody>
      </p:sp>
      <p:sp>
        <p:nvSpPr>
          <p:cNvPr id="4" name="Slide Number Placeholder 3"/>
          <p:cNvSpPr>
            <a:spLocks noGrp="1"/>
          </p:cNvSpPr>
          <p:nvPr>
            <p:ph type="sldNum" sz="quarter" idx="12"/>
          </p:nvPr>
        </p:nvSpPr>
        <p:spPr>
          <a:xfrm>
            <a:off x="8737600" y="6356350"/>
            <a:ext cx="2844800" cy="365125"/>
          </a:xfrm>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lstStyle/>
          <a:p>
            <a:fld id="{E8FD0B7A-F5DD-4F40-B4CB-3B2C354B893A}"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lstStyle/>
          <a:p>
            <a:fld id="{E8FD0B7A-F5DD-4F40-B4CB-3B2C354B893A}"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8FD0B7A-F5DD-4F40-B4CB-3B2C354B893A}" type="datetimeFigureOut">
              <a:rPr lang="en-US" smtClean="0"/>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3AE1883-0942-4AA3-9DB2-9C7C3A0314B1}" type="slidenum">
              <a:rPr lang="en-US" smtClean="0"/>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p:timing>
    <p:tnLst>
      <p:par>
        <p:cTn id="1" dur="indefinite" restart="never" nodeType="tmRoot"/>
      </p:par>
    </p:tnLst>
  </p:timing>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1.jpeg"/></Relationships>
</file>

<file path=ppt/slides/_rels/slide10.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jpeg"/></Relationships>
</file>

<file path=ppt/slides/_rels/slide11.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jpeg"/></Relationships>
</file>

<file path=ppt/slides/_rels/slide12.xml.rels><?xml version="1.0" encoding="UTF-8" standalone="yes"?>
<Relationships xmlns="http://schemas.openxmlformats.org/package/2006/relationships"><Relationship Id="rId4" Type="http://schemas.openxmlformats.org/officeDocument/2006/relationships/slideLayout" Target="../slideLayouts/slideLayout7.xml"/><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image" Target="../media/image6.jpeg"/></Relationships>
</file>

<file path=ppt/slides/_rels/slide13.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jpeg"/></Relationships>
</file>

<file path=ppt/slides/_rels/slide14.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jpeg"/></Relationships>
</file>

<file path=ppt/slides/_rels/slide15.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jpeg"/></Relationships>
</file>

<file path=ppt/slides/_rels/slide16.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jpeg"/></Relationships>
</file>

<file path=ppt/slides/_rels/slide17.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jpeg"/></Relationships>
</file>

<file path=ppt/slides/_rels/slide18.xml.rels><?xml version="1.0" encoding="UTF-8" standalone="yes"?>
<Relationships xmlns="http://schemas.openxmlformats.org/package/2006/relationships"><Relationship Id="rId4" Type="http://schemas.openxmlformats.org/officeDocument/2006/relationships/slideLayout" Target="../slideLayouts/slideLayout7.xml"/><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image" Target="../media/image6.jpeg"/></Relationships>
</file>

<file path=ppt/slides/_rels/slide19.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jpeg"/></Relationships>
</file>

<file path=ppt/slides/_rels/slide2.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3.png"/><Relationship Id="rId1" Type="http://schemas.openxmlformats.org/officeDocument/2006/relationships/image" Target="../media/image2.jpeg"/></Relationships>
</file>

<file path=ppt/slides/_rels/slide20.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jpeg"/></Relationships>
</file>

<file path=ppt/slides/_rels/slide21.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jpeg"/></Relationships>
</file>

<file path=ppt/slides/_rels/slide22.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jpeg"/></Relationships>
</file>

<file path=ppt/slides/_rels/slide23.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jpeg"/></Relationships>
</file>

<file path=ppt/slides/_rels/slide24.xml.rels><?xml version="1.0" encoding="UTF-8" standalone="yes"?>
<Relationships xmlns="http://schemas.openxmlformats.org/package/2006/relationships"><Relationship Id="rId4" Type="http://schemas.openxmlformats.org/officeDocument/2006/relationships/slideLayout" Target="../slideLayouts/slideLayout7.xml"/><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image" Target="../media/image6.jpeg"/></Relationships>
</file>

<file path=ppt/slides/_rels/slide25.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jpeg"/></Relationships>
</file>

<file path=ppt/slides/_rels/slide26.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jpeg"/></Relationships>
</file>

<file path=ppt/slides/_rels/slide27.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1.jpeg"/></Relationships>
</file>

<file path=ppt/slides/_rels/slide3.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jpeg"/></Relationships>
</file>

<file path=ppt/slides/_rels/slide4.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jpeg"/></Relationships>
</file>

<file path=ppt/slides/_rels/slide5.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jpeg"/></Relationships>
</file>

<file path=ppt/slides/_rels/slide6.xml.rels><?xml version="1.0" encoding="UTF-8" standalone="yes"?>
<Relationships xmlns="http://schemas.openxmlformats.org/package/2006/relationships"><Relationship Id="rId4" Type="http://schemas.openxmlformats.org/officeDocument/2006/relationships/slideLayout" Target="../slideLayouts/slideLayout7.xml"/><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image" Target="../media/image6.jpeg"/></Relationships>
</file>

<file path=ppt/slides/_rels/slide7.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jpeg"/></Relationships>
</file>

<file path=ppt/slides/_rels/slide8.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jpeg"/></Relationships>
</file>

<file path=ppt/slides/_rels/slide9.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jpe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sp>
        <p:nvSpPr>
          <p:cNvPr id="2" name="New shape"/>
          <p:cNvSpPr/>
          <p:nvPr/>
        </p:nvSpPr>
        <p:spPr>
          <a:xfrm>
            <a:off x="611778" y="1514467"/>
            <a:ext cx="11038043"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4800" b="1" i="0">
                <a:solidFill>
                  <a:srgbClr val="000000"/>
                </a:solidFill>
                <a:latin typeface="微软雅黑" panose="020B0503020204020204" charset="-122"/>
              </a:rPr>
              <a:t>AI智能多帧技术解析</a:t>
            </a:r>
            <a:endParaRPr sz="4800" b="1" i="0">
              <a:solidFill>
                <a:srgbClr val="000000"/>
              </a:solidFill>
              <a:latin typeface="微软雅黑" panose="020B0503020204020204" charset="-122"/>
            </a:endParaRPr>
          </a:p>
        </p:txBody>
      </p:sp>
      <p:sp>
        <p:nvSpPr>
          <p:cNvPr id="3" name="New shape"/>
          <p:cNvSpPr/>
          <p:nvPr/>
        </p:nvSpPr>
        <p:spPr>
          <a:xfrm>
            <a:off x="622800" y="3101012"/>
            <a:ext cx="11016000"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p:txBody>
      </p:sp>
      <p:sp>
        <p:nvSpPr>
          <p:cNvPr id="4" name="New shape"/>
          <p:cNvSpPr/>
          <p:nvPr/>
        </p:nvSpPr>
        <p:spPr>
          <a:xfrm>
            <a:off x="611778" y="3101012"/>
            <a:ext cx="11038043"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3000" b="1" i="0">
                <a:solidFill>
                  <a:srgbClr val="0090FF"/>
                </a:solidFill>
                <a:latin typeface="微软雅黑" panose="020B0503020204020204" charset="-122"/>
              </a:rPr>
              <a:t>高效生成动态视觉序列</a:t>
            </a:r>
            <a:endParaRPr sz="3000" b="1" i="0">
              <a:solidFill>
                <a:srgbClr val="0090FF"/>
              </a:solidFill>
              <a:latin typeface="微软雅黑" panose="020B0503020204020204" charset="-122"/>
            </a:endParaRPr>
          </a:p>
        </p:txBody>
      </p:sp>
      <p:sp>
        <p:nvSpPr>
          <p:cNvPr id="5" name="New shape"/>
          <p:cNvSpPr/>
          <p:nvPr/>
        </p:nvSpPr>
        <p:spPr>
          <a:xfrm>
            <a:off x="622800" y="4138369"/>
            <a:ext cx="11016000"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p:txBody>
      </p:sp>
      <p:sp>
        <p:nvSpPr>
          <p:cNvPr id="6" name="New shape"/>
          <p:cNvSpPr/>
          <p:nvPr/>
        </p:nvSpPr>
        <p:spPr>
          <a:xfrm>
            <a:off x="622800" y="4138369"/>
            <a:ext cx="11016000"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p:txBody>
      </p:sp>
      <p:sp>
        <p:nvSpPr>
          <p:cNvPr id="7" name="New shape"/>
          <p:cNvSpPr/>
          <p:nvPr/>
        </p:nvSpPr>
        <p:spPr>
          <a:xfrm>
            <a:off x="622800" y="4138369"/>
            <a:ext cx="11016000"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p:txBody>
      </p:sp>
      <p:sp>
        <p:nvSpPr>
          <p:cNvPr id="8" name="New shape"/>
          <p:cNvSpPr/>
          <p:nvPr/>
        </p:nvSpPr>
        <p:spPr>
          <a:xfrm>
            <a:off x="611778" y="4136689"/>
            <a:ext cx="11038043" cy="45529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1575" b="0" i="0">
                <a:solidFill>
                  <a:srgbClr val="000000"/>
                </a:solidFill>
                <a:latin typeface="微软雅黑" panose="020B0503020204020204" charset="-122"/>
              </a:rPr>
              <a:t>作者：</a:t>
            </a:r>
            <a:r>
              <a:rPr lang="zh-CN" sz="1575" b="0" i="0">
                <a:solidFill>
                  <a:srgbClr val="000000"/>
                </a:solidFill>
                <a:latin typeface="微软雅黑" panose="020B0503020204020204" charset="-122"/>
              </a:rPr>
              <a:t>张抿</a:t>
            </a:r>
            <a:r>
              <a:rPr lang="zh-CN" sz="1575" b="0" i="0">
                <a:solidFill>
                  <a:srgbClr val="000000"/>
                </a:solidFill>
                <a:latin typeface="微软雅黑" panose="020B0503020204020204" charset="-122"/>
              </a:rPr>
              <a:t>轩</a:t>
            </a:r>
            <a:endParaRPr lang="zh-CN" sz="1575" b="0" i="0">
              <a:solidFill>
                <a:srgbClr val="000000"/>
              </a:solidFill>
              <a:latin typeface="微软雅黑" panose="020B0503020204020204" charset="-122"/>
            </a:endParaRPr>
          </a:p>
        </p:txBody>
      </p:sp>
      <p:sp>
        <p:nvSpPr>
          <p:cNvPr id="9" name="New shape"/>
          <p:cNvSpPr/>
          <p:nvPr/>
        </p:nvSpPr>
        <p:spPr>
          <a:xfrm>
            <a:off x="611778" y="4740950"/>
            <a:ext cx="11038043" cy="45193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1575" b="0" i="0">
                <a:solidFill>
                  <a:srgbClr val="000000"/>
                </a:solidFill>
                <a:latin typeface="微软雅黑" panose="020B0503020204020204" charset="-122"/>
              </a:rPr>
              <a:t>汇报时间: 2025/10/09</a:t>
            </a:r>
            <a:endParaRPr sz="1575" b="0" i="0">
              <a:solidFill>
                <a:srgbClr val="00000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动态参数适配机制</a:t>
            </a:r>
            <a:endParaRPr sz="3000" b="1" i="0">
              <a:solidFill>
                <a:srgbClr val="000000"/>
              </a:solidFill>
              <a:latin typeface="微软雅黑" panose="020B0503020204020204" charset="-122"/>
            </a:endParaRPr>
          </a:p>
        </p:txBody>
      </p:sp>
      <p:sp>
        <p:nvSpPr>
          <p:cNvPr id="4" name="New shape"/>
          <p:cNvSpPr/>
          <p:nvPr/>
        </p:nvSpPr>
        <p:spPr>
          <a:xfrm>
            <a:off x="1558800" y="2402271"/>
            <a:ext cx="2744215"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基于用户输入和模型输出，实时调整参数以优化结果。通过机器学习算法，实现自适应学习与改进，提升AI性能。</a:t>
            </a:r>
            <a:endParaRPr sz="1575" b="0" i="0">
              <a:solidFill>
                <a:srgbClr val="000000"/>
              </a:solidFill>
              <a:latin typeface="微软雅黑" panose="020B0503020204020204" charset="-122"/>
            </a:endParaRPr>
          </a:p>
        </p:txBody>
      </p:sp>
      <p:sp>
        <p:nvSpPr>
          <p:cNvPr id="5" name="New shape"/>
          <p:cNvSpPr/>
          <p:nvPr/>
        </p:nvSpPr>
        <p:spPr>
          <a:xfrm>
            <a:off x="1556530" y="1627201"/>
            <a:ext cx="2532802" cy="648071"/>
          </a:xfrm>
          <a:prstGeom prst="roundRect">
            <a:avLst>
              <a:gd name="adj" fmla="val 20033"/>
            </a:avLst>
          </a:prstGeom>
          <a:solidFill>
            <a:srgbClr val="E0F2FF"/>
          </a:solidFill>
          <a:ln w="6350">
            <a:solidFill>
              <a:srgbClr val="0F3558"/>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0090FF"/>
                </a:solidFill>
                <a:latin typeface="微软雅黑" panose="020B0503020204020204" charset="-122"/>
              </a:rPr>
              <a:t>动态参数适配原理</a:t>
            </a:r>
            <a:endParaRPr sz="2100" b="1" i="0">
              <a:solidFill>
                <a:srgbClr val="0090FF"/>
              </a:solidFill>
              <a:latin typeface="微软雅黑" panose="020B0503020204020204" charset="-122"/>
            </a:endParaRPr>
          </a:p>
        </p:txBody>
      </p:sp>
      <p:sp>
        <p:nvSpPr>
          <p:cNvPr id="6" name="New shape"/>
          <p:cNvSpPr/>
          <p:nvPr/>
        </p:nvSpPr>
        <p:spPr>
          <a:xfrm>
            <a:off x="4430015" y="2402270"/>
            <a:ext cx="2744215"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利用先进的算法模型，系统能根据任务需求自动调整参数配置。有效应对不同场景变化，确保AI应用的灵活性和适应性。</a:t>
            </a:r>
            <a:endParaRPr sz="1575" b="0" i="0">
              <a:solidFill>
                <a:srgbClr val="000000"/>
              </a:solidFill>
              <a:latin typeface="微软雅黑" panose="020B0503020204020204" charset="-122"/>
            </a:endParaRPr>
          </a:p>
        </p:txBody>
      </p:sp>
      <p:sp>
        <p:nvSpPr>
          <p:cNvPr id="7" name="New shape"/>
          <p:cNvSpPr/>
          <p:nvPr/>
        </p:nvSpPr>
        <p:spPr>
          <a:xfrm>
            <a:off x="4427745" y="1627201"/>
            <a:ext cx="2532802" cy="648071"/>
          </a:xfrm>
          <a:prstGeom prst="roundRect">
            <a:avLst>
              <a:gd name="adj" fmla="val 20033"/>
            </a:avLst>
          </a:prstGeom>
          <a:solidFill>
            <a:srgbClr val="E0F2FF"/>
          </a:solidFill>
          <a:ln w="6350">
            <a:solidFill>
              <a:srgbClr val="0F3558"/>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0090FF"/>
                </a:solidFill>
                <a:latin typeface="微软雅黑" panose="020B0503020204020204" charset="-122"/>
              </a:rPr>
              <a:t>参数自动调整机制</a:t>
            </a:r>
            <a:endParaRPr sz="2100" b="1" i="0">
              <a:solidFill>
                <a:srgbClr val="0090FF"/>
              </a:solidFill>
              <a:latin typeface="微软雅黑" panose="020B0503020204020204" charset="-122"/>
            </a:endParaRPr>
          </a:p>
        </p:txBody>
      </p:sp>
      <p:sp>
        <p:nvSpPr>
          <p:cNvPr id="8" name="New shape"/>
          <p:cNvSpPr/>
          <p:nvPr/>
        </p:nvSpPr>
        <p:spPr>
          <a:xfrm>
            <a:off x="7301229" y="2402270"/>
            <a:ext cx="2744216"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针对多帧视频或图像数据，采用动态参数适配机制进行处理。实现高效、准确的信息提取与分析，广泛应用于智能监控和自动驾驶等领域。</a:t>
            </a:r>
            <a:endParaRPr sz="1575" b="0" i="0">
              <a:solidFill>
                <a:srgbClr val="000000"/>
              </a:solidFill>
              <a:latin typeface="微软雅黑" panose="020B0503020204020204" charset="-122"/>
            </a:endParaRPr>
          </a:p>
        </p:txBody>
      </p:sp>
      <p:sp>
        <p:nvSpPr>
          <p:cNvPr id="9" name="New shape"/>
          <p:cNvSpPr/>
          <p:nvPr/>
        </p:nvSpPr>
        <p:spPr>
          <a:xfrm>
            <a:off x="7298959" y="1627201"/>
            <a:ext cx="2532802" cy="648071"/>
          </a:xfrm>
          <a:prstGeom prst="roundRect">
            <a:avLst>
              <a:gd name="adj" fmla="val 20033"/>
            </a:avLst>
          </a:prstGeom>
          <a:solidFill>
            <a:srgbClr val="E0F2FF"/>
          </a:solidFill>
          <a:ln w="6350">
            <a:solidFill>
              <a:srgbClr val="0F3558"/>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0090FF"/>
                </a:solidFill>
                <a:latin typeface="微软雅黑" panose="020B0503020204020204" charset="-122"/>
              </a:rPr>
              <a:t>多帧处理技术</a:t>
            </a:r>
            <a:endParaRPr sz="2100" b="1" i="0">
              <a:solidFill>
                <a:srgbClr val="0090F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90FF"/>
                </a:solidFill>
                <a:latin typeface="微软雅黑" panose="020B0503020204020204" charset="-122"/>
              </a:rPr>
              <a:t>03</a:t>
            </a:r>
            <a:endParaRPr sz="4800" b="1" i="0">
              <a:solidFill>
                <a:srgbClr val="0090FF"/>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F3558"/>
                </a:solidFill>
                <a:latin typeface="微软雅黑" panose="020B0503020204020204" charset="-122"/>
              </a:rPr>
              <a:t>关键实现路径</a:t>
            </a:r>
            <a:endParaRPr sz="4800" b="1" i="0">
              <a:solidFill>
                <a:srgbClr val="0F3558"/>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数据预处理规范</a:t>
            </a:r>
            <a:endParaRPr sz="3000" b="1" i="0">
              <a:solidFill>
                <a:srgbClr val="000000"/>
              </a:solidFill>
              <a:latin typeface="微软雅黑" panose="020B0503020204020204" charset="-122"/>
            </a:endParaRPr>
          </a:p>
        </p:txBody>
      </p:sp>
      <p:sp>
        <p:nvSpPr>
          <p:cNvPr id="4" name="New shape"/>
          <p:cNvSpPr/>
          <p:nvPr/>
        </p:nvSpPr>
        <p:spPr>
          <a:xfrm>
            <a:off x="1558800" y="3011880"/>
            <a:ext cx="2744215" cy="212810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90FF"/>
                </a:solidFill>
                <a:latin typeface="微软雅黑" panose="020B0503020204020204" charset="-122"/>
              </a:rPr>
              <a:t>数据清洗的重要性</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数据预处理中的数据清洗是关键步骤，旨在剔除不完整、错误或重复的数据，确保后续分析的准确性和高效性。</a:t>
            </a:r>
            <a:endParaRPr sz="1575" b="0" i="0">
              <a:solidFill>
                <a:srgbClr val="000000"/>
              </a:solidFill>
              <a:latin typeface="微软雅黑" panose="020B0503020204020204" charset="-122"/>
            </a:endParaRPr>
          </a:p>
        </p:txBody>
      </p:sp>
      <p:sp>
        <p:nvSpPr>
          <p:cNvPr id="5" name="New shape"/>
          <p:cNvSpPr/>
          <p:nvPr/>
        </p:nvSpPr>
        <p:spPr>
          <a:xfrm>
            <a:off x="4430015" y="3011879"/>
            <a:ext cx="2744215" cy="24885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90FF"/>
                </a:solidFill>
                <a:latin typeface="微软雅黑" panose="020B0503020204020204" charset="-122"/>
              </a:rPr>
              <a:t>数据标准化方法</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数据标准化包括将不同量纲的数据转换为同一尺度，常用的方法有最大-最小归一化和Z-score标准化，以消除数据间的差异性影响。</a:t>
            </a:r>
            <a:endParaRPr sz="1575" b="0" i="0">
              <a:solidFill>
                <a:srgbClr val="000000"/>
              </a:solidFill>
              <a:latin typeface="微软雅黑" panose="020B0503020204020204" charset="-122"/>
            </a:endParaRPr>
          </a:p>
        </p:txBody>
      </p:sp>
      <p:sp>
        <p:nvSpPr>
          <p:cNvPr id="6" name="New shape"/>
          <p:cNvSpPr/>
          <p:nvPr/>
        </p:nvSpPr>
        <p:spPr>
          <a:xfrm>
            <a:off x="7301229" y="3011879"/>
            <a:ext cx="2744216" cy="24885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90FF"/>
                </a:solidFill>
                <a:latin typeface="微软雅黑" panose="020B0503020204020204" charset="-122"/>
              </a:rPr>
              <a:t>异常值处理策略</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异常值指偏离正常范围的数据点，需通过统计分析和领域知识辨识并处理，常用方法包括删除、替换或调整，以保证数据的质量和可靠性。</a:t>
            </a:r>
            <a:endParaRPr sz="1575" b="0" i="0">
              <a:solidFill>
                <a:srgbClr val="000000"/>
              </a:solidFill>
              <a:latin typeface="微软雅黑" panose="020B0503020204020204" charset="-122"/>
            </a:endParaRPr>
          </a:p>
        </p:txBody>
      </p:sp>
      <p:pic>
        <p:nvPicPr>
          <p:cNvPr id="7" name="New picture"/>
          <p:cNvPicPr/>
          <p:nvPr/>
        </p:nvPicPr>
        <p:blipFill>
          <a:blip r:embed="rId3"/>
          <a:srcRect/>
          <a:stretch>
            <a:fillRect/>
          </a:stretch>
        </p:blipFill>
        <p:spPr>
          <a:xfrm>
            <a:off x="1558800" y="1342800"/>
            <a:ext cx="2738736" cy="1540539"/>
          </a:xfrm>
          <a:prstGeom prst="rect">
            <a:avLst/>
          </a:prstGeom>
          <a:ln>
            <a:noFill/>
          </a:ln>
        </p:spPr>
      </p:pic>
      <p:pic>
        <p:nvPicPr>
          <p:cNvPr id="8" name="New picture"/>
          <p:cNvPicPr/>
          <p:nvPr/>
        </p:nvPicPr>
        <p:blipFill>
          <a:blip r:embed="rId3"/>
          <a:srcRect/>
          <a:stretch>
            <a:fillRect/>
          </a:stretch>
        </p:blipFill>
        <p:spPr>
          <a:xfrm>
            <a:off x="4430015" y="1342800"/>
            <a:ext cx="2738736" cy="1540539"/>
          </a:xfrm>
          <a:prstGeom prst="rect">
            <a:avLst/>
          </a:prstGeom>
          <a:ln>
            <a:noFill/>
          </a:ln>
        </p:spPr>
      </p:pic>
      <p:pic>
        <p:nvPicPr>
          <p:cNvPr id="9" name="New picture"/>
          <p:cNvPicPr/>
          <p:nvPr/>
        </p:nvPicPr>
        <p:blipFill>
          <a:blip r:embed="rId3"/>
          <a:srcRect/>
          <a:stretch>
            <a:fillRect/>
          </a:stretch>
        </p:blipFill>
        <p:spPr>
          <a:xfrm>
            <a:off x="7301230" y="1342800"/>
            <a:ext cx="2738736" cy="1540539"/>
          </a:xfrm>
          <a:prstGeom prst="rect">
            <a:avLst/>
          </a:prstGeom>
          <a:ln>
            <a:noFill/>
          </a:ln>
        </p:spPr>
      </p:pic>
    </p:spTree>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特征提取策略</a:t>
            </a:r>
            <a:endParaRPr sz="3000" b="1" i="0">
              <a:solidFill>
                <a:srgbClr val="000000"/>
              </a:solidFill>
              <a:latin typeface="微软雅黑" panose="020B0503020204020204" charset="-122"/>
            </a:endParaRPr>
          </a:p>
        </p:txBody>
      </p:sp>
      <p:sp>
        <p:nvSpPr>
          <p:cNvPr id="4" name="New shape"/>
          <p:cNvSpPr/>
          <p:nvPr/>
        </p:nvSpPr>
        <p:spPr>
          <a:xfrm>
            <a:off x="1558800" y="1627201"/>
            <a:ext cx="3032171" cy="2898349"/>
          </a:xfrm>
          <a:prstGeom prst="roundRect">
            <a:avLst>
              <a:gd name="adj" fmla="val 10000"/>
            </a:avLst>
          </a:prstGeom>
          <a:solidFill>
            <a:srgbClr val="E0F2FF"/>
          </a:solidFill>
          <a:ln w="6350">
            <a:solidFill>
              <a:srgbClr val="0090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0090FF"/>
                </a:solidFill>
                <a:latin typeface="微软雅黑" panose="020B0503020204020204" charset="-122"/>
              </a:rPr>
              <a:t>特征提取概述</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特征提取是AI多帧分析的核心，通过识别和选择关键信息，提升模型处理效率与准确性。</a:t>
            </a:r>
            <a:br>
              <a:rPr sz="1800">
                <a:latin typeface="微软雅黑" panose="020B0503020204020204" charset="-122"/>
              </a:rPr>
            </a:br>
            <a:endParaRPr sz="1800">
              <a:latin typeface="微软雅黑" panose="020B0503020204020204" charset="-122"/>
            </a:endParaRPr>
          </a:p>
        </p:txBody>
      </p:sp>
      <p:sp>
        <p:nvSpPr>
          <p:cNvPr id="5" name="New shape"/>
          <p:cNvSpPr/>
          <p:nvPr/>
        </p:nvSpPr>
        <p:spPr>
          <a:xfrm>
            <a:off x="4717972" y="1627201"/>
            <a:ext cx="3032171" cy="2898349"/>
          </a:xfrm>
          <a:prstGeom prst="roundRect">
            <a:avLst>
              <a:gd name="adj" fmla="val 10000"/>
            </a:avLst>
          </a:prstGeom>
          <a:solidFill>
            <a:srgbClr val="E0F2FF"/>
          </a:solidFill>
          <a:ln w="6350">
            <a:solidFill>
              <a:srgbClr val="0090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0090FF"/>
                </a:solidFill>
                <a:latin typeface="微软雅黑" panose="020B0503020204020204" charset="-122"/>
              </a:rPr>
              <a:t>常见特征提取方法</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包括基于统计的特征提取、基于变换的特征提取及深度学习方法，各有优势适应不同场景。</a:t>
            </a:r>
            <a:br>
              <a:rPr sz="1800">
                <a:latin typeface="微软雅黑" panose="020B0503020204020204" charset="-122"/>
              </a:rPr>
            </a:br>
            <a:endParaRPr sz="1800">
              <a:latin typeface="微软雅黑" panose="020B0503020204020204" charset="-122"/>
            </a:endParaRPr>
          </a:p>
        </p:txBody>
      </p:sp>
      <p:sp>
        <p:nvSpPr>
          <p:cNvPr id="6" name="New shape"/>
          <p:cNvSpPr/>
          <p:nvPr/>
        </p:nvSpPr>
        <p:spPr>
          <a:xfrm>
            <a:off x="7877142" y="1627200"/>
            <a:ext cx="3032171" cy="2898350"/>
          </a:xfrm>
          <a:prstGeom prst="roundRect">
            <a:avLst>
              <a:gd name="adj" fmla="val 10000"/>
            </a:avLst>
          </a:prstGeom>
          <a:solidFill>
            <a:srgbClr val="E0F2FF"/>
          </a:solidFill>
          <a:ln w="6350">
            <a:solidFill>
              <a:srgbClr val="0090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0090FF"/>
                </a:solidFill>
                <a:latin typeface="微软雅黑" panose="020B0503020204020204" charset="-122"/>
              </a:rPr>
              <a:t>特征提取应用实例</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在图像识别、语音识别等领域，特征提取策略直接影响系统性能，是技术实现的关键。</a:t>
            </a:r>
            <a:br>
              <a:rPr sz="1800">
                <a:latin typeface="微软雅黑" panose="020B0503020204020204" charset="-122"/>
              </a:rPr>
            </a:br>
            <a:endParaRPr sz="1800">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帧间关联建模</a:t>
            </a:r>
            <a:endParaRPr sz="3000" b="1" i="0">
              <a:solidFill>
                <a:srgbClr val="000000"/>
              </a:solidFill>
              <a:latin typeface="微软雅黑" panose="020B0503020204020204" charset="-122"/>
            </a:endParaRPr>
          </a:p>
        </p:txBody>
      </p:sp>
      <p:sp>
        <p:nvSpPr>
          <p:cNvPr id="4" name="New shape"/>
          <p:cNvSpPr/>
          <p:nvPr/>
        </p:nvSpPr>
        <p:spPr>
          <a:xfrm>
            <a:off x="6458401" y="1555200"/>
            <a:ext cx="4545078"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90FF"/>
                </a:solidFill>
                <a:latin typeface="微软雅黑" panose="020B0503020204020204" charset="-122"/>
              </a:rPr>
              <a:t>帧间关联建模概述</a:t>
            </a:r>
            <a:endParaRPr sz="2100" b="1" i="0">
              <a:solidFill>
                <a:srgbClr val="0090FF"/>
              </a:solidFill>
              <a:latin typeface="微软雅黑" panose="020B0503020204020204" charset="-122"/>
            </a:endParaRPr>
          </a:p>
          <a:p>
            <a:pPr algn="l">
              <a:lnSpc>
                <a:spcPct val="150000"/>
              </a:lnSpc>
            </a:pPr>
            <a:r>
              <a:rPr sz="1575" b="0" i="0">
                <a:solidFill>
                  <a:srgbClr val="000000"/>
                </a:solidFill>
                <a:latin typeface="微软雅黑" panose="020B0503020204020204" charset="-122"/>
              </a:rPr>
              <a:t>帧间关联建模是人工智能领域的重要研究，通过分析视频或图像序列中各帧之间的相互关系，实现更精准的内容理解和预测。</a:t>
            </a:r>
            <a:endParaRPr sz="1575" b="0" i="0">
              <a:solidFill>
                <a:srgbClr val="000000"/>
              </a:solidFill>
              <a:latin typeface="微软雅黑" panose="020B0503020204020204" charset="-122"/>
            </a:endParaRPr>
          </a:p>
        </p:txBody>
      </p:sp>
      <p:sp>
        <p:nvSpPr>
          <p:cNvPr id="5" name="New shape"/>
          <p:cNvSpPr/>
          <p:nvPr/>
        </p:nvSpPr>
        <p:spPr>
          <a:xfrm>
            <a:off x="981860" y="2390401"/>
            <a:ext cx="4545077"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r"/>
            <a:r>
              <a:rPr sz="2100" b="1" i="0">
                <a:solidFill>
                  <a:srgbClr val="0090FF"/>
                </a:solidFill>
                <a:latin typeface="微软雅黑" panose="020B0503020204020204" charset="-122"/>
              </a:rPr>
              <a:t>关键技术与方法</a:t>
            </a:r>
            <a:endParaRPr sz="2100" b="1" i="0">
              <a:solidFill>
                <a:srgbClr val="0090FF"/>
              </a:solidFill>
              <a:latin typeface="微软雅黑" panose="020B0503020204020204" charset="-122"/>
            </a:endParaRPr>
          </a:p>
          <a:p>
            <a:pPr algn="r">
              <a:lnSpc>
                <a:spcPct val="150000"/>
              </a:lnSpc>
            </a:pPr>
            <a:r>
              <a:rPr sz="1575" b="0" i="0">
                <a:solidFill>
                  <a:srgbClr val="000000"/>
                </a:solidFill>
                <a:latin typeface="微软雅黑" panose="020B0503020204020204" charset="-122"/>
              </a:rPr>
              <a:t>该模型采用深度学习、卷积神经网络等先进技术，捕捉和学习帧间的时空特征，提高多帧内容识别的准确性和效率。</a:t>
            </a:r>
            <a:endParaRPr sz="1575" b="0" i="0">
              <a:solidFill>
                <a:srgbClr val="000000"/>
              </a:solidFill>
              <a:latin typeface="微软雅黑" panose="020B0503020204020204" charset="-122"/>
            </a:endParaRPr>
          </a:p>
        </p:txBody>
      </p:sp>
      <p:sp>
        <p:nvSpPr>
          <p:cNvPr id="6" name="New shape"/>
          <p:cNvSpPr/>
          <p:nvPr/>
        </p:nvSpPr>
        <p:spPr>
          <a:xfrm>
            <a:off x="6458401" y="3365807"/>
            <a:ext cx="4554174"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90FF"/>
                </a:solidFill>
                <a:latin typeface="微软雅黑" panose="020B0503020204020204" charset="-122"/>
              </a:rPr>
              <a:t>应用前景与挑战</a:t>
            </a:r>
            <a:endParaRPr sz="2100" b="1" i="0">
              <a:solidFill>
                <a:srgbClr val="0090FF"/>
              </a:solidFill>
              <a:latin typeface="微软雅黑" panose="020B0503020204020204" charset="-122"/>
            </a:endParaRPr>
          </a:p>
          <a:p>
            <a:pPr algn="l">
              <a:lnSpc>
                <a:spcPct val="150000"/>
              </a:lnSpc>
            </a:pPr>
            <a:r>
              <a:rPr sz="1575" b="0" i="0">
                <a:solidFill>
                  <a:srgbClr val="000000"/>
                </a:solidFill>
                <a:latin typeface="微软雅黑" panose="020B0503020204020204" charset="-122"/>
              </a:rPr>
              <a:t>帧间关联建模在视频监控、自动驾驶等领域有广泛应用，但也面临数据隐私保护、计算资源消耗大等问题，需进一步优化解决方案。</a:t>
            </a:r>
            <a:endParaRPr sz="1575" b="0" i="0">
              <a:solidFill>
                <a:srgbClr val="000000"/>
              </a:solidFill>
              <a:latin typeface="微软雅黑" panose="020B0503020204020204" charset="-122"/>
            </a:endParaRPr>
          </a:p>
        </p:txBody>
      </p:sp>
      <p:sp>
        <p:nvSpPr>
          <p:cNvPr id="7" name="New shape"/>
          <p:cNvSpPr/>
          <p:nvPr/>
        </p:nvSpPr>
        <p:spPr>
          <a:xfrm>
            <a:off x="5965200" y="1926000"/>
            <a:ext cx="39600" cy="464400"/>
          </a:xfrm>
          <a:prstGeom prst="rect">
            <a:avLst/>
          </a:prstGeom>
          <a:solidFill>
            <a:srgbClr val="009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New shape"/>
          <p:cNvSpPr/>
          <p:nvPr/>
        </p:nvSpPr>
        <p:spPr>
          <a:xfrm>
            <a:off x="6152400" y="1735740"/>
            <a:ext cx="309600" cy="39600"/>
          </a:xfrm>
          <a:prstGeom prst="rect">
            <a:avLst/>
          </a:prstGeom>
          <a:solidFill>
            <a:srgbClr val="009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New shape"/>
          <p:cNvSpPr/>
          <p:nvPr/>
        </p:nvSpPr>
        <p:spPr>
          <a:xfrm>
            <a:off x="5806800" y="1555200"/>
            <a:ext cx="360000" cy="370800"/>
          </a:xfrm>
          <a:prstGeom prst="roundRect">
            <a:avLst>
              <a:gd name="adj" fmla="val 8819"/>
            </a:avLst>
          </a:prstGeom>
          <a:solidFill>
            <a:srgbClr val="0F355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10" name="New shape"/>
          <p:cNvSpPr/>
          <p:nvPr/>
        </p:nvSpPr>
        <p:spPr>
          <a:xfrm>
            <a:off x="5965200" y="2761201"/>
            <a:ext cx="39600" cy="604606"/>
          </a:xfrm>
          <a:prstGeom prst="rect">
            <a:avLst/>
          </a:prstGeom>
          <a:solidFill>
            <a:srgbClr val="009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New shape"/>
          <p:cNvSpPr/>
          <p:nvPr/>
        </p:nvSpPr>
        <p:spPr>
          <a:xfrm>
            <a:off x="5515200" y="2570941"/>
            <a:ext cx="309600" cy="39600"/>
          </a:xfrm>
          <a:prstGeom prst="rect">
            <a:avLst/>
          </a:prstGeom>
          <a:solidFill>
            <a:srgbClr val="009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New shape"/>
          <p:cNvSpPr/>
          <p:nvPr/>
        </p:nvSpPr>
        <p:spPr>
          <a:xfrm>
            <a:off x="5806800" y="2390401"/>
            <a:ext cx="360000" cy="370800"/>
          </a:xfrm>
          <a:prstGeom prst="roundRect">
            <a:avLst>
              <a:gd name="adj" fmla="val 8819"/>
            </a:avLst>
          </a:prstGeom>
          <a:solidFill>
            <a:srgbClr val="0F355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13" name="New shape"/>
          <p:cNvSpPr/>
          <p:nvPr/>
        </p:nvSpPr>
        <p:spPr>
          <a:xfrm>
            <a:off x="5965200" y="3736607"/>
            <a:ext cx="39600" cy="457200"/>
          </a:xfrm>
          <a:prstGeom prst="rect">
            <a:avLst/>
          </a:prstGeom>
          <a:solidFill>
            <a:srgbClr val="009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New shape"/>
          <p:cNvSpPr/>
          <p:nvPr/>
        </p:nvSpPr>
        <p:spPr>
          <a:xfrm>
            <a:off x="6152400" y="3546347"/>
            <a:ext cx="309600" cy="39600"/>
          </a:xfrm>
          <a:prstGeom prst="rect">
            <a:avLst/>
          </a:prstGeom>
          <a:solidFill>
            <a:srgbClr val="009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New shape"/>
          <p:cNvSpPr/>
          <p:nvPr/>
        </p:nvSpPr>
        <p:spPr>
          <a:xfrm>
            <a:off x="5806800" y="3365807"/>
            <a:ext cx="360000" cy="370800"/>
          </a:xfrm>
          <a:prstGeom prst="roundRect">
            <a:avLst>
              <a:gd name="adj" fmla="val 8819"/>
            </a:avLst>
          </a:prstGeom>
          <a:solidFill>
            <a:srgbClr val="0F355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90FF"/>
                </a:solidFill>
                <a:latin typeface="微软雅黑" panose="020B0503020204020204" charset="-122"/>
              </a:rPr>
              <a:t>04</a:t>
            </a:r>
            <a:endParaRPr sz="4800" b="1" i="0">
              <a:solidFill>
                <a:srgbClr val="0090FF"/>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F3558"/>
                </a:solidFill>
                <a:latin typeface="微软雅黑" panose="020B0503020204020204" charset="-122"/>
              </a:rPr>
              <a:t>行业应用案例</a:t>
            </a:r>
            <a:endParaRPr sz="4800" b="1" i="0">
              <a:solidFill>
                <a:srgbClr val="0F3558"/>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影视动画制作</a:t>
            </a:r>
            <a:endParaRPr sz="3000" b="1" i="0">
              <a:solidFill>
                <a:srgbClr val="000000"/>
              </a:solidFill>
              <a:latin typeface="微软雅黑" panose="020B0503020204020204" charset="-122"/>
            </a:endParaRPr>
          </a:p>
        </p:txBody>
      </p:sp>
      <p:sp>
        <p:nvSpPr>
          <p:cNvPr id="4" name="New shape"/>
          <p:cNvSpPr/>
          <p:nvPr/>
        </p:nvSpPr>
        <p:spPr>
          <a:xfrm>
            <a:off x="1774800" y="1555200"/>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90FF"/>
                </a:solidFill>
                <a:latin typeface="微软雅黑" panose="020B0503020204020204" charset="-122"/>
              </a:rPr>
              <a:t>动画制作流程</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动画制作包括前期策划、角色设计、场景构建及后期渲染等步骤，每个环节都需精确控制以确保最终效果。</a:t>
            </a:r>
            <a:endParaRPr sz="1575" b="0" i="0">
              <a:solidFill>
                <a:srgbClr val="000000"/>
              </a:solidFill>
              <a:latin typeface="微软雅黑" panose="020B0503020204020204" charset="-122"/>
            </a:endParaRPr>
          </a:p>
        </p:txBody>
      </p:sp>
      <p:sp>
        <p:nvSpPr>
          <p:cNvPr id="5" name="New shape"/>
          <p:cNvSpPr/>
          <p:nvPr/>
        </p:nvSpPr>
        <p:spPr>
          <a:xfrm>
            <a:off x="1774800" y="3089496"/>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90FF"/>
                </a:solidFill>
                <a:latin typeface="微软雅黑" panose="020B0503020204020204" charset="-122"/>
              </a:rPr>
              <a:t>AI在动画中的应用</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AI技术如机器学习和深度学习被用于自动化生成动画内容，提高制作效率并降低成本，同时带来创新的表现手法。</a:t>
            </a:r>
            <a:endParaRPr sz="1575" b="0" i="0">
              <a:solidFill>
                <a:srgbClr val="000000"/>
              </a:solidFill>
              <a:latin typeface="微软雅黑" panose="020B0503020204020204" charset="-122"/>
            </a:endParaRPr>
          </a:p>
        </p:txBody>
      </p:sp>
      <p:sp>
        <p:nvSpPr>
          <p:cNvPr id="6" name="New shape"/>
          <p:cNvSpPr/>
          <p:nvPr/>
        </p:nvSpPr>
        <p:spPr>
          <a:xfrm>
            <a:off x="1774800" y="4623792"/>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90FF"/>
                </a:solidFill>
                <a:latin typeface="微软雅黑" panose="020B0503020204020204" charset="-122"/>
              </a:rPr>
              <a:t>影视动画的未来趋势</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随着技术进步，AI将在影视动画领域发挥更大作用，推动行业向更高效、个性化和互动性方向发展。</a:t>
            </a:r>
            <a:endParaRPr sz="1575" b="0" i="0">
              <a:solidFill>
                <a:srgbClr val="000000"/>
              </a:solidFill>
              <a:latin typeface="微软雅黑" panose="020B0503020204020204" charset="-122"/>
            </a:endParaRPr>
          </a:p>
        </p:txBody>
      </p:sp>
      <p:sp>
        <p:nvSpPr>
          <p:cNvPr id="7" name="New shape"/>
          <p:cNvSpPr/>
          <p:nvPr/>
        </p:nvSpPr>
        <p:spPr>
          <a:xfrm>
            <a:off x="1270800" y="1555200"/>
            <a:ext cx="360000" cy="370800"/>
          </a:xfrm>
          <a:prstGeom prst="roundRect">
            <a:avLst>
              <a:gd name="adj" fmla="val 8819"/>
            </a:avLst>
          </a:prstGeom>
          <a:solidFill>
            <a:srgbClr val="0F355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8" name="New shape"/>
          <p:cNvSpPr/>
          <p:nvPr/>
        </p:nvSpPr>
        <p:spPr>
          <a:xfrm>
            <a:off x="1270800" y="3089496"/>
            <a:ext cx="360000" cy="370800"/>
          </a:xfrm>
          <a:prstGeom prst="roundRect">
            <a:avLst>
              <a:gd name="adj" fmla="val 8819"/>
            </a:avLst>
          </a:prstGeom>
          <a:solidFill>
            <a:srgbClr val="0F355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9" name="New shape"/>
          <p:cNvSpPr/>
          <p:nvPr/>
        </p:nvSpPr>
        <p:spPr>
          <a:xfrm>
            <a:off x="1270800" y="4623792"/>
            <a:ext cx="360000" cy="370800"/>
          </a:xfrm>
          <a:prstGeom prst="roundRect">
            <a:avLst>
              <a:gd name="adj" fmla="val 8819"/>
            </a:avLst>
          </a:prstGeom>
          <a:solidFill>
            <a:srgbClr val="0F355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游戏场景渲染</a:t>
            </a:r>
            <a:endParaRPr sz="3000" b="1" i="0">
              <a:solidFill>
                <a:srgbClr val="000000"/>
              </a:solidFill>
              <a:latin typeface="微软雅黑" panose="020B0503020204020204" charset="-122"/>
            </a:endParaRPr>
          </a:p>
        </p:txBody>
      </p:sp>
      <p:sp>
        <p:nvSpPr>
          <p:cNvPr id="4" name="New shape"/>
          <p:cNvSpPr/>
          <p:nvPr/>
        </p:nvSpPr>
        <p:spPr>
          <a:xfrm>
            <a:off x="1558800" y="1627200"/>
            <a:ext cx="2744215" cy="176770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90FF"/>
                </a:solidFill>
                <a:latin typeface="微软雅黑" panose="020B0503020204020204" charset="-122"/>
              </a:rPr>
              <a:t>游戏场景渲染技术</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采用AI智能多帧技术，实现游戏中的场景动态渲染，提升画面的真实感与沉浸感。</a:t>
            </a:r>
            <a:endParaRPr sz="1575" b="0" i="0">
              <a:solidFill>
                <a:srgbClr val="000000"/>
              </a:solidFill>
              <a:latin typeface="微软雅黑" panose="020B0503020204020204" charset="-122"/>
            </a:endParaRPr>
          </a:p>
        </p:txBody>
      </p:sp>
      <p:sp>
        <p:nvSpPr>
          <p:cNvPr id="5" name="New shape"/>
          <p:cNvSpPr/>
          <p:nvPr/>
        </p:nvSpPr>
        <p:spPr>
          <a:xfrm>
            <a:off x="4430015" y="1627200"/>
            <a:ext cx="2744215" cy="176770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90FF"/>
                </a:solidFill>
                <a:latin typeface="微软雅黑" panose="020B0503020204020204" charset="-122"/>
              </a:rPr>
              <a:t>实时光影效果优化</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利用AI算法对游戏中的光影进行实时计算与调整，增强视觉效果，使场景更加生动。</a:t>
            </a:r>
            <a:endParaRPr sz="1575" b="0" i="0">
              <a:solidFill>
                <a:srgbClr val="000000"/>
              </a:solidFill>
              <a:latin typeface="微软雅黑" panose="020B0503020204020204" charset="-122"/>
            </a:endParaRPr>
          </a:p>
        </p:txBody>
      </p:sp>
      <p:sp>
        <p:nvSpPr>
          <p:cNvPr id="6" name="New shape"/>
          <p:cNvSpPr/>
          <p:nvPr/>
        </p:nvSpPr>
        <p:spPr>
          <a:xfrm>
            <a:off x="7301229" y="1627200"/>
            <a:ext cx="2744216" cy="2128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90FF"/>
                </a:solidFill>
                <a:latin typeface="微软雅黑" panose="020B0503020204020204" charset="-122"/>
              </a:rPr>
              <a:t>自适应环境变化</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通过AI智能多帧技术，游戏中的环境能根据不同情况自动调整，如天气、时间等变化，提供更丰富的游戏体验。</a:t>
            </a:r>
            <a:endParaRPr sz="1575" b="0" i="0">
              <a:solidFill>
                <a:srgbClr val="00000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虚拟现实交互</a:t>
            </a:r>
            <a:endParaRPr sz="3000" b="1" i="0">
              <a:solidFill>
                <a:srgbClr val="000000"/>
              </a:solidFill>
              <a:latin typeface="微软雅黑" panose="020B0503020204020204" charset="-122"/>
            </a:endParaRPr>
          </a:p>
        </p:txBody>
      </p:sp>
      <p:sp>
        <p:nvSpPr>
          <p:cNvPr id="4" name="New shape"/>
          <p:cNvSpPr/>
          <p:nvPr/>
        </p:nvSpPr>
        <p:spPr>
          <a:xfrm>
            <a:off x="1558800" y="3011880"/>
            <a:ext cx="2744215" cy="248851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90FF"/>
                </a:solidFill>
                <a:latin typeface="微软雅黑" panose="020B0503020204020204" charset="-122"/>
              </a:rPr>
              <a:t>虚拟现实交互简介</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虚拟现实交互是一种利用头戴设备和控制器等硬件，通过模拟现实环境或创造虚拟场景，让用户沉浸在三维环境中的技术。</a:t>
            </a:r>
            <a:endParaRPr sz="1575" b="0" i="0">
              <a:solidFill>
                <a:srgbClr val="000000"/>
              </a:solidFill>
              <a:latin typeface="微软雅黑" panose="020B0503020204020204" charset="-122"/>
            </a:endParaRPr>
          </a:p>
        </p:txBody>
      </p:sp>
      <p:sp>
        <p:nvSpPr>
          <p:cNvPr id="5" name="New shape"/>
          <p:cNvSpPr/>
          <p:nvPr/>
        </p:nvSpPr>
        <p:spPr>
          <a:xfrm>
            <a:off x="4430015" y="3011879"/>
            <a:ext cx="2744215" cy="2128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90FF"/>
                </a:solidFill>
                <a:latin typeface="微软雅黑" panose="020B0503020204020204" charset="-122"/>
              </a:rPr>
              <a:t>虚拟现实的应用场景</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虚拟现实技术在游戏、教育、医疗等领域得到广泛应用，为用户提供沉浸式体验，增强学习效果和治疗效果。</a:t>
            </a:r>
            <a:endParaRPr sz="1575" b="0" i="0">
              <a:solidFill>
                <a:srgbClr val="000000"/>
              </a:solidFill>
              <a:latin typeface="微软雅黑" panose="020B0503020204020204" charset="-122"/>
            </a:endParaRPr>
          </a:p>
        </p:txBody>
      </p:sp>
      <p:sp>
        <p:nvSpPr>
          <p:cNvPr id="6" name="New shape"/>
          <p:cNvSpPr/>
          <p:nvPr/>
        </p:nvSpPr>
        <p:spPr>
          <a:xfrm>
            <a:off x="7301229" y="3011879"/>
            <a:ext cx="2744216" cy="24885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90FF"/>
                </a:solidFill>
                <a:latin typeface="微软雅黑" panose="020B0503020204020204" charset="-122"/>
              </a:rPr>
              <a:t>虚拟现实的未来展望</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随着技术的进步，虚拟现实将进一步融入日常生活，成为人们工作、学习、娱乐的重要工具，带来全新的互动体验。</a:t>
            </a:r>
            <a:endParaRPr sz="1575" b="0" i="0">
              <a:solidFill>
                <a:srgbClr val="000000"/>
              </a:solidFill>
              <a:latin typeface="微软雅黑" panose="020B0503020204020204" charset="-122"/>
            </a:endParaRPr>
          </a:p>
        </p:txBody>
      </p:sp>
      <p:pic>
        <p:nvPicPr>
          <p:cNvPr id="7" name="New picture"/>
          <p:cNvPicPr/>
          <p:nvPr/>
        </p:nvPicPr>
        <p:blipFill>
          <a:blip r:embed="rId3"/>
          <a:srcRect/>
          <a:stretch>
            <a:fillRect/>
          </a:stretch>
        </p:blipFill>
        <p:spPr>
          <a:xfrm>
            <a:off x="1558800" y="1342800"/>
            <a:ext cx="2738736" cy="1540539"/>
          </a:xfrm>
          <a:prstGeom prst="rect">
            <a:avLst/>
          </a:prstGeom>
          <a:ln>
            <a:noFill/>
          </a:ln>
        </p:spPr>
      </p:pic>
      <p:pic>
        <p:nvPicPr>
          <p:cNvPr id="8" name="New picture"/>
          <p:cNvPicPr/>
          <p:nvPr/>
        </p:nvPicPr>
        <p:blipFill>
          <a:blip r:embed="rId3"/>
          <a:srcRect/>
          <a:stretch>
            <a:fillRect/>
          </a:stretch>
        </p:blipFill>
        <p:spPr>
          <a:xfrm>
            <a:off x="4430015" y="1342800"/>
            <a:ext cx="2738736" cy="1540539"/>
          </a:xfrm>
          <a:prstGeom prst="rect">
            <a:avLst/>
          </a:prstGeom>
          <a:ln>
            <a:noFill/>
          </a:ln>
        </p:spPr>
      </p:pic>
      <p:pic>
        <p:nvPicPr>
          <p:cNvPr id="9" name="New picture"/>
          <p:cNvPicPr/>
          <p:nvPr/>
        </p:nvPicPr>
        <p:blipFill>
          <a:blip r:embed="rId3"/>
          <a:srcRect/>
          <a:stretch>
            <a:fillRect/>
          </a:stretch>
        </p:blipFill>
        <p:spPr>
          <a:xfrm>
            <a:off x="7301230" y="1342800"/>
            <a:ext cx="2738736" cy="1540539"/>
          </a:xfrm>
          <a:prstGeom prst="rect">
            <a:avLst/>
          </a:prstGeom>
          <a:ln>
            <a:noFill/>
          </a:ln>
        </p:spPr>
      </p:pic>
    </p:spTree>
  </p:cSld>
  <p:clrMapOvr>
    <a:masterClrMapping/>
  </p:clrMapOv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90FF"/>
                </a:solidFill>
                <a:latin typeface="微软雅黑" panose="020B0503020204020204" charset="-122"/>
              </a:rPr>
              <a:t>05</a:t>
            </a:r>
            <a:endParaRPr sz="4800" b="1" i="0">
              <a:solidFill>
                <a:srgbClr val="0090FF"/>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F3558"/>
                </a:solidFill>
                <a:latin typeface="微软雅黑" panose="020B0503020204020204" charset="-122"/>
              </a:rPr>
              <a:t>性能优化方向</a:t>
            </a:r>
            <a:endParaRPr sz="4800" b="1" i="0">
              <a:solidFill>
                <a:srgbClr val="0F3558"/>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838800" y="979200"/>
            <a:ext cx="3672000" cy="511200"/>
          </a:xfrm>
          <a:prstGeom prst="rect">
            <a:avLst/>
          </a:prstGeom>
          <a:ln>
            <a:noFill/>
          </a:ln>
        </p:spPr>
      </p:pic>
      <p:sp>
        <p:nvSpPr>
          <p:cNvPr id="3" name="New shape"/>
          <p:cNvSpPr/>
          <p:nvPr/>
        </p:nvSpPr>
        <p:spPr>
          <a:xfrm>
            <a:off x="1054800" y="1037646"/>
            <a:ext cx="2482880"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F3558"/>
                </a:solidFill>
                <a:latin typeface="微软雅黑" panose="020B0503020204020204" charset="-122"/>
              </a:rPr>
              <a:t>目录</a:t>
            </a:r>
            <a:endParaRPr sz="4800" b="1" i="0">
              <a:solidFill>
                <a:srgbClr val="0F3558"/>
              </a:solidFill>
              <a:latin typeface="微软雅黑" panose="020B0503020204020204" charset="-122"/>
            </a:endParaRPr>
          </a:p>
        </p:txBody>
      </p:sp>
      <p:sp>
        <p:nvSpPr>
          <p:cNvPr id="4" name="New shape"/>
          <p:cNvSpPr/>
          <p:nvPr/>
        </p:nvSpPr>
        <p:spPr>
          <a:xfrm>
            <a:off x="1486800" y="2854800"/>
            <a:ext cx="1841514" cy="6922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sz="1575" b="1">
                <a:solidFill>
                  <a:srgbClr val="0090FF"/>
                </a:solidFill>
                <a:latin typeface="微软雅黑" panose="020B0503020204020204" charset="-122"/>
              </a:rPr>
              <a:t>01</a:t>
            </a:r>
            <a:endParaRPr sz="1575" b="1">
              <a:solidFill>
                <a:srgbClr val="0090FF"/>
              </a:solidFill>
              <a:latin typeface="微软雅黑" panose="020B0503020204020204" charset="-122"/>
            </a:endParaRPr>
          </a:p>
          <a:p>
            <a:pPr>
              <a:lnSpc>
                <a:spcPct val="150000"/>
              </a:lnSpc>
            </a:pPr>
            <a:r>
              <a:rPr sz="1575" b="0" i="0">
                <a:solidFill>
                  <a:srgbClr val="000000"/>
                </a:solidFill>
                <a:latin typeface="微软雅黑" panose="020B0503020204020204" charset="-122"/>
              </a:rPr>
              <a:t>AI智能多帧概述</a:t>
            </a:r>
            <a:endParaRPr sz="1575" b="0" i="0">
              <a:solidFill>
                <a:srgbClr val="000000"/>
              </a:solidFill>
              <a:latin typeface="微软雅黑" panose="020B0503020204020204" charset="-122"/>
            </a:endParaRPr>
          </a:p>
        </p:txBody>
      </p:sp>
      <p:sp>
        <p:nvSpPr>
          <p:cNvPr id="5" name="New shape"/>
          <p:cNvSpPr/>
          <p:nvPr/>
        </p:nvSpPr>
        <p:spPr>
          <a:xfrm>
            <a:off x="3455314" y="2854800"/>
            <a:ext cx="1841514" cy="6922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sz="1575" b="1">
                <a:solidFill>
                  <a:srgbClr val="0090FF"/>
                </a:solidFill>
                <a:latin typeface="微软雅黑" panose="020B0503020204020204" charset="-122"/>
              </a:rPr>
              <a:t>02</a:t>
            </a:r>
            <a:endParaRPr sz="1575" b="1">
              <a:solidFill>
                <a:srgbClr val="0090FF"/>
              </a:solidFill>
              <a:latin typeface="微软雅黑" panose="020B0503020204020204" charset="-122"/>
            </a:endParaRPr>
          </a:p>
          <a:p>
            <a:pPr>
              <a:lnSpc>
                <a:spcPct val="150000"/>
              </a:lnSpc>
            </a:pPr>
            <a:r>
              <a:rPr sz="1575" b="0" i="0">
                <a:solidFill>
                  <a:srgbClr val="000000"/>
                </a:solidFill>
                <a:latin typeface="微软雅黑" panose="020B0503020204020204" charset="-122"/>
              </a:rPr>
              <a:t>多帧生成原理</a:t>
            </a:r>
            <a:endParaRPr sz="1575" b="0" i="0">
              <a:solidFill>
                <a:srgbClr val="000000"/>
              </a:solidFill>
              <a:latin typeface="微软雅黑" panose="020B0503020204020204" charset="-122"/>
            </a:endParaRPr>
          </a:p>
        </p:txBody>
      </p:sp>
      <p:sp>
        <p:nvSpPr>
          <p:cNvPr id="6" name="New shape"/>
          <p:cNvSpPr/>
          <p:nvPr/>
        </p:nvSpPr>
        <p:spPr>
          <a:xfrm>
            <a:off x="5423828" y="2854800"/>
            <a:ext cx="1841514" cy="6922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sz="1575" b="1">
                <a:solidFill>
                  <a:srgbClr val="0090FF"/>
                </a:solidFill>
                <a:latin typeface="微软雅黑" panose="020B0503020204020204" charset="-122"/>
              </a:rPr>
              <a:t>03</a:t>
            </a:r>
            <a:endParaRPr sz="1575" b="1">
              <a:solidFill>
                <a:srgbClr val="0090FF"/>
              </a:solidFill>
              <a:latin typeface="微软雅黑" panose="020B0503020204020204" charset="-122"/>
            </a:endParaRPr>
          </a:p>
          <a:p>
            <a:pPr>
              <a:lnSpc>
                <a:spcPct val="150000"/>
              </a:lnSpc>
            </a:pPr>
            <a:r>
              <a:rPr sz="1575" b="0" i="0">
                <a:solidFill>
                  <a:srgbClr val="000000"/>
                </a:solidFill>
                <a:latin typeface="微软雅黑" panose="020B0503020204020204" charset="-122"/>
              </a:rPr>
              <a:t>关键实现路径</a:t>
            </a:r>
            <a:endParaRPr sz="1575" b="0" i="0">
              <a:solidFill>
                <a:srgbClr val="000000"/>
              </a:solidFill>
              <a:latin typeface="微软雅黑" panose="020B0503020204020204" charset="-122"/>
            </a:endParaRPr>
          </a:p>
        </p:txBody>
      </p:sp>
      <p:sp>
        <p:nvSpPr>
          <p:cNvPr id="7" name="New shape"/>
          <p:cNvSpPr/>
          <p:nvPr/>
        </p:nvSpPr>
        <p:spPr>
          <a:xfrm>
            <a:off x="7392342" y="2854800"/>
            <a:ext cx="1841514" cy="6922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sz="1575" b="1">
                <a:solidFill>
                  <a:srgbClr val="0090FF"/>
                </a:solidFill>
                <a:latin typeface="微软雅黑" panose="020B0503020204020204" charset="-122"/>
              </a:rPr>
              <a:t>04</a:t>
            </a:r>
            <a:endParaRPr sz="1575" b="1">
              <a:solidFill>
                <a:srgbClr val="0090FF"/>
              </a:solidFill>
              <a:latin typeface="微软雅黑" panose="020B0503020204020204" charset="-122"/>
            </a:endParaRPr>
          </a:p>
          <a:p>
            <a:pPr>
              <a:lnSpc>
                <a:spcPct val="150000"/>
              </a:lnSpc>
            </a:pPr>
            <a:r>
              <a:rPr sz="1575" b="0" i="0">
                <a:solidFill>
                  <a:srgbClr val="000000"/>
                </a:solidFill>
                <a:latin typeface="微软雅黑" panose="020B0503020204020204" charset="-122"/>
              </a:rPr>
              <a:t>行业应用案例</a:t>
            </a:r>
            <a:endParaRPr sz="1575" b="0" i="0">
              <a:solidFill>
                <a:srgbClr val="000000"/>
              </a:solidFill>
              <a:latin typeface="微软雅黑" panose="020B0503020204020204" charset="-122"/>
            </a:endParaRPr>
          </a:p>
        </p:txBody>
      </p:sp>
      <p:sp>
        <p:nvSpPr>
          <p:cNvPr id="8" name="New shape"/>
          <p:cNvSpPr/>
          <p:nvPr/>
        </p:nvSpPr>
        <p:spPr>
          <a:xfrm>
            <a:off x="9360857" y="2854800"/>
            <a:ext cx="1841514" cy="6922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sz="1575" b="1">
                <a:solidFill>
                  <a:srgbClr val="0090FF"/>
                </a:solidFill>
                <a:latin typeface="微软雅黑" panose="020B0503020204020204" charset="-122"/>
              </a:rPr>
              <a:t>05</a:t>
            </a:r>
            <a:endParaRPr sz="1575" b="1">
              <a:solidFill>
                <a:srgbClr val="0090FF"/>
              </a:solidFill>
              <a:latin typeface="微软雅黑" panose="020B0503020204020204" charset="-122"/>
            </a:endParaRPr>
          </a:p>
          <a:p>
            <a:pPr>
              <a:lnSpc>
                <a:spcPct val="150000"/>
              </a:lnSpc>
            </a:pPr>
            <a:r>
              <a:rPr sz="1575" b="0" i="0">
                <a:solidFill>
                  <a:srgbClr val="000000"/>
                </a:solidFill>
                <a:latin typeface="微软雅黑" panose="020B0503020204020204" charset="-122"/>
              </a:rPr>
              <a:t>性能优化方向</a:t>
            </a:r>
            <a:endParaRPr sz="1575" b="0" i="0">
              <a:solidFill>
                <a:srgbClr val="000000"/>
              </a:solidFill>
              <a:latin typeface="微软雅黑" panose="020B0503020204020204" charset="-122"/>
            </a:endParaRPr>
          </a:p>
        </p:txBody>
      </p:sp>
      <p:sp>
        <p:nvSpPr>
          <p:cNvPr id="9" name="New shape"/>
          <p:cNvSpPr/>
          <p:nvPr/>
        </p:nvSpPr>
        <p:spPr>
          <a:xfrm>
            <a:off x="1486800" y="3674006"/>
            <a:ext cx="1841514" cy="6922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sz="1575" b="1">
                <a:solidFill>
                  <a:srgbClr val="0090FF"/>
                </a:solidFill>
                <a:latin typeface="微软雅黑" panose="020B0503020204020204" charset="-122"/>
              </a:rPr>
              <a:t>06</a:t>
            </a:r>
            <a:endParaRPr sz="1575" b="1">
              <a:solidFill>
                <a:srgbClr val="0090FF"/>
              </a:solidFill>
              <a:latin typeface="微软雅黑" panose="020B0503020204020204" charset="-122"/>
            </a:endParaRPr>
          </a:p>
          <a:p>
            <a:pPr>
              <a:lnSpc>
                <a:spcPct val="150000"/>
              </a:lnSpc>
            </a:pPr>
            <a:r>
              <a:rPr sz="1575" b="0" i="0">
                <a:solidFill>
                  <a:srgbClr val="000000"/>
                </a:solidFill>
                <a:latin typeface="微软雅黑" panose="020B0503020204020204" charset="-122"/>
              </a:rPr>
              <a:t>未来发展趋势</a:t>
            </a:r>
            <a:endParaRPr sz="1575" b="0" i="0">
              <a:solidFill>
                <a:srgbClr val="00000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计算效率提升</a:t>
            </a:r>
            <a:endParaRPr sz="3000" b="1" i="0">
              <a:solidFill>
                <a:srgbClr val="000000"/>
              </a:solidFill>
              <a:latin typeface="微软雅黑" panose="020B0503020204020204" charset="-122"/>
            </a:endParaRPr>
          </a:p>
        </p:txBody>
      </p:sp>
      <p:sp>
        <p:nvSpPr>
          <p:cNvPr id="4" name="New shape"/>
          <p:cNvSpPr/>
          <p:nvPr/>
        </p:nvSpPr>
        <p:spPr>
          <a:xfrm>
            <a:off x="1558800" y="2402271"/>
            <a:ext cx="2744215"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通过对算法和数据处理流程的深入分析，实现计算模型的优化，有效减少不必要的计算步骤，提升整体处理效率。</a:t>
            </a:r>
            <a:endParaRPr sz="1575" b="0" i="0">
              <a:solidFill>
                <a:srgbClr val="000000"/>
              </a:solidFill>
              <a:latin typeface="微软雅黑" panose="020B0503020204020204" charset="-122"/>
            </a:endParaRPr>
          </a:p>
        </p:txBody>
      </p:sp>
      <p:sp>
        <p:nvSpPr>
          <p:cNvPr id="5" name="New shape"/>
          <p:cNvSpPr/>
          <p:nvPr/>
        </p:nvSpPr>
        <p:spPr>
          <a:xfrm>
            <a:off x="1556530" y="1627201"/>
            <a:ext cx="2532802" cy="648071"/>
          </a:xfrm>
          <a:prstGeom prst="roundRect">
            <a:avLst>
              <a:gd name="adj" fmla="val 20033"/>
            </a:avLst>
          </a:prstGeom>
          <a:solidFill>
            <a:srgbClr val="E0F2FF"/>
          </a:solidFill>
          <a:ln w="6350">
            <a:solidFill>
              <a:srgbClr val="0F3558"/>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0090FF"/>
                </a:solidFill>
                <a:latin typeface="微软雅黑" panose="020B0503020204020204" charset="-122"/>
              </a:rPr>
              <a:t>计算模型优化</a:t>
            </a:r>
            <a:endParaRPr sz="2100" b="1" i="0">
              <a:solidFill>
                <a:srgbClr val="0090FF"/>
              </a:solidFill>
              <a:latin typeface="微软雅黑" panose="020B0503020204020204" charset="-122"/>
            </a:endParaRPr>
          </a:p>
        </p:txBody>
      </p:sp>
      <p:sp>
        <p:nvSpPr>
          <p:cNvPr id="6" name="New shape"/>
          <p:cNvSpPr/>
          <p:nvPr/>
        </p:nvSpPr>
        <p:spPr>
          <a:xfrm>
            <a:off x="4430015" y="2402271"/>
            <a:ext cx="2744215"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利用多核处理器和分布式系统资源，采用并行计算技术，加速大规模数据处理任务，大幅度缩短计算时间。</a:t>
            </a:r>
            <a:endParaRPr sz="1575" b="0" i="0">
              <a:solidFill>
                <a:srgbClr val="000000"/>
              </a:solidFill>
              <a:latin typeface="微软雅黑" panose="020B0503020204020204" charset="-122"/>
            </a:endParaRPr>
          </a:p>
        </p:txBody>
      </p:sp>
      <p:sp>
        <p:nvSpPr>
          <p:cNvPr id="7" name="New shape"/>
          <p:cNvSpPr/>
          <p:nvPr/>
        </p:nvSpPr>
        <p:spPr>
          <a:xfrm>
            <a:off x="4427745" y="1627201"/>
            <a:ext cx="2532802" cy="648071"/>
          </a:xfrm>
          <a:prstGeom prst="roundRect">
            <a:avLst>
              <a:gd name="adj" fmla="val 20033"/>
            </a:avLst>
          </a:prstGeom>
          <a:solidFill>
            <a:srgbClr val="E0F2FF"/>
          </a:solidFill>
          <a:ln w="6350">
            <a:solidFill>
              <a:srgbClr val="0F3558"/>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0090FF"/>
                </a:solidFill>
                <a:latin typeface="微软雅黑" panose="020B0503020204020204" charset="-122"/>
              </a:rPr>
              <a:t>并行计算策略</a:t>
            </a:r>
            <a:endParaRPr sz="2100" b="1" i="0">
              <a:solidFill>
                <a:srgbClr val="0090FF"/>
              </a:solidFill>
              <a:latin typeface="微软雅黑" panose="020B0503020204020204" charset="-122"/>
            </a:endParaRPr>
          </a:p>
        </p:txBody>
      </p:sp>
      <p:sp>
        <p:nvSpPr>
          <p:cNvPr id="8" name="New shape"/>
          <p:cNvSpPr/>
          <p:nvPr/>
        </p:nvSpPr>
        <p:spPr>
          <a:xfrm>
            <a:off x="7301229" y="2402271"/>
            <a:ext cx="2744216"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结合GPU、FPGA等专用硬件加速单元，针对特定计算密集型任务进行优化，显著提高计算效率和性能。</a:t>
            </a:r>
            <a:endParaRPr sz="1575" b="0" i="0">
              <a:solidFill>
                <a:srgbClr val="000000"/>
              </a:solidFill>
              <a:latin typeface="微软雅黑" panose="020B0503020204020204" charset="-122"/>
            </a:endParaRPr>
          </a:p>
        </p:txBody>
      </p:sp>
      <p:sp>
        <p:nvSpPr>
          <p:cNvPr id="9" name="New shape"/>
          <p:cNvSpPr/>
          <p:nvPr/>
        </p:nvSpPr>
        <p:spPr>
          <a:xfrm>
            <a:off x="7298959" y="1627201"/>
            <a:ext cx="2532802" cy="648071"/>
          </a:xfrm>
          <a:prstGeom prst="roundRect">
            <a:avLst>
              <a:gd name="adj" fmla="val 20033"/>
            </a:avLst>
          </a:prstGeom>
          <a:solidFill>
            <a:srgbClr val="E0F2FF"/>
          </a:solidFill>
          <a:ln w="6350">
            <a:solidFill>
              <a:srgbClr val="0F3558"/>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0090FF"/>
                </a:solidFill>
                <a:latin typeface="微软雅黑" panose="020B0503020204020204" charset="-122"/>
              </a:rPr>
              <a:t>硬件加速应用</a:t>
            </a:r>
            <a:endParaRPr sz="2100" b="1" i="0">
              <a:solidFill>
                <a:srgbClr val="0090F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存储空间压缩</a:t>
            </a:r>
            <a:endParaRPr sz="3000" b="1" i="0">
              <a:solidFill>
                <a:srgbClr val="000000"/>
              </a:solidFill>
              <a:latin typeface="微软雅黑" panose="020B0503020204020204" charset="-122"/>
            </a:endParaRPr>
          </a:p>
        </p:txBody>
      </p:sp>
      <p:sp>
        <p:nvSpPr>
          <p:cNvPr id="4" name="New shape"/>
          <p:cNvSpPr/>
          <p:nvPr/>
        </p:nvSpPr>
        <p:spPr>
          <a:xfrm>
            <a:off x="1774800" y="1555200"/>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90FF"/>
                </a:solidFill>
                <a:latin typeface="微软雅黑" panose="020B0503020204020204" charset="-122"/>
              </a:rPr>
              <a:t>存储空间压缩技术概述</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存储空间压缩技术通过数据编码和优化存储结构，有效减少文件大小，提升存储效率。适用于多种应用场景，如云存储、大数据处理等。</a:t>
            </a:r>
            <a:endParaRPr sz="1575" b="0" i="0">
              <a:solidFill>
                <a:srgbClr val="000000"/>
              </a:solidFill>
              <a:latin typeface="微软雅黑" panose="020B0503020204020204" charset="-122"/>
            </a:endParaRPr>
          </a:p>
        </p:txBody>
      </p:sp>
      <p:sp>
        <p:nvSpPr>
          <p:cNvPr id="5" name="New shape"/>
          <p:cNvSpPr/>
          <p:nvPr/>
        </p:nvSpPr>
        <p:spPr>
          <a:xfrm>
            <a:off x="1774800" y="3089496"/>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90FF"/>
                </a:solidFill>
                <a:latin typeface="微软雅黑" panose="020B0503020204020204" charset="-122"/>
              </a:rPr>
              <a:t>主要压缩算法介绍</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常见的压缩算法包括Huffman编码、LZ系列算法等。每种算法针对不同类型的数据有不同的压缩效果，选择合适的算法是实现高效压缩的关键。</a:t>
            </a:r>
            <a:endParaRPr sz="1575" b="0" i="0">
              <a:solidFill>
                <a:srgbClr val="000000"/>
              </a:solidFill>
              <a:latin typeface="微软雅黑" panose="020B0503020204020204" charset="-122"/>
            </a:endParaRPr>
          </a:p>
        </p:txBody>
      </p:sp>
      <p:sp>
        <p:nvSpPr>
          <p:cNvPr id="6" name="New shape"/>
          <p:cNvSpPr/>
          <p:nvPr/>
        </p:nvSpPr>
        <p:spPr>
          <a:xfrm>
            <a:off x="1774800" y="4623792"/>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90FF"/>
                </a:solidFill>
                <a:latin typeface="微软雅黑" panose="020B0503020204020204" charset="-122"/>
              </a:rPr>
              <a:t>压缩技术的应用前景</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随着数据量爆炸式增长，存储空间压缩技术在提高数据存储密度和传输效率方面展现出巨大潜力。未来，该技术将在云计算、物联网等领域发挥更加重要的作用。</a:t>
            </a:r>
            <a:endParaRPr sz="1575" b="0" i="0">
              <a:solidFill>
                <a:srgbClr val="000000"/>
              </a:solidFill>
              <a:latin typeface="微软雅黑" panose="020B0503020204020204" charset="-122"/>
            </a:endParaRPr>
          </a:p>
        </p:txBody>
      </p:sp>
      <p:sp>
        <p:nvSpPr>
          <p:cNvPr id="7" name="New shape"/>
          <p:cNvSpPr/>
          <p:nvPr/>
        </p:nvSpPr>
        <p:spPr>
          <a:xfrm>
            <a:off x="1270800" y="1555200"/>
            <a:ext cx="360000" cy="370800"/>
          </a:xfrm>
          <a:prstGeom prst="roundRect">
            <a:avLst>
              <a:gd name="adj" fmla="val 8819"/>
            </a:avLst>
          </a:prstGeom>
          <a:solidFill>
            <a:srgbClr val="0F355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8" name="New shape"/>
          <p:cNvSpPr/>
          <p:nvPr/>
        </p:nvSpPr>
        <p:spPr>
          <a:xfrm>
            <a:off x="1270800" y="3089496"/>
            <a:ext cx="360000" cy="370800"/>
          </a:xfrm>
          <a:prstGeom prst="roundRect">
            <a:avLst>
              <a:gd name="adj" fmla="val 8819"/>
            </a:avLst>
          </a:prstGeom>
          <a:solidFill>
            <a:srgbClr val="0F355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9" name="New shape"/>
          <p:cNvSpPr/>
          <p:nvPr/>
        </p:nvSpPr>
        <p:spPr>
          <a:xfrm>
            <a:off x="1270800" y="4623792"/>
            <a:ext cx="360000" cy="370800"/>
          </a:xfrm>
          <a:prstGeom prst="roundRect">
            <a:avLst>
              <a:gd name="adj" fmla="val 8819"/>
            </a:avLst>
          </a:prstGeom>
          <a:solidFill>
            <a:srgbClr val="0F355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实时响应增强</a:t>
            </a:r>
            <a:endParaRPr sz="3000" b="1" i="0">
              <a:solidFill>
                <a:srgbClr val="000000"/>
              </a:solidFill>
              <a:latin typeface="微软雅黑" panose="020B0503020204020204" charset="-122"/>
            </a:endParaRPr>
          </a:p>
        </p:txBody>
      </p:sp>
      <p:sp>
        <p:nvSpPr>
          <p:cNvPr id="4" name="New shape"/>
          <p:cNvSpPr/>
          <p:nvPr/>
        </p:nvSpPr>
        <p:spPr>
          <a:xfrm>
            <a:off x="1558800" y="1627200"/>
            <a:ext cx="2744215" cy="176770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90FF"/>
                </a:solidFill>
                <a:latin typeface="微软雅黑" panose="020B0503020204020204" charset="-122"/>
              </a:rPr>
              <a:t>实时数据处理</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通过AI技术，系统能够快速处理和分析来自多帧的实时数据，为决策提供即时支持。</a:t>
            </a:r>
            <a:endParaRPr sz="1575" b="0" i="0">
              <a:solidFill>
                <a:srgbClr val="000000"/>
              </a:solidFill>
              <a:latin typeface="微软雅黑" panose="020B0503020204020204" charset="-122"/>
            </a:endParaRPr>
          </a:p>
        </p:txBody>
      </p:sp>
      <p:sp>
        <p:nvSpPr>
          <p:cNvPr id="5" name="New shape"/>
          <p:cNvSpPr/>
          <p:nvPr/>
        </p:nvSpPr>
        <p:spPr>
          <a:xfrm>
            <a:off x="4430015" y="1627200"/>
            <a:ext cx="2744215" cy="176770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90FF"/>
                </a:solidFill>
                <a:latin typeface="微软雅黑" panose="020B0503020204020204" charset="-122"/>
              </a:rPr>
              <a:t>动态场景适应</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AI智能多帧技术使系统能根据不同场景自动调整响应策略，提升交互效率和准确性。</a:t>
            </a:r>
            <a:endParaRPr sz="1575" b="0" i="0">
              <a:solidFill>
                <a:srgbClr val="000000"/>
              </a:solidFill>
              <a:latin typeface="微软雅黑" panose="020B0503020204020204" charset="-122"/>
            </a:endParaRPr>
          </a:p>
        </p:txBody>
      </p:sp>
      <p:sp>
        <p:nvSpPr>
          <p:cNvPr id="6" name="New shape"/>
          <p:cNvSpPr/>
          <p:nvPr/>
        </p:nvSpPr>
        <p:spPr>
          <a:xfrm>
            <a:off x="7301229" y="1627200"/>
            <a:ext cx="2744216" cy="2128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90FF"/>
                </a:solidFill>
                <a:latin typeface="微软雅黑" panose="020B0503020204020204" charset="-122"/>
              </a:rPr>
              <a:t>增强用户体验</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实时响应增强不仅提高了系统的反应速度，还通过个性化服务提升了用户的整体体验。</a:t>
            </a:r>
            <a:endParaRPr sz="1575" b="0" i="0">
              <a:solidFill>
                <a:srgbClr val="00000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90FF"/>
                </a:solidFill>
                <a:latin typeface="微软雅黑" panose="020B0503020204020204" charset="-122"/>
              </a:rPr>
              <a:t>06</a:t>
            </a:r>
            <a:endParaRPr sz="4800" b="1" i="0">
              <a:solidFill>
                <a:srgbClr val="0090FF"/>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F3558"/>
                </a:solidFill>
                <a:latin typeface="微软雅黑" panose="020B0503020204020204" charset="-122"/>
              </a:rPr>
              <a:t>未来发展趋势</a:t>
            </a:r>
            <a:endParaRPr sz="4800" b="1" i="0">
              <a:solidFill>
                <a:srgbClr val="0F3558"/>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跨模态融合创新</a:t>
            </a:r>
            <a:endParaRPr sz="3000" b="1" i="0">
              <a:solidFill>
                <a:srgbClr val="000000"/>
              </a:solidFill>
              <a:latin typeface="微软雅黑" panose="020B0503020204020204" charset="-122"/>
            </a:endParaRPr>
          </a:p>
        </p:txBody>
      </p:sp>
      <p:sp>
        <p:nvSpPr>
          <p:cNvPr id="4" name="New shape"/>
          <p:cNvSpPr/>
          <p:nvPr/>
        </p:nvSpPr>
        <p:spPr>
          <a:xfrm>
            <a:off x="1558800" y="3011880"/>
            <a:ext cx="2744215" cy="248851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90FF"/>
                </a:solidFill>
                <a:latin typeface="微软雅黑" panose="020B0503020204020204" charset="-122"/>
              </a:rPr>
              <a:t>跨模态融合基础</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跨模态融合技术是人工智能领域的重要研究方向，通过整合多种类型的数据（如文本、图像和声音），实现更全面的信息理解和处理。</a:t>
            </a:r>
            <a:endParaRPr sz="1575" b="0" i="0">
              <a:solidFill>
                <a:srgbClr val="000000"/>
              </a:solidFill>
              <a:latin typeface="微软雅黑" panose="020B0503020204020204" charset="-122"/>
            </a:endParaRPr>
          </a:p>
        </p:txBody>
      </p:sp>
      <p:sp>
        <p:nvSpPr>
          <p:cNvPr id="5" name="New shape"/>
          <p:cNvSpPr/>
          <p:nvPr/>
        </p:nvSpPr>
        <p:spPr>
          <a:xfrm>
            <a:off x="4430015" y="3011879"/>
            <a:ext cx="2744215" cy="28489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90FF"/>
                </a:solidFill>
                <a:latin typeface="微软雅黑" panose="020B0503020204020204" charset="-122"/>
              </a:rPr>
              <a:t>创新应用实例</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在医疗诊断、自动驾驶、智能客服等领域，跨模态融合技术已展现出巨大潜力。例如，通过分析病人的影像与病历，辅助医生进行更准确的诊断。</a:t>
            </a:r>
            <a:endParaRPr sz="1575" b="0" i="0">
              <a:solidFill>
                <a:srgbClr val="000000"/>
              </a:solidFill>
              <a:latin typeface="微软雅黑" panose="020B0503020204020204" charset="-122"/>
            </a:endParaRPr>
          </a:p>
        </p:txBody>
      </p:sp>
      <p:sp>
        <p:nvSpPr>
          <p:cNvPr id="6" name="New shape"/>
          <p:cNvSpPr/>
          <p:nvPr/>
        </p:nvSpPr>
        <p:spPr>
          <a:xfrm>
            <a:off x="7301229" y="3011879"/>
            <a:ext cx="2744216" cy="2128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90FF"/>
                </a:solidFill>
                <a:latin typeface="微软雅黑" panose="020B0503020204020204" charset="-122"/>
              </a:rPr>
              <a:t>未来发展趋势</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随着技术的不断进步，跨模态融合将更加智能化和个性化，进一步推动各行业的创新与发展。</a:t>
            </a:r>
            <a:endParaRPr sz="1575" b="0" i="0">
              <a:solidFill>
                <a:srgbClr val="000000"/>
              </a:solidFill>
              <a:latin typeface="微软雅黑" panose="020B0503020204020204" charset="-122"/>
            </a:endParaRPr>
          </a:p>
        </p:txBody>
      </p:sp>
      <p:pic>
        <p:nvPicPr>
          <p:cNvPr id="7" name="New picture"/>
          <p:cNvPicPr/>
          <p:nvPr/>
        </p:nvPicPr>
        <p:blipFill>
          <a:blip r:embed="rId3"/>
          <a:srcRect/>
          <a:stretch>
            <a:fillRect/>
          </a:stretch>
        </p:blipFill>
        <p:spPr>
          <a:xfrm>
            <a:off x="1558800" y="1342800"/>
            <a:ext cx="2738736" cy="1540539"/>
          </a:xfrm>
          <a:prstGeom prst="rect">
            <a:avLst/>
          </a:prstGeom>
          <a:ln>
            <a:noFill/>
          </a:ln>
        </p:spPr>
      </p:pic>
      <p:pic>
        <p:nvPicPr>
          <p:cNvPr id="8" name="New picture"/>
          <p:cNvPicPr/>
          <p:nvPr/>
        </p:nvPicPr>
        <p:blipFill>
          <a:blip r:embed="rId3"/>
          <a:srcRect/>
          <a:stretch>
            <a:fillRect/>
          </a:stretch>
        </p:blipFill>
        <p:spPr>
          <a:xfrm>
            <a:off x="4430015" y="1342800"/>
            <a:ext cx="2738736" cy="1540539"/>
          </a:xfrm>
          <a:prstGeom prst="rect">
            <a:avLst/>
          </a:prstGeom>
          <a:ln>
            <a:noFill/>
          </a:ln>
        </p:spPr>
      </p:pic>
      <p:pic>
        <p:nvPicPr>
          <p:cNvPr id="9" name="New picture"/>
          <p:cNvPicPr/>
          <p:nvPr/>
        </p:nvPicPr>
        <p:blipFill>
          <a:blip r:embed="rId3"/>
          <a:srcRect/>
          <a:stretch>
            <a:fillRect/>
          </a:stretch>
        </p:blipFill>
        <p:spPr>
          <a:xfrm>
            <a:off x="7301230" y="1342800"/>
            <a:ext cx="2738736" cy="1540539"/>
          </a:xfrm>
          <a:prstGeom prst="rect">
            <a:avLst/>
          </a:prstGeom>
          <a:ln>
            <a:noFill/>
          </a:ln>
        </p:spPr>
      </p:pic>
    </p:spTree>
  </p:cSld>
  <p:clrMapOvr>
    <a:masterClrMapping/>
  </p:clrMapOvr>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自适应学习进化</a:t>
            </a:r>
            <a:endParaRPr sz="3000" b="1" i="0">
              <a:solidFill>
                <a:srgbClr val="000000"/>
              </a:solidFill>
              <a:latin typeface="微软雅黑" panose="020B0503020204020204" charset="-122"/>
            </a:endParaRPr>
          </a:p>
        </p:txBody>
      </p:sp>
      <p:sp>
        <p:nvSpPr>
          <p:cNvPr id="4" name="New shape"/>
          <p:cNvSpPr/>
          <p:nvPr/>
        </p:nvSpPr>
        <p:spPr>
          <a:xfrm>
            <a:off x="1558800" y="2402271"/>
            <a:ext cx="2744215"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自适应学习机制使AI模型能够根据输入数据调整自身参数，提高预测准确性和泛化能力，适用于动态变化的应用场景。</a:t>
            </a:r>
            <a:endParaRPr sz="1575" b="0" i="0">
              <a:solidFill>
                <a:srgbClr val="000000"/>
              </a:solidFill>
              <a:latin typeface="微软雅黑" panose="020B0503020204020204" charset="-122"/>
            </a:endParaRPr>
          </a:p>
        </p:txBody>
      </p:sp>
      <p:sp>
        <p:nvSpPr>
          <p:cNvPr id="5" name="New shape"/>
          <p:cNvSpPr/>
          <p:nvPr/>
        </p:nvSpPr>
        <p:spPr>
          <a:xfrm>
            <a:off x="1556530" y="1627201"/>
            <a:ext cx="2532802" cy="648071"/>
          </a:xfrm>
          <a:prstGeom prst="roundRect">
            <a:avLst>
              <a:gd name="adj" fmla="val 20033"/>
            </a:avLst>
          </a:prstGeom>
          <a:solidFill>
            <a:srgbClr val="E0F2FF"/>
          </a:solidFill>
          <a:ln w="6350">
            <a:solidFill>
              <a:srgbClr val="0F3558"/>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0090FF"/>
                </a:solidFill>
                <a:latin typeface="微软雅黑" panose="020B0503020204020204" charset="-122"/>
              </a:rPr>
              <a:t>自适应学习机制</a:t>
            </a:r>
            <a:endParaRPr sz="2100" b="1" i="0">
              <a:solidFill>
                <a:srgbClr val="0090FF"/>
              </a:solidFill>
              <a:latin typeface="微软雅黑" panose="020B0503020204020204" charset="-122"/>
            </a:endParaRPr>
          </a:p>
        </p:txBody>
      </p:sp>
      <p:sp>
        <p:nvSpPr>
          <p:cNvPr id="6" name="New shape"/>
          <p:cNvSpPr/>
          <p:nvPr/>
        </p:nvSpPr>
        <p:spPr>
          <a:xfrm>
            <a:off x="4430015" y="2402270"/>
            <a:ext cx="2744215"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进化策略通过模拟自然选择过程，优化AI算法的性能，使其在复杂任务中表现出色，如游戏AI、自动驾驶等高难度领域。</a:t>
            </a:r>
            <a:endParaRPr sz="1575" b="0" i="0">
              <a:solidFill>
                <a:srgbClr val="000000"/>
              </a:solidFill>
              <a:latin typeface="微软雅黑" panose="020B0503020204020204" charset="-122"/>
            </a:endParaRPr>
          </a:p>
        </p:txBody>
      </p:sp>
      <p:sp>
        <p:nvSpPr>
          <p:cNvPr id="7" name="New shape"/>
          <p:cNvSpPr/>
          <p:nvPr/>
        </p:nvSpPr>
        <p:spPr>
          <a:xfrm>
            <a:off x="4427745" y="1627201"/>
            <a:ext cx="2532802" cy="648071"/>
          </a:xfrm>
          <a:prstGeom prst="roundRect">
            <a:avLst>
              <a:gd name="adj" fmla="val 20033"/>
            </a:avLst>
          </a:prstGeom>
          <a:solidFill>
            <a:srgbClr val="E0F2FF"/>
          </a:solidFill>
          <a:ln w="6350">
            <a:solidFill>
              <a:srgbClr val="0F3558"/>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0090FF"/>
                </a:solidFill>
                <a:latin typeface="微软雅黑" panose="020B0503020204020204" charset="-122"/>
              </a:rPr>
              <a:t>进化策略应用</a:t>
            </a:r>
            <a:endParaRPr sz="2100" b="1" i="0">
              <a:solidFill>
                <a:srgbClr val="0090FF"/>
              </a:solidFill>
              <a:latin typeface="微软雅黑" panose="020B0503020204020204" charset="-122"/>
            </a:endParaRPr>
          </a:p>
        </p:txBody>
      </p:sp>
      <p:sp>
        <p:nvSpPr>
          <p:cNvPr id="8" name="New shape"/>
          <p:cNvSpPr/>
          <p:nvPr/>
        </p:nvSpPr>
        <p:spPr>
          <a:xfrm>
            <a:off x="7301229" y="2402270"/>
            <a:ext cx="2744216"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AI系统通过不断学习新数据，自我更新知识库，保持与时俱进，有效应对信息爆炸时代的需求，实现长期稳定发展。</a:t>
            </a:r>
            <a:endParaRPr sz="1575" b="0" i="0">
              <a:solidFill>
                <a:srgbClr val="000000"/>
              </a:solidFill>
              <a:latin typeface="微软雅黑" panose="020B0503020204020204" charset="-122"/>
            </a:endParaRPr>
          </a:p>
        </p:txBody>
      </p:sp>
      <p:sp>
        <p:nvSpPr>
          <p:cNvPr id="9" name="New shape"/>
          <p:cNvSpPr/>
          <p:nvPr/>
        </p:nvSpPr>
        <p:spPr>
          <a:xfrm>
            <a:off x="7298959" y="1627201"/>
            <a:ext cx="2532802" cy="648071"/>
          </a:xfrm>
          <a:prstGeom prst="roundRect">
            <a:avLst>
              <a:gd name="adj" fmla="val 20033"/>
            </a:avLst>
          </a:prstGeom>
          <a:solidFill>
            <a:srgbClr val="E0F2FF"/>
          </a:solidFill>
          <a:ln w="6350">
            <a:solidFill>
              <a:srgbClr val="0F3558"/>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0090FF"/>
                </a:solidFill>
                <a:latin typeface="微软雅黑" panose="020B0503020204020204" charset="-122"/>
              </a:rPr>
              <a:t>持续学习能力</a:t>
            </a:r>
            <a:endParaRPr sz="2100" b="1" i="0">
              <a:solidFill>
                <a:srgbClr val="0090F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人机协同创作</a:t>
            </a:r>
            <a:endParaRPr sz="3000" b="1" i="0">
              <a:solidFill>
                <a:srgbClr val="000000"/>
              </a:solidFill>
              <a:latin typeface="微软雅黑" panose="020B0503020204020204" charset="-122"/>
            </a:endParaRPr>
          </a:p>
        </p:txBody>
      </p:sp>
      <p:sp>
        <p:nvSpPr>
          <p:cNvPr id="4" name="New shape"/>
          <p:cNvSpPr/>
          <p:nvPr/>
        </p:nvSpPr>
        <p:spPr>
          <a:xfrm>
            <a:off x="1774800" y="1555200"/>
            <a:ext cx="8016003" cy="104689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90FF"/>
                </a:solidFill>
                <a:latin typeface="微软雅黑" panose="020B0503020204020204" charset="-122"/>
              </a:rPr>
              <a:t>人机协同概述</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探讨AI与人类在创作过程中的协同工作模式，实现优势互补，共同完成创意内容生成。</a:t>
            </a:r>
            <a:endParaRPr sz="1575" b="0" i="0">
              <a:solidFill>
                <a:srgbClr val="000000"/>
              </a:solidFill>
              <a:latin typeface="微软雅黑" panose="020B0503020204020204" charset="-122"/>
            </a:endParaRPr>
          </a:p>
        </p:txBody>
      </p:sp>
      <p:sp>
        <p:nvSpPr>
          <p:cNvPr id="5" name="New shape"/>
          <p:cNvSpPr/>
          <p:nvPr/>
        </p:nvSpPr>
        <p:spPr>
          <a:xfrm>
            <a:off x="1774800" y="2729091"/>
            <a:ext cx="8016003" cy="104689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90FF"/>
                </a:solidFill>
                <a:latin typeface="微软雅黑" panose="020B0503020204020204" charset="-122"/>
              </a:rPr>
              <a:t>创作流程优化</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分析人机协同在创意内容生产中的具体应用，包括智能辅助写作、图像生成等环节。</a:t>
            </a:r>
            <a:endParaRPr sz="1575" b="0" i="0">
              <a:solidFill>
                <a:srgbClr val="000000"/>
              </a:solidFill>
              <a:latin typeface="微软雅黑" panose="020B0503020204020204" charset="-122"/>
            </a:endParaRPr>
          </a:p>
        </p:txBody>
      </p:sp>
      <p:sp>
        <p:nvSpPr>
          <p:cNvPr id="6" name="New shape"/>
          <p:cNvSpPr/>
          <p:nvPr/>
        </p:nvSpPr>
        <p:spPr>
          <a:xfrm>
            <a:off x="1774800" y="3902982"/>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90FF"/>
                </a:solidFill>
                <a:latin typeface="微软雅黑" panose="020B0503020204020204" charset="-122"/>
              </a:rPr>
              <a:t>技术挑战与机遇</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讨论当前技术在人机协同创作中面临的挑战，如算法理解力不足，同时探索未来发展的新机遇。</a:t>
            </a:r>
            <a:endParaRPr sz="1575" b="0" i="0">
              <a:solidFill>
                <a:srgbClr val="000000"/>
              </a:solidFill>
              <a:latin typeface="微软雅黑" panose="020B0503020204020204" charset="-122"/>
            </a:endParaRPr>
          </a:p>
        </p:txBody>
      </p:sp>
      <p:sp>
        <p:nvSpPr>
          <p:cNvPr id="7" name="New shape"/>
          <p:cNvSpPr/>
          <p:nvPr/>
        </p:nvSpPr>
        <p:spPr>
          <a:xfrm>
            <a:off x="1270800" y="1555200"/>
            <a:ext cx="360000" cy="370800"/>
          </a:xfrm>
          <a:prstGeom prst="roundRect">
            <a:avLst>
              <a:gd name="adj" fmla="val 8819"/>
            </a:avLst>
          </a:prstGeom>
          <a:solidFill>
            <a:srgbClr val="0F355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8" name="New shape"/>
          <p:cNvSpPr/>
          <p:nvPr/>
        </p:nvSpPr>
        <p:spPr>
          <a:xfrm>
            <a:off x="1270800" y="2729091"/>
            <a:ext cx="360000" cy="370800"/>
          </a:xfrm>
          <a:prstGeom prst="roundRect">
            <a:avLst>
              <a:gd name="adj" fmla="val 8819"/>
            </a:avLst>
          </a:prstGeom>
          <a:solidFill>
            <a:srgbClr val="0F355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9" name="New shape"/>
          <p:cNvSpPr/>
          <p:nvPr/>
        </p:nvSpPr>
        <p:spPr>
          <a:xfrm>
            <a:off x="1270800" y="3902982"/>
            <a:ext cx="360000" cy="370800"/>
          </a:xfrm>
          <a:prstGeom prst="roundRect">
            <a:avLst>
              <a:gd name="adj" fmla="val 8819"/>
            </a:avLst>
          </a:prstGeom>
          <a:solidFill>
            <a:srgbClr val="0F355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sp>
        <p:nvSpPr>
          <p:cNvPr id="2" name="New shape"/>
          <p:cNvSpPr/>
          <p:nvPr/>
        </p:nvSpPr>
        <p:spPr>
          <a:xfrm>
            <a:off x="611778" y="2635727"/>
            <a:ext cx="11038043"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4800" b="1" i="0">
                <a:solidFill>
                  <a:srgbClr val="000000"/>
                </a:solidFill>
                <a:latin typeface="微软雅黑" panose="020B0503020204020204" charset="-122"/>
              </a:rPr>
              <a:t>谢 谢 大 家</a:t>
            </a:r>
            <a:endParaRPr sz="4800" b="1" i="0">
              <a:solidFill>
                <a:srgbClr val="00000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90FF"/>
                </a:solidFill>
                <a:latin typeface="微软雅黑" panose="020B0503020204020204" charset="-122"/>
              </a:rPr>
              <a:t>01</a:t>
            </a:r>
            <a:endParaRPr sz="4800" b="1" i="0">
              <a:solidFill>
                <a:srgbClr val="0090FF"/>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F3558"/>
                </a:solidFill>
                <a:latin typeface="微软雅黑" panose="020B0503020204020204" charset="-122"/>
              </a:rPr>
              <a:t>AI智能多帧概述</a:t>
            </a:r>
            <a:endParaRPr sz="4800" b="1" i="0">
              <a:solidFill>
                <a:srgbClr val="0F3558"/>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技术定义解析</a:t>
            </a:r>
            <a:endParaRPr sz="3000" b="1" i="0">
              <a:solidFill>
                <a:srgbClr val="000000"/>
              </a:solidFill>
              <a:latin typeface="微软雅黑" panose="020B0503020204020204" charset="-122"/>
            </a:endParaRPr>
          </a:p>
        </p:txBody>
      </p:sp>
      <p:sp>
        <p:nvSpPr>
          <p:cNvPr id="4" name="New shape"/>
          <p:cNvSpPr/>
          <p:nvPr/>
        </p:nvSpPr>
        <p:spPr>
          <a:xfrm>
            <a:off x="6458401" y="1555200"/>
            <a:ext cx="4545078"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90FF"/>
                </a:solidFill>
                <a:latin typeface="微软雅黑" panose="020B0503020204020204" charset="-122"/>
              </a:rPr>
              <a:t>技术定义解析</a:t>
            </a:r>
            <a:endParaRPr sz="2100" b="1" i="0">
              <a:solidFill>
                <a:srgbClr val="0090FF"/>
              </a:solidFill>
              <a:latin typeface="微软雅黑" panose="020B0503020204020204" charset="-122"/>
            </a:endParaRPr>
          </a:p>
          <a:p>
            <a:pPr algn="l">
              <a:lnSpc>
                <a:spcPct val="150000"/>
              </a:lnSpc>
            </a:pPr>
            <a:r>
              <a:rPr sz="1575" b="0" i="0">
                <a:solidFill>
                  <a:srgbClr val="000000"/>
                </a:solidFill>
                <a:latin typeface="微软雅黑" panose="020B0503020204020204" charset="-122"/>
              </a:rPr>
              <a:t>AI智能多帧技术，指利用人工智能算法处理和分析视频或图像数据，实现对多帧画面的自动识别、分类与理解。</a:t>
            </a:r>
            <a:endParaRPr sz="1575" b="0" i="0">
              <a:solidFill>
                <a:srgbClr val="000000"/>
              </a:solidFill>
              <a:latin typeface="微软雅黑" panose="020B0503020204020204" charset="-122"/>
            </a:endParaRPr>
          </a:p>
        </p:txBody>
      </p:sp>
      <p:sp>
        <p:nvSpPr>
          <p:cNvPr id="5" name="New shape"/>
          <p:cNvSpPr/>
          <p:nvPr/>
        </p:nvSpPr>
        <p:spPr>
          <a:xfrm>
            <a:off x="981860" y="2390401"/>
            <a:ext cx="4545077"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r"/>
            <a:r>
              <a:rPr sz="2100" b="1" i="0">
                <a:solidFill>
                  <a:srgbClr val="0090FF"/>
                </a:solidFill>
                <a:latin typeface="微软雅黑" panose="020B0503020204020204" charset="-122"/>
              </a:rPr>
              <a:t>核心算法应用</a:t>
            </a:r>
            <a:endParaRPr sz="2100" b="1" i="0">
              <a:solidFill>
                <a:srgbClr val="0090FF"/>
              </a:solidFill>
              <a:latin typeface="微软雅黑" panose="020B0503020204020204" charset="-122"/>
            </a:endParaRPr>
          </a:p>
          <a:p>
            <a:pPr algn="r">
              <a:lnSpc>
                <a:spcPct val="150000"/>
              </a:lnSpc>
            </a:pPr>
            <a:r>
              <a:rPr sz="1575" b="0" i="0">
                <a:solidFill>
                  <a:srgbClr val="000000"/>
                </a:solidFill>
                <a:latin typeface="微软雅黑" panose="020B0503020204020204" charset="-122"/>
              </a:rPr>
              <a:t>该技术融合了深度学习、计算机视觉等先进算法，能够精准提取视频中的关键信息，如动作、表情、场景等，为后续分析提供基础。</a:t>
            </a:r>
            <a:endParaRPr sz="1575" b="0" i="0">
              <a:solidFill>
                <a:srgbClr val="000000"/>
              </a:solidFill>
              <a:latin typeface="微软雅黑" panose="020B0503020204020204" charset="-122"/>
            </a:endParaRPr>
          </a:p>
        </p:txBody>
      </p:sp>
      <p:sp>
        <p:nvSpPr>
          <p:cNvPr id="6" name="New shape"/>
          <p:cNvSpPr/>
          <p:nvPr/>
        </p:nvSpPr>
        <p:spPr>
          <a:xfrm>
            <a:off x="6458401" y="3365807"/>
            <a:ext cx="4554174"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90FF"/>
                </a:solidFill>
                <a:latin typeface="微软雅黑" panose="020B0503020204020204" charset="-122"/>
              </a:rPr>
              <a:t>应用场景广泛</a:t>
            </a:r>
            <a:endParaRPr sz="2100" b="1" i="0">
              <a:solidFill>
                <a:srgbClr val="0090FF"/>
              </a:solidFill>
              <a:latin typeface="微软雅黑" panose="020B0503020204020204" charset="-122"/>
            </a:endParaRPr>
          </a:p>
          <a:p>
            <a:pPr algn="l">
              <a:lnSpc>
                <a:spcPct val="150000"/>
              </a:lnSpc>
            </a:pPr>
            <a:r>
              <a:rPr sz="1575" b="0" i="0">
                <a:solidFill>
                  <a:srgbClr val="000000"/>
                </a:solidFill>
                <a:latin typeface="微软雅黑" panose="020B0503020204020204" charset="-122"/>
              </a:rPr>
              <a:t>AI智能多帧技术广泛应用于安防监控、自动驾驶、医疗影像等领域，通过实时分析海量视频数据，提升系统智能化水平和响应效率。</a:t>
            </a:r>
            <a:endParaRPr sz="1575" b="0" i="0">
              <a:solidFill>
                <a:srgbClr val="000000"/>
              </a:solidFill>
              <a:latin typeface="微软雅黑" panose="020B0503020204020204" charset="-122"/>
            </a:endParaRPr>
          </a:p>
        </p:txBody>
      </p:sp>
      <p:sp>
        <p:nvSpPr>
          <p:cNvPr id="7" name="New shape"/>
          <p:cNvSpPr/>
          <p:nvPr/>
        </p:nvSpPr>
        <p:spPr>
          <a:xfrm>
            <a:off x="5965200" y="1926000"/>
            <a:ext cx="39600" cy="464400"/>
          </a:xfrm>
          <a:prstGeom prst="rect">
            <a:avLst/>
          </a:prstGeom>
          <a:solidFill>
            <a:srgbClr val="009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New shape"/>
          <p:cNvSpPr/>
          <p:nvPr/>
        </p:nvSpPr>
        <p:spPr>
          <a:xfrm>
            <a:off x="6152400" y="1735740"/>
            <a:ext cx="309600" cy="39600"/>
          </a:xfrm>
          <a:prstGeom prst="rect">
            <a:avLst/>
          </a:prstGeom>
          <a:solidFill>
            <a:srgbClr val="009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New shape"/>
          <p:cNvSpPr/>
          <p:nvPr/>
        </p:nvSpPr>
        <p:spPr>
          <a:xfrm>
            <a:off x="5806800" y="1555200"/>
            <a:ext cx="360000" cy="370800"/>
          </a:xfrm>
          <a:prstGeom prst="roundRect">
            <a:avLst>
              <a:gd name="adj" fmla="val 8819"/>
            </a:avLst>
          </a:prstGeom>
          <a:solidFill>
            <a:srgbClr val="0F355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10" name="New shape"/>
          <p:cNvSpPr/>
          <p:nvPr/>
        </p:nvSpPr>
        <p:spPr>
          <a:xfrm>
            <a:off x="5965200" y="2761201"/>
            <a:ext cx="39600" cy="604606"/>
          </a:xfrm>
          <a:prstGeom prst="rect">
            <a:avLst/>
          </a:prstGeom>
          <a:solidFill>
            <a:srgbClr val="009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New shape"/>
          <p:cNvSpPr/>
          <p:nvPr/>
        </p:nvSpPr>
        <p:spPr>
          <a:xfrm>
            <a:off x="5515200" y="2570941"/>
            <a:ext cx="309600" cy="39600"/>
          </a:xfrm>
          <a:prstGeom prst="rect">
            <a:avLst/>
          </a:prstGeom>
          <a:solidFill>
            <a:srgbClr val="009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New shape"/>
          <p:cNvSpPr/>
          <p:nvPr/>
        </p:nvSpPr>
        <p:spPr>
          <a:xfrm>
            <a:off x="5806800" y="2390401"/>
            <a:ext cx="360000" cy="370800"/>
          </a:xfrm>
          <a:prstGeom prst="roundRect">
            <a:avLst>
              <a:gd name="adj" fmla="val 8819"/>
            </a:avLst>
          </a:prstGeom>
          <a:solidFill>
            <a:srgbClr val="0F355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13" name="New shape"/>
          <p:cNvSpPr/>
          <p:nvPr/>
        </p:nvSpPr>
        <p:spPr>
          <a:xfrm>
            <a:off x="5965200" y="3736607"/>
            <a:ext cx="39600" cy="457200"/>
          </a:xfrm>
          <a:prstGeom prst="rect">
            <a:avLst/>
          </a:prstGeom>
          <a:solidFill>
            <a:srgbClr val="009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New shape"/>
          <p:cNvSpPr/>
          <p:nvPr/>
        </p:nvSpPr>
        <p:spPr>
          <a:xfrm>
            <a:off x="6152400" y="3546347"/>
            <a:ext cx="309600" cy="39600"/>
          </a:xfrm>
          <a:prstGeom prst="rect">
            <a:avLst/>
          </a:prstGeom>
          <a:solidFill>
            <a:srgbClr val="009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New shape"/>
          <p:cNvSpPr/>
          <p:nvPr/>
        </p:nvSpPr>
        <p:spPr>
          <a:xfrm>
            <a:off x="5806800" y="3365807"/>
            <a:ext cx="360000" cy="370800"/>
          </a:xfrm>
          <a:prstGeom prst="roundRect">
            <a:avLst>
              <a:gd name="adj" fmla="val 8819"/>
            </a:avLst>
          </a:prstGeom>
          <a:solidFill>
            <a:srgbClr val="0F355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应用场景拓展</a:t>
            </a:r>
            <a:endParaRPr sz="3000" b="1" i="0">
              <a:solidFill>
                <a:srgbClr val="000000"/>
              </a:solidFill>
              <a:latin typeface="微软雅黑" panose="020B0503020204020204" charset="-122"/>
            </a:endParaRPr>
          </a:p>
        </p:txBody>
      </p:sp>
      <p:sp>
        <p:nvSpPr>
          <p:cNvPr id="4" name="New shape"/>
          <p:cNvSpPr/>
          <p:nvPr/>
        </p:nvSpPr>
        <p:spPr>
          <a:xfrm>
            <a:off x="1558800" y="2402270"/>
            <a:ext cx="2744215" cy="117274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利用AI技术进行实时视频分析，自动识别异常行为并发出警报，提高公共场所安全。</a:t>
            </a:r>
            <a:endParaRPr sz="1575" b="0" i="0">
              <a:solidFill>
                <a:srgbClr val="000000"/>
              </a:solidFill>
              <a:latin typeface="微软雅黑" panose="020B0503020204020204" charset="-122"/>
            </a:endParaRPr>
          </a:p>
        </p:txBody>
      </p:sp>
      <p:sp>
        <p:nvSpPr>
          <p:cNvPr id="5" name="New shape"/>
          <p:cNvSpPr/>
          <p:nvPr/>
        </p:nvSpPr>
        <p:spPr>
          <a:xfrm>
            <a:off x="1556530" y="1627201"/>
            <a:ext cx="2532802" cy="648071"/>
          </a:xfrm>
          <a:prstGeom prst="roundRect">
            <a:avLst>
              <a:gd name="adj" fmla="val 20033"/>
            </a:avLst>
          </a:prstGeom>
          <a:solidFill>
            <a:srgbClr val="E0F2FF"/>
          </a:solidFill>
          <a:ln w="6350">
            <a:solidFill>
              <a:srgbClr val="0F3558"/>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0090FF"/>
                </a:solidFill>
                <a:latin typeface="微软雅黑" panose="020B0503020204020204" charset="-122"/>
              </a:rPr>
              <a:t>智能视频监控</a:t>
            </a:r>
            <a:endParaRPr sz="2100" b="1" i="0">
              <a:solidFill>
                <a:srgbClr val="0090FF"/>
              </a:solidFill>
              <a:latin typeface="微软雅黑" panose="020B0503020204020204" charset="-122"/>
            </a:endParaRPr>
          </a:p>
        </p:txBody>
      </p:sp>
      <p:sp>
        <p:nvSpPr>
          <p:cNvPr id="6" name="New shape"/>
          <p:cNvSpPr/>
          <p:nvPr/>
        </p:nvSpPr>
        <p:spPr>
          <a:xfrm>
            <a:off x="4430015" y="2402271"/>
            <a:ext cx="2744215"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通过自然语言处理技术，实现客户服务的自动化和智能化，提升客户满意度及运营效率。</a:t>
            </a:r>
            <a:endParaRPr sz="1575" b="0" i="0">
              <a:solidFill>
                <a:srgbClr val="000000"/>
              </a:solidFill>
              <a:latin typeface="微软雅黑" panose="020B0503020204020204" charset="-122"/>
            </a:endParaRPr>
          </a:p>
        </p:txBody>
      </p:sp>
      <p:sp>
        <p:nvSpPr>
          <p:cNvPr id="7" name="New shape"/>
          <p:cNvSpPr/>
          <p:nvPr/>
        </p:nvSpPr>
        <p:spPr>
          <a:xfrm>
            <a:off x="4427745" y="1627201"/>
            <a:ext cx="2532802" cy="648071"/>
          </a:xfrm>
          <a:prstGeom prst="roundRect">
            <a:avLst>
              <a:gd name="adj" fmla="val 20033"/>
            </a:avLst>
          </a:prstGeom>
          <a:solidFill>
            <a:srgbClr val="E0F2FF"/>
          </a:solidFill>
          <a:ln w="6350">
            <a:solidFill>
              <a:srgbClr val="0F3558"/>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0090FF"/>
                </a:solidFill>
                <a:latin typeface="微软雅黑" panose="020B0503020204020204" charset="-122"/>
              </a:rPr>
              <a:t>自动化客服系统</a:t>
            </a:r>
            <a:endParaRPr sz="2100" b="1" i="0">
              <a:solidFill>
                <a:srgbClr val="0090FF"/>
              </a:solidFill>
              <a:latin typeface="微软雅黑" panose="020B0503020204020204" charset="-122"/>
            </a:endParaRPr>
          </a:p>
        </p:txBody>
      </p:sp>
      <p:sp>
        <p:nvSpPr>
          <p:cNvPr id="8" name="New shape"/>
          <p:cNvSpPr/>
          <p:nvPr/>
        </p:nvSpPr>
        <p:spPr>
          <a:xfrm>
            <a:off x="7301229" y="2402271"/>
            <a:ext cx="2744216" cy="117274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AI辅助分析医学影像，帮助医生快速准确地诊断疾病，提升医疗服务质量。</a:t>
            </a:r>
            <a:endParaRPr sz="1575" b="0" i="0">
              <a:solidFill>
                <a:srgbClr val="000000"/>
              </a:solidFill>
              <a:latin typeface="微软雅黑" panose="020B0503020204020204" charset="-122"/>
            </a:endParaRPr>
          </a:p>
        </p:txBody>
      </p:sp>
      <p:sp>
        <p:nvSpPr>
          <p:cNvPr id="9" name="New shape"/>
          <p:cNvSpPr/>
          <p:nvPr/>
        </p:nvSpPr>
        <p:spPr>
          <a:xfrm>
            <a:off x="7298959" y="1627201"/>
            <a:ext cx="2532802" cy="648071"/>
          </a:xfrm>
          <a:prstGeom prst="roundRect">
            <a:avLst>
              <a:gd name="adj" fmla="val 20033"/>
            </a:avLst>
          </a:prstGeom>
          <a:solidFill>
            <a:srgbClr val="E0F2FF"/>
          </a:solidFill>
          <a:ln w="6350">
            <a:solidFill>
              <a:srgbClr val="0F3558"/>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0090FF"/>
                </a:solidFill>
                <a:latin typeface="微软雅黑" panose="020B0503020204020204" charset="-122"/>
              </a:rPr>
              <a:t>医疗影像诊断辅助</a:t>
            </a:r>
            <a:endParaRPr sz="2100" b="1" i="0">
              <a:solidFill>
                <a:srgbClr val="0090F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核心优势提炼</a:t>
            </a:r>
            <a:endParaRPr sz="3000" b="1" i="0">
              <a:solidFill>
                <a:srgbClr val="000000"/>
              </a:solidFill>
              <a:latin typeface="微软雅黑" panose="020B0503020204020204" charset="-122"/>
            </a:endParaRPr>
          </a:p>
        </p:txBody>
      </p:sp>
      <p:sp>
        <p:nvSpPr>
          <p:cNvPr id="4" name="New shape"/>
          <p:cNvSpPr/>
          <p:nvPr/>
        </p:nvSpPr>
        <p:spPr>
          <a:xfrm>
            <a:off x="1558800" y="3011880"/>
            <a:ext cx="2744215" cy="212810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90FF"/>
                </a:solidFill>
                <a:latin typeface="微软雅黑" panose="020B0503020204020204" charset="-122"/>
              </a:rPr>
              <a:t>多帧处理能力</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AI智能多帧技术能够同时处理和分析大量图像数据，实现高效、准确的信息提取与识别。</a:t>
            </a:r>
            <a:endParaRPr sz="1575" b="0" i="0">
              <a:solidFill>
                <a:srgbClr val="000000"/>
              </a:solidFill>
              <a:latin typeface="微软雅黑" panose="020B0503020204020204" charset="-122"/>
            </a:endParaRPr>
          </a:p>
        </p:txBody>
      </p:sp>
      <p:sp>
        <p:nvSpPr>
          <p:cNvPr id="5" name="New shape"/>
          <p:cNvSpPr/>
          <p:nvPr/>
        </p:nvSpPr>
        <p:spPr>
          <a:xfrm>
            <a:off x="4430015" y="3011879"/>
            <a:ext cx="2744215" cy="176770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90FF"/>
                </a:solidFill>
                <a:latin typeface="微软雅黑" panose="020B0503020204020204" charset="-122"/>
              </a:rPr>
              <a:t>实时数据处理</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利用先进的算法，AI在处理多帧数据时表现出卓越的实时性，确保快速响应和决策。</a:t>
            </a:r>
            <a:endParaRPr sz="1575" b="0" i="0">
              <a:solidFill>
                <a:srgbClr val="000000"/>
              </a:solidFill>
              <a:latin typeface="微软雅黑" panose="020B0503020204020204" charset="-122"/>
            </a:endParaRPr>
          </a:p>
        </p:txBody>
      </p:sp>
      <p:sp>
        <p:nvSpPr>
          <p:cNvPr id="6" name="New shape"/>
          <p:cNvSpPr/>
          <p:nvPr/>
        </p:nvSpPr>
        <p:spPr>
          <a:xfrm>
            <a:off x="7301229" y="3011879"/>
            <a:ext cx="2744216" cy="2128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90FF"/>
                </a:solidFill>
                <a:latin typeface="微软雅黑" panose="020B0503020204020204" charset="-122"/>
              </a:rPr>
              <a:t>高精度分析结果</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通过深度学习等先进技术，AI智能多帧系统能提供高准确度的分析和预测，助力各领域应用。</a:t>
            </a:r>
            <a:endParaRPr sz="1575" b="0" i="0">
              <a:solidFill>
                <a:srgbClr val="000000"/>
              </a:solidFill>
              <a:latin typeface="微软雅黑" panose="020B0503020204020204" charset="-122"/>
            </a:endParaRPr>
          </a:p>
        </p:txBody>
      </p:sp>
      <p:pic>
        <p:nvPicPr>
          <p:cNvPr id="7" name="New picture"/>
          <p:cNvPicPr/>
          <p:nvPr/>
        </p:nvPicPr>
        <p:blipFill>
          <a:blip r:embed="rId3"/>
          <a:srcRect/>
          <a:stretch>
            <a:fillRect/>
          </a:stretch>
        </p:blipFill>
        <p:spPr>
          <a:xfrm>
            <a:off x="1558800" y="1342800"/>
            <a:ext cx="2738736" cy="1540539"/>
          </a:xfrm>
          <a:prstGeom prst="rect">
            <a:avLst/>
          </a:prstGeom>
          <a:ln>
            <a:noFill/>
          </a:ln>
        </p:spPr>
      </p:pic>
      <p:pic>
        <p:nvPicPr>
          <p:cNvPr id="8" name="New picture"/>
          <p:cNvPicPr/>
          <p:nvPr/>
        </p:nvPicPr>
        <p:blipFill>
          <a:blip r:embed="rId3"/>
          <a:srcRect/>
          <a:stretch>
            <a:fillRect/>
          </a:stretch>
        </p:blipFill>
        <p:spPr>
          <a:xfrm>
            <a:off x="4430015" y="1342800"/>
            <a:ext cx="2738736" cy="1540539"/>
          </a:xfrm>
          <a:prstGeom prst="rect">
            <a:avLst/>
          </a:prstGeom>
          <a:ln>
            <a:noFill/>
          </a:ln>
        </p:spPr>
      </p:pic>
      <p:pic>
        <p:nvPicPr>
          <p:cNvPr id="9" name="New picture"/>
          <p:cNvPicPr/>
          <p:nvPr/>
        </p:nvPicPr>
        <p:blipFill>
          <a:blip r:embed="rId3"/>
          <a:srcRect/>
          <a:stretch>
            <a:fillRect/>
          </a:stretch>
        </p:blipFill>
        <p:spPr>
          <a:xfrm>
            <a:off x="7301230" y="1342800"/>
            <a:ext cx="2738736" cy="1540539"/>
          </a:xfrm>
          <a:prstGeom prst="rect">
            <a:avLst/>
          </a:prstGeom>
          <a:ln>
            <a:noFill/>
          </a:ln>
        </p:spPr>
      </p:pic>
    </p:spTree>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90FF"/>
                </a:solidFill>
                <a:latin typeface="微软雅黑" panose="020B0503020204020204" charset="-122"/>
              </a:rPr>
              <a:t>02</a:t>
            </a:r>
            <a:endParaRPr sz="4800" b="1" i="0">
              <a:solidFill>
                <a:srgbClr val="0090FF"/>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F3558"/>
                </a:solidFill>
                <a:latin typeface="微软雅黑" panose="020B0503020204020204" charset="-122"/>
              </a:rPr>
              <a:t>多帧生成原理</a:t>
            </a:r>
            <a:endParaRPr sz="4800" b="1" i="0">
              <a:solidFill>
                <a:srgbClr val="0F3558"/>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深度学习模型架构</a:t>
            </a:r>
            <a:endParaRPr sz="3000" b="1" i="0">
              <a:solidFill>
                <a:srgbClr val="000000"/>
              </a:solidFill>
              <a:latin typeface="微软雅黑" panose="020B0503020204020204" charset="-122"/>
            </a:endParaRPr>
          </a:p>
        </p:txBody>
      </p:sp>
      <p:sp>
        <p:nvSpPr>
          <p:cNvPr id="4" name="New shape"/>
          <p:cNvSpPr/>
          <p:nvPr/>
        </p:nvSpPr>
        <p:spPr>
          <a:xfrm>
            <a:off x="1558800" y="1627201"/>
            <a:ext cx="3040532" cy="3627421"/>
          </a:xfrm>
          <a:prstGeom prst="roundRect">
            <a:avLst>
              <a:gd name="adj" fmla="val 9999"/>
            </a:avLst>
          </a:prstGeom>
          <a:solidFill>
            <a:srgbClr val="E0F2FF"/>
          </a:solidFill>
          <a:ln w="6350">
            <a:solidFill>
              <a:srgbClr val="0090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0090FF"/>
                </a:solidFill>
                <a:latin typeface="微软雅黑" panose="020B0503020204020204" charset="-122"/>
              </a:rPr>
              <a:t>深度学习模型概述</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深度学习模型通过模拟人脑神经网络结构，实现对复杂数据的高效处理与分析。它包括卷积神经网络、循环神经网络等多种架构。</a:t>
            </a:r>
            <a:br>
              <a:rPr sz="1800">
                <a:latin typeface="微软雅黑" panose="020B0503020204020204" charset="-122"/>
              </a:rPr>
            </a:br>
            <a:endParaRPr sz="1800">
              <a:latin typeface="微软雅黑" panose="020B0503020204020204" charset="-122"/>
            </a:endParaRPr>
          </a:p>
        </p:txBody>
      </p:sp>
      <p:sp>
        <p:nvSpPr>
          <p:cNvPr id="5" name="New shape"/>
          <p:cNvSpPr/>
          <p:nvPr/>
        </p:nvSpPr>
        <p:spPr>
          <a:xfrm>
            <a:off x="4726332" y="1627201"/>
            <a:ext cx="3040532" cy="3627421"/>
          </a:xfrm>
          <a:prstGeom prst="roundRect">
            <a:avLst>
              <a:gd name="adj" fmla="val 9999"/>
            </a:avLst>
          </a:prstGeom>
          <a:solidFill>
            <a:srgbClr val="E0F2FF"/>
          </a:solidFill>
          <a:ln w="6350">
            <a:solidFill>
              <a:srgbClr val="0090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0090FF"/>
                </a:solidFill>
                <a:latin typeface="微软雅黑" panose="020B0503020204020204" charset="-122"/>
              </a:rPr>
              <a:t>卷积神经网络应用</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卷积神经网络擅长处理图像和视频数据，通过层层提取特征，实现图像识别、目标检测等任务，广泛应用于自动驾驶、安防监控等领域。</a:t>
            </a:r>
            <a:br>
              <a:rPr sz="1800">
                <a:latin typeface="微软雅黑" panose="020B0503020204020204" charset="-122"/>
              </a:rPr>
            </a:br>
            <a:endParaRPr sz="1800">
              <a:latin typeface="微软雅黑" panose="020B0503020204020204" charset="-122"/>
            </a:endParaRPr>
          </a:p>
        </p:txBody>
      </p:sp>
      <p:sp>
        <p:nvSpPr>
          <p:cNvPr id="6" name="New shape"/>
          <p:cNvSpPr/>
          <p:nvPr/>
        </p:nvSpPr>
        <p:spPr>
          <a:xfrm>
            <a:off x="7893864" y="1627201"/>
            <a:ext cx="3040533" cy="3627421"/>
          </a:xfrm>
          <a:prstGeom prst="roundRect">
            <a:avLst>
              <a:gd name="adj" fmla="val 9999"/>
            </a:avLst>
          </a:prstGeom>
          <a:solidFill>
            <a:srgbClr val="E0F2FF"/>
          </a:solidFill>
          <a:ln w="6350">
            <a:solidFill>
              <a:srgbClr val="0090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0090FF"/>
                </a:solidFill>
                <a:latin typeface="微软雅黑" panose="020B0503020204020204" charset="-122"/>
              </a:rPr>
              <a:t>循环神经网络功能</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循环神经网络适用于序列数据处理，如语言翻译、语音识别等。它能够捕捉时间序列中的依赖关系，提供连续状态的预测能力。</a:t>
            </a:r>
            <a:br>
              <a:rPr sz="1800">
                <a:latin typeface="微软雅黑" panose="020B0503020204020204" charset="-122"/>
              </a:rPr>
            </a:br>
            <a:endParaRPr sz="1800">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时空连续性算法</a:t>
            </a:r>
            <a:endParaRPr sz="3000" b="1" i="0">
              <a:solidFill>
                <a:srgbClr val="000000"/>
              </a:solidFill>
              <a:latin typeface="微软雅黑" panose="020B0503020204020204" charset="-122"/>
            </a:endParaRPr>
          </a:p>
        </p:txBody>
      </p:sp>
      <p:sp>
        <p:nvSpPr>
          <p:cNvPr id="4" name="New shape"/>
          <p:cNvSpPr/>
          <p:nvPr/>
        </p:nvSpPr>
        <p:spPr>
          <a:xfrm>
            <a:off x="6458401" y="1555200"/>
            <a:ext cx="4545078"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90FF"/>
                </a:solidFill>
                <a:latin typeface="微软雅黑" panose="020B0503020204020204" charset="-122"/>
              </a:rPr>
              <a:t>时空连续性算法概述</a:t>
            </a:r>
            <a:endParaRPr sz="2100" b="1" i="0">
              <a:solidFill>
                <a:srgbClr val="0090FF"/>
              </a:solidFill>
              <a:latin typeface="微软雅黑" panose="020B0503020204020204" charset="-122"/>
            </a:endParaRPr>
          </a:p>
          <a:p>
            <a:pPr algn="l">
              <a:lnSpc>
                <a:spcPct val="150000"/>
              </a:lnSpc>
            </a:pPr>
            <a:r>
              <a:rPr sz="1575" b="0" i="0">
                <a:solidFill>
                  <a:srgbClr val="000000"/>
                </a:solidFill>
                <a:latin typeface="微软雅黑" panose="020B0503020204020204" charset="-122"/>
              </a:rPr>
              <a:t>时空连续性算法是处理视频或图像数据中时间与空间维度的关键技术，通过分析连续帧之间的变化来捕捉动态场景。</a:t>
            </a:r>
            <a:endParaRPr sz="1575" b="0" i="0">
              <a:solidFill>
                <a:srgbClr val="000000"/>
              </a:solidFill>
              <a:latin typeface="微软雅黑" panose="020B0503020204020204" charset="-122"/>
            </a:endParaRPr>
          </a:p>
        </p:txBody>
      </p:sp>
      <p:sp>
        <p:nvSpPr>
          <p:cNvPr id="5" name="New shape"/>
          <p:cNvSpPr/>
          <p:nvPr/>
        </p:nvSpPr>
        <p:spPr>
          <a:xfrm>
            <a:off x="981860" y="2390401"/>
            <a:ext cx="4545077"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r"/>
            <a:r>
              <a:rPr sz="2100" b="1" i="0">
                <a:solidFill>
                  <a:srgbClr val="0090FF"/>
                </a:solidFill>
                <a:latin typeface="微软雅黑" panose="020B0503020204020204" charset="-122"/>
              </a:rPr>
              <a:t>算法核心原理</a:t>
            </a:r>
            <a:endParaRPr sz="2100" b="1" i="0">
              <a:solidFill>
                <a:srgbClr val="0090FF"/>
              </a:solidFill>
              <a:latin typeface="微软雅黑" panose="020B0503020204020204" charset="-122"/>
            </a:endParaRPr>
          </a:p>
          <a:p>
            <a:pPr algn="r">
              <a:lnSpc>
                <a:spcPct val="150000"/>
              </a:lnSpc>
            </a:pPr>
            <a:r>
              <a:rPr sz="1575" b="0" i="0">
                <a:solidFill>
                  <a:srgbClr val="000000"/>
                </a:solidFill>
                <a:latin typeface="微软雅黑" panose="020B0503020204020204" charset="-122"/>
              </a:rPr>
              <a:t>该算法基于对连续帧之间像素值差异的分析，利用数学模型预测和补偿这些变化，从而重建出连续的动态序列。</a:t>
            </a:r>
            <a:endParaRPr sz="1575" b="0" i="0">
              <a:solidFill>
                <a:srgbClr val="000000"/>
              </a:solidFill>
              <a:latin typeface="微软雅黑" panose="020B0503020204020204" charset="-122"/>
            </a:endParaRPr>
          </a:p>
        </p:txBody>
      </p:sp>
      <p:sp>
        <p:nvSpPr>
          <p:cNvPr id="6" name="New shape"/>
          <p:cNvSpPr/>
          <p:nvPr/>
        </p:nvSpPr>
        <p:spPr>
          <a:xfrm>
            <a:off x="6458401" y="3365807"/>
            <a:ext cx="4554174"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90FF"/>
                </a:solidFill>
                <a:latin typeface="微软雅黑" panose="020B0503020204020204" charset="-122"/>
              </a:rPr>
              <a:t>应用场景实例</a:t>
            </a:r>
            <a:endParaRPr sz="2100" b="1" i="0">
              <a:solidFill>
                <a:srgbClr val="0090FF"/>
              </a:solidFill>
              <a:latin typeface="微软雅黑" panose="020B0503020204020204" charset="-122"/>
            </a:endParaRPr>
          </a:p>
          <a:p>
            <a:pPr algn="l">
              <a:lnSpc>
                <a:spcPct val="150000"/>
              </a:lnSpc>
            </a:pPr>
            <a:r>
              <a:rPr sz="1575" b="0" i="0">
                <a:solidFill>
                  <a:srgbClr val="000000"/>
                </a:solidFill>
                <a:latin typeface="微软雅黑" panose="020B0503020204020204" charset="-122"/>
              </a:rPr>
              <a:t>在视频监控、自动驾驶等领域，时空连续性算法用于实时分析运动物体，提高系统的反应速度和准确性。</a:t>
            </a:r>
            <a:endParaRPr sz="1575" b="0" i="0">
              <a:solidFill>
                <a:srgbClr val="000000"/>
              </a:solidFill>
              <a:latin typeface="微软雅黑" panose="020B0503020204020204" charset="-122"/>
            </a:endParaRPr>
          </a:p>
        </p:txBody>
      </p:sp>
      <p:sp>
        <p:nvSpPr>
          <p:cNvPr id="7" name="New shape"/>
          <p:cNvSpPr/>
          <p:nvPr/>
        </p:nvSpPr>
        <p:spPr>
          <a:xfrm>
            <a:off x="5965200" y="1926000"/>
            <a:ext cx="39600" cy="464400"/>
          </a:xfrm>
          <a:prstGeom prst="rect">
            <a:avLst/>
          </a:prstGeom>
          <a:solidFill>
            <a:srgbClr val="009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New shape"/>
          <p:cNvSpPr/>
          <p:nvPr/>
        </p:nvSpPr>
        <p:spPr>
          <a:xfrm>
            <a:off x="6152400" y="1735740"/>
            <a:ext cx="309600" cy="39600"/>
          </a:xfrm>
          <a:prstGeom prst="rect">
            <a:avLst/>
          </a:prstGeom>
          <a:solidFill>
            <a:srgbClr val="009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New shape"/>
          <p:cNvSpPr/>
          <p:nvPr/>
        </p:nvSpPr>
        <p:spPr>
          <a:xfrm>
            <a:off x="5806800" y="1555200"/>
            <a:ext cx="360000" cy="370800"/>
          </a:xfrm>
          <a:prstGeom prst="roundRect">
            <a:avLst>
              <a:gd name="adj" fmla="val 8819"/>
            </a:avLst>
          </a:prstGeom>
          <a:solidFill>
            <a:srgbClr val="0F355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10" name="New shape"/>
          <p:cNvSpPr/>
          <p:nvPr/>
        </p:nvSpPr>
        <p:spPr>
          <a:xfrm>
            <a:off x="5965200" y="2761201"/>
            <a:ext cx="39600" cy="604606"/>
          </a:xfrm>
          <a:prstGeom prst="rect">
            <a:avLst/>
          </a:prstGeom>
          <a:solidFill>
            <a:srgbClr val="009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New shape"/>
          <p:cNvSpPr/>
          <p:nvPr/>
        </p:nvSpPr>
        <p:spPr>
          <a:xfrm>
            <a:off x="5515200" y="2570941"/>
            <a:ext cx="309600" cy="39600"/>
          </a:xfrm>
          <a:prstGeom prst="rect">
            <a:avLst/>
          </a:prstGeom>
          <a:solidFill>
            <a:srgbClr val="009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New shape"/>
          <p:cNvSpPr/>
          <p:nvPr/>
        </p:nvSpPr>
        <p:spPr>
          <a:xfrm>
            <a:off x="5806800" y="2390401"/>
            <a:ext cx="360000" cy="370800"/>
          </a:xfrm>
          <a:prstGeom prst="roundRect">
            <a:avLst>
              <a:gd name="adj" fmla="val 8819"/>
            </a:avLst>
          </a:prstGeom>
          <a:solidFill>
            <a:srgbClr val="0F355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13" name="New shape"/>
          <p:cNvSpPr/>
          <p:nvPr/>
        </p:nvSpPr>
        <p:spPr>
          <a:xfrm>
            <a:off x="5965200" y="3736607"/>
            <a:ext cx="39600" cy="457200"/>
          </a:xfrm>
          <a:prstGeom prst="rect">
            <a:avLst/>
          </a:prstGeom>
          <a:solidFill>
            <a:srgbClr val="009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New shape"/>
          <p:cNvSpPr/>
          <p:nvPr/>
        </p:nvSpPr>
        <p:spPr>
          <a:xfrm>
            <a:off x="6152400" y="3546347"/>
            <a:ext cx="309600" cy="39600"/>
          </a:xfrm>
          <a:prstGeom prst="rect">
            <a:avLst/>
          </a:prstGeom>
          <a:solidFill>
            <a:srgbClr val="009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New shape"/>
          <p:cNvSpPr/>
          <p:nvPr/>
        </p:nvSpPr>
        <p:spPr>
          <a:xfrm>
            <a:off x="5806800" y="3365807"/>
            <a:ext cx="360000" cy="370800"/>
          </a:xfrm>
          <a:prstGeom prst="roundRect">
            <a:avLst>
              <a:gd name="adj" fmla="val 8819"/>
            </a:avLst>
          </a:prstGeom>
          <a:solidFill>
            <a:srgbClr val="0F355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tags/tag1.xml><?xml version="1.0" encoding="utf-8"?>
<p:tagLst xmlns:p="http://schemas.openxmlformats.org/presentationml/2006/main">
  <p:tag name="AS_NET" val="Unix 5.4 unknown"/>
  <p:tag name="AS_OS" val="Unix 5.4 unknown"/>
  <p:tag name="AS_RELEASE_DATE" val="2013.12.17"/>
  <p:tag name="AS_TITLE" val="Spire.Presentation for .NET "/>
  <p:tag name="AS_VERSION" val="2.1.0.0"/>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tileRect/>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tileRect/>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tileRect/>
        </a:gradFill>
        <a:gradFill rotWithShape="1">
          <a:gsLst>
            <a:gs pos="0">
              <a:schemeClr val="phClr">
                <a:tint val="80000"/>
                <a:satMod val="300000"/>
              </a:schemeClr>
            </a:gs>
            <a:gs pos="100000">
              <a:schemeClr val="phClr">
                <a:shade val="30000"/>
                <a:satMod val="200000"/>
              </a:schemeClr>
            </a:gs>
          </a:gsLst>
          <a:path path="circle">
            <a:fillToRect l="50000" t="50000" r="50000" b="50000"/>
          </a:path>
          <a:tileRect/>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3371</Words>
  <Application>WPS 演示</Application>
  <PresentationFormat>全屏显示(4:3)</PresentationFormat>
  <Paragraphs>306</Paragraphs>
  <Slides>27</Slides>
  <Notes>0</Notes>
  <HiddenSlides>0</HiddenSlides>
  <MMClips>0</MMClips>
  <ScaleCrop>false</ScaleCrop>
  <HeadingPairs>
    <vt:vector size="6" baseType="variant">
      <vt:variant>
        <vt:lpstr>已用的字体</vt:lpstr>
      </vt:variant>
      <vt:variant>
        <vt:i4>6</vt:i4>
      </vt:variant>
      <vt:variant>
        <vt:lpstr>主题</vt:lpstr>
      </vt:variant>
      <vt:variant>
        <vt:i4>1</vt:i4>
      </vt:variant>
      <vt:variant>
        <vt:lpstr>幻灯片标题</vt:lpstr>
      </vt:variant>
      <vt:variant>
        <vt:i4>27</vt:i4>
      </vt:variant>
    </vt:vector>
  </HeadingPairs>
  <TitlesOfParts>
    <vt:vector size="34" baseType="lpstr">
      <vt:lpstr>Arial</vt:lpstr>
      <vt:lpstr>宋体</vt:lpstr>
      <vt:lpstr>Wingdings</vt:lpstr>
      <vt:lpstr>微软雅黑</vt:lpstr>
      <vt:lpstr>Calibri</vt:lpstr>
      <vt:lpstr>Arial Unicode MS</vt:lpstr>
      <vt:lpstr>Office Theme</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玄月冰灵</cp:lastModifiedBy>
  <cp:revision>2</cp:revision>
  <dcterms:created xsi:type="dcterms:W3CDTF">2025-10-09T10:06:00Z</dcterms:created>
  <dcterms:modified xsi:type="dcterms:W3CDTF">2025-10-09T10:06:09Z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DB79B7B027FB46109E98C8839D91AFF3_12</vt:lpwstr>
  </property>
  <property fmtid="{D5CDD505-2E9C-101B-9397-08002B2CF9AE}" pid="3" name="KSOProductBuildVer">
    <vt:lpwstr>2052-12.1.0.22529</vt:lpwstr>
  </property>
</Properties>
</file>