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type="screen16x9"/>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gs" Target="tags/tag1.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AI翻唱技术革新浪潮</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F8B62D"/>
                </a:solidFill>
                <a:latin typeface="微软雅黑" panose="020B0503020204020204" charset="-122"/>
              </a:rPr>
              <a:t>虚拟歌姬重塑音乐边界</a:t>
            </a:r>
            <a:endParaRPr sz="3000" b="1" i="0">
              <a:solidFill>
                <a:srgbClr val="F8B62D"/>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2025/10/09</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虚拟歌手创作</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通过深度学习算法，虚拟歌手能够模仿真实歌手的声线和演唱技巧，实现高度真实的音乐创作。</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虚拟歌手技术解析</a:t>
            </a:r>
            <a:endParaRPr sz="2100" b="1" i="0">
              <a:solidFill>
                <a:srgbClr val="F8B62D"/>
              </a:solidFill>
              <a:latin typeface="微软雅黑" panose="020B0503020204020204" charset="-122"/>
            </a:endParaRPr>
          </a:p>
        </p:txBody>
      </p:sp>
      <p:sp>
        <p:nvSpPr>
          <p:cNvPr id="6" name="New shape"/>
          <p:cNvSpPr/>
          <p:nvPr/>
        </p:nvSpPr>
        <p:spPr>
          <a:xfrm>
            <a:off x="4430015" y="2402271"/>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包括旋律设计、歌词编写与声音合成等步骤，每一步都需精细调整以达到最佳效果。</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创作流程概述</a:t>
            </a:r>
            <a:endParaRPr sz="2100" b="1" i="0">
              <a:solidFill>
                <a:srgbClr val="F8B62D"/>
              </a:solidFill>
              <a:latin typeface="微软雅黑" panose="020B0503020204020204" charset="-122"/>
            </a:endParaRPr>
          </a:p>
        </p:txBody>
      </p:sp>
      <p:sp>
        <p:nvSpPr>
          <p:cNvPr id="8" name="New shape"/>
          <p:cNvSpPr/>
          <p:nvPr/>
        </p:nvSpPr>
        <p:spPr>
          <a:xfrm>
            <a:off x="7301229" y="2402271"/>
            <a:ext cx="2744216"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虚拟歌手被广泛应用于游戏音乐制作、广告配音等领域，为创意产业带来新的可能性。</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应用场景展示</a:t>
            </a:r>
            <a:endParaRPr sz="2100" b="1" i="0">
              <a:solidFill>
                <a:srgbClr val="F8B62D"/>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03</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制作流程拆解</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原始音频采集</a:t>
            </a:r>
            <a:endParaRPr sz="3000" b="1" i="0">
              <a:solidFill>
                <a:srgbClr val="FFFFFF"/>
              </a:solidFill>
              <a:latin typeface="微软雅黑" panose="020B0503020204020204" charset="-122"/>
            </a:endParaRPr>
          </a:p>
        </p:txBody>
      </p:sp>
      <p:sp>
        <p:nvSpPr>
          <p:cNvPr id="4" name="New shape"/>
          <p:cNvSpPr/>
          <p:nvPr/>
        </p:nvSpPr>
        <p:spPr>
          <a:xfrm>
            <a:off x="1558800" y="3011879"/>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原始音频的重要性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高质量的原始音频是AI翻唱的基础，它直接影响到翻唱的音质和效果。</a:t>
            </a:r>
            <a:endParaRPr sz="1575" b="0" i="0">
              <a:solidFill>
                <a:srgbClr val="FFFFFF"/>
              </a:solidFill>
              <a:latin typeface="微软雅黑" panose="020B0503020204020204" charset="-122"/>
            </a:endParaRPr>
          </a:p>
        </p:txBody>
      </p:sp>
      <p:sp>
        <p:nvSpPr>
          <p:cNvPr id="5" name="New shape"/>
          <p:cNvSpPr/>
          <p:nvPr/>
        </p:nvSpPr>
        <p:spPr>
          <a:xfrm>
            <a:off x="4430015" y="3011879"/>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音频采集设备选择</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选择合适的音频采集设备对保证音频质量至关重要，包括麦克风、录音环境等。</a:t>
            </a:r>
            <a:endParaRPr sz="1575" b="0" i="0">
              <a:solidFill>
                <a:srgbClr val="FFFFFF"/>
              </a:solidFill>
              <a:latin typeface="微软雅黑" panose="020B0503020204020204" charset="-122"/>
            </a:endParaRPr>
          </a:p>
        </p:txBody>
      </p:sp>
      <p:sp>
        <p:nvSpPr>
          <p:cNvPr id="6" name="New shape"/>
          <p:cNvSpPr/>
          <p:nvPr/>
        </p:nvSpPr>
        <p:spPr>
          <a:xfrm>
            <a:off x="7301229" y="3011880"/>
            <a:ext cx="2744216"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音频采集技巧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掌握正确的音频采集技巧可以提高音频质量，例如避免噪音干扰、调整录音参数等。</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模型训练调优</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深度学习模型训练</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通过大量数据进行模型训练，深度学习能够模拟人类大脑的工作方式，实现图像识别、自然语言处理等功能。</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3" y="1627201"/>
            <a:ext cx="3040517" cy="3267239"/>
          </a:xfrm>
          <a:prstGeom prst="roundRect">
            <a:avLst>
              <a:gd name="adj" fmla="val 9999"/>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调优策略与技巧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利用超参数调整、正则化方法及优化算法等技术，提高模型的泛化能力和预测准确性，确保其在实际应用中的效果。</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19" y="1627201"/>
            <a:ext cx="3040517" cy="3267239"/>
          </a:xfrm>
          <a:prstGeom prst="roundRect">
            <a:avLst>
              <a:gd name="adj" fmla="val 9999"/>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持续学习与更新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根据新的数据和反馈不断调整和优化模型，以适应变化的环境和应用需求，保持人工智能技术的前沿性和有效性。</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输出效果优化</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音质增强技术</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通过高级音频处理算法，对翻唱歌曲的音质进行优化，确保输出的声音清晰、高保真，提升听众的音乐体验。</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8B62D"/>
                </a:solidFill>
                <a:latin typeface="微软雅黑" panose="020B0503020204020204" charset="-122"/>
              </a:rPr>
              <a:t>风格匹配调整</a:t>
            </a:r>
            <a:endParaRPr sz="2100" b="1" i="0">
              <a:solidFill>
                <a:srgbClr val="F8B62D"/>
              </a:solidFill>
              <a:latin typeface="微软雅黑" panose="020B0503020204020204" charset="-122"/>
            </a:endParaRPr>
          </a:p>
          <a:p>
            <a:pPr algn="r">
              <a:lnSpc>
                <a:spcPct val="150000"/>
              </a:lnSpc>
            </a:pPr>
            <a:r>
              <a:rPr sz="1575" b="0" i="0">
                <a:solidFill>
                  <a:srgbClr val="FFFFFF"/>
                </a:solidFill>
                <a:latin typeface="微软雅黑" panose="020B0503020204020204" charset="-122"/>
              </a:rPr>
              <a:t>根据原唱者的风格特征，智能调整AI翻唱的音调、节奏等参数，使翻唱效果更贴近原唱，增强歌曲的整体协调性。</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情感表达优化</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利用深度学习技术分析原唱的情感表达方式，智能调整AI翻唱的情感强度和变化，使之能够更好地传达歌曲的情感内涵。</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04</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行业影响分析</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音乐产业变革</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音乐产业数字化转型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随着互联网技术的进步，音乐产业正经历着从实体唱片到数字下载、流媒体服务的转型，为消费者提供了更便捷的音乐获取方式。</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独立音乐人的崛起</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借助网络平台，独立音乐人得以跨越传统唱片公司的门槛，直接与受众接触，促进了音乐创作的多样化和个性化发展。</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版权保护的挑战与机遇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数字化时代下，音乐版权保护面临新的挑战，同时，区块链技术等新兴手段也为解决版权纠纷提供了新的思路和解决方案。</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版权保护挑战</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翻唱作品版权归属</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翻唱者需明确原唱版权，未经许可使用可能侵犯知识产权。合理授权或注明来源是避免侵权的有效方式。</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翻唱作品的版权保护</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为保障翻唱作品权益，应通过法律途径申请版权保护，包括但不限于商标注册、版权登记等措施。</a:t>
            </a:r>
            <a:endParaRPr sz="1575" b="0" i="0">
              <a:solidFill>
                <a:srgbClr val="FFFFFF"/>
              </a:solidFill>
              <a:latin typeface="微软雅黑" panose="020B0503020204020204" charset="-122"/>
            </a:endParaRPr>
          </a:p>
        </p:txBody>
      </p:sp>
      <p:sp>
        <p:nvSpPr>
          <p:cNvPr id="6" name="New shape"/>
          <p:cNvSpPr/>
          <p:nvPr/>
        </p:nvSpPr>
        <p:spPr>
          <a:xfrm>
            <a:off x="7301229" y="1627200"/>
            <a:ext cx="2744216" cy="2448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翻唱作品版权的挑战与对策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面对版权挑战，翻唱者需增强版权意识，合法获取授权，并采取技术手段保护作品不被非法复制和使用。</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创作门槛降低</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技术门槛的降低</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随着AI技术的迅速发展，创作音乐的门槛大幅降低。用户无需专业背景即可通过AI翻唱软件轻松实现个性化音乐创作。</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普及化的音乐创作</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AI翻唱不仅降低了创作的技术门槛，还使得音乐创作更加普及化。普通大众也能参与到音乐创作中，享受音乐带来的乐趣。</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创意表达的新途径</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对于创作者而言，AI翻唱提供了一个全新的创意表达途径。通过与AI的互动，创作者能够探索更多音乐风格和表现形式。</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05</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伦理法律边界</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目录</a:t>
            </a:r>
            <a:endParaRPr sz="4800" b="1" i="0">
              <a:solidFill>
                <a:srgbClr val="FFE89E"/>
              </a:solidFill>
              <a:latin typeface="微软雅黑" panose="020B0503020204020204" charset="-122"/>
            </a:endParaRPr>
          </a:p>
        </p:txBody>
      </p:sp>
      <p:sp>
        <p:nvSpPr>
          <p:cNvPr id="4" name="New shape"/>
          <p:cNvSpPr/>
          <p:nvPr/>
        </p:nvSpPr>
        <p:spPr>
          <a:xfrm>
            <a:off x="2340000" y="2494800"/>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8B62D"/>
                </a:solidFill>
                <a:latin typeface="微软雅黑" panose="020B0503020204020204" charset="-122"/>
              </a:rPr>
              <a:t>01</a:t>
            </a:r>
            <a:r>
              <a:rPr sz="1800">
                <a:latin typeface="微软雅黑" panose="020B0503020204020204" charset="-122"/>
              </a:rPr>
              <a:t> </a:t>
            </a:r>
            <a:r>
              <a:rPr sz="1575" b="0" i="0">
                <a:solidFill>
                  <a:srgbClr val="FFFFFF"/>
                </a:solidFill>
                <a:latin typeface="微软雅黑" panose="020B0503020204020204" charset="-122"/>
              </a:rPr>
              <a:t>AI翻唱技术原理</a:t>
            </a:r>
            <a:endParaRPr sz="1575" b="0" i="0">
              <a:solidFill>
                <a:srgbClr val="FFFFFF"/>
              </a:solidFill>
              <a:latin typeface="微软雅黑" panose="020B0503020204020204" charset="-122"/>
            </a:endParaRPr>
          </a:p>
        </p:txBody>
      </p:sp>
      <p:sp>
        <p:nvSpPr>
          <p:cNvPr id="5" name="New shape"/>
          <p:cNvSpPr/>
          <p:nvPr/>
        </p:nvSpPr>
        <p:spPr>
          <a:xfrm>
            <a:off x="6484141" y="2494800"/>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8B62D"/>
                </a:solidFill>
                <a:latin typeface="微软雅黑" panose="020B0503020204020204" charset="-122"/>
              </a:rPr>
              <a:t>02</a:t>
            </a:r>
            <a:r>
              <a:rPr sz="1800">
                <a:latin typeface="微软雅黑" panose="020B0503020204020204" charset="-122"/>
              </a:rPr>
              <a:t> </a:t>
            </a:r>
            <a:r>
              <a:rPr sz="1575" b="0" i="0">
                <a:solidFill>
                  <a:srgbClr val="FFFFFF"/>
                </a:solidFill>
                <a:latin typeface="微软雅黑" panose="020B0503020204020204" charset="-122"/>
              </a:rPr>
              <a:t>核心应用场景解析</a:t>
            </a:r>
            <a:endParaRPr sz="1575" b="0" i="0">
              <a:solidFill>
                <a:srgbClr val="FFFFFF"/>
              </a:solidFill>
              <a:latin typeface="微软雅黑" panose="020B0503020204020204" charset="-122"/>
            </a:endParaRPr>
          </a:p>
        </p:txBody>
      </p:sp>
      <p:sp>
        <p:nvSpPr>
          <p:cNvPr id="6" name="New shape"/>
          <p:cNvSpPr/>
          <p:nvPr/>
        </p:nvSpPr>
        <p:spPr>
          <a:xfrm>
            <a:off x="2340000" y="2998223"/>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8B62D"/>
                </a:solidFill>
                <a:latin typeface="微软雅黑" panose="020B0503020204020204" charset="-122"/>
              </a:rPr>
              <a:t>03</a:t>
            </a:r>
            <a:r>
              <a:rPr sz="1800">
                <a:latin typeface="微软雅黑" panose="020B0503020204020204" charset="-122"/>
              </a:rPr>
              <a:t> </a:t>
            </a:r>
            <a:r>
              <a:rPr sz="1575" b="0" i="0">
                <a:solidFill>
                  <a:srgbClr val="FFFFFF"/>
                </a:solidFill>
                <a:latin typeface="微软雅黑" panose="020B0503020204020204" charset="-122"/>
              </a:rPr>
              <a:t>制作流程拆解</a:t>
            </a:r>
            <a:endParaRPr sz="1575" b="0" i="0">
              <a:solidFill>
                <a:srgbClr val="FFFFFF"/>
              </a:solidFill>
              <a:latin typeface="微软雅黑" panose="020B0503020204020204" charset="-122"/>
            </a:endParaRPr>
          </a:p>
        </p:txBody>
      </p:sp>
      <p:sp>
        <p:nvSpPr>
          <p:cNvPr id="7" name="New shape"/>
          <p:cNvSpPr/>
          <p:nvPr/>
        </p:nvSpPr>
        <p:spPr>
          <a:xfrm>
            <a:off x="6484141" y="2998223"/>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8B62D"/>
                </a:solidFill>
                <a:latin typeface="微软雅黑" panose="020B0503020204020204" charset="-122"/>
              </a:rPr>
              <a:t>04</a:t>
            </a:r>
            <a:r>
              <a:rPr sz="1800">
                <a:latin typeface="微软雅黑" panose="020B0503020204020204" charset="-122"/>
              </a:rPr>
              <a:t> </a:t>
            </a:r>
            <a:r>
              <a:rPr sz="1575" b="0" i="0">
                <a:solidFill>
                  <a:srgbClr val="FFFFFF"/>
                </a:solidFill>
                <a:latin typeface="微软雅黑" panose="020B0503020204020204" charset="-122"/>
              </a:rPr>
              <a:t>行业影响分析</a:t>
            </a:r>
            <a:endParaRPr sz="1575" b="0" i="0">
              <a:solidFill>
                <a:srgbClr val="FFFFFF"/>
              </a:solidFill>
              <a:latin typeface="微软雅黑" panose="020B0503020204020204" charset="-122"/>
            </a:endParaRPr>
          </a:p>
        </p:txBody>
      </p:sp>
      <p:sp>
        <p:nvSpPr>
          <p:cNvPr id="8" name="New shape"/>
          <p:cNvSpPr/>
          <p:nvPr/>
        </p:nvSpPr>
        <p:spPr>
          <a:xfrm>
            <a:off x="2340000" y="3501646"/>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8B62D"/>
                </a:solidFill>
                <a:latin typeface="微软雅黑" panose="020B0503020204020204" charset="-122"/>
              </a:rPr>
              <a:t>05</a:t>
            </a:r>
            <a:r>
              <a:rPr sz="1800">
                <a:latin typeface="微软雅黑" panose="020B0503020204020204" charset="-122"/>
              </a:rPr>
              <a:t> </a:t>
            </a:r>
            <a:r>
              <a:rPr sz="1575" b="0" i="0">
                <a:solidFill>
                  <a:srgbClr val="FFFFFF"/>
                </a:solidFill>
                <a:latin typeface="微软雅黑" panose="020B0503020204020204" charset="-122"/>
              </a:rPr>
              <a:t>伦理法律边界</a:t>
            </a:r>
            <a:endParaRPr sz="1575" b="0" i="0">
              <a:solidFill>
                <a:srgbClr val="FFFFFF"/>
              </a:solidFill>
              <a:latin typeface="微软雅黑" panose="020B0503020204020204" charset="-122"/>
            </a:endParaRPr>
          </a:p>
        </p:txBody>
      </p:sp>
      <p:sp>
        <p:nvSpPr>
          <p:cNvPr id="9" name="New shape"/>
          <p:cNvSpPr/>
          <p:nvPr/>
        </p:nvSpPr>
        <p:spPr>
          <a:xfrm>
            <a:off x="6484141" y="3501646"/>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8B62D"/>
                </a:solidFill>
                <a:latin typeface="微软雅黑" panose="020B0503020204020204" charset="-122"/>
              </a:rPr>
              <a:t>06</a:t>
            </a:r>
            <a:r>
              <a:rPr sz="1800">
                <a:latin typeface="微软雅黑" panose="020B0503020204020204" charset="-122"/>
              </a:rPr>
              <a:t> </a:t>
            </a:r>
            <a:r>
              <a:rPr sz="1575" b="0" i="0">
                <a:solidFill>
                  <a:srgbClr val="FFFFFF"/>
                </a:solidFill>
                <a:latin typeface="微软雅黑" panose="020B0503020204020204" charset="-122"/>
              </a:rPr>
              <a:t>典型案例展示</a:t>
            </a:r>
            <a:endParaRPr sz="1575" b="0" i="0">
              <a:solidFill>
                <a:srgbClr val="FFFFFF"/>
              </a:solidFill>
              <a:latin typeface="微软雅黑" panose="020B0503020204020204" charset="-122"/>
            </a:endParaRPr>
          </a:p>
        </p:txBody>
      </p:sp>
      <p:sp>
        <p:nvSpPr>
          <p:cNvPr id="10" name="New shape"/>
          <p:cNvSpPr/>
          <p:nvPr/>
        </p:nvSpPr>
        <p:spPr>
          <a:xfrm>
            <a:off x="2340000" y="4005069"/>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8B62D"/>
                </a:solidFill>
                <a:latin typeface="微软雅黑" panose="020B0503020204020204" charset="-122"/>
              </a:rPr>
              <a:t>07</a:t>
            </a:r>
            <a:r>
              <a:rPr sz="1800">
                <a:latin typeface="微软雅黑" panose="020B0503020204020204" charset="-122"/>
              </a:rPr>
              <a:t> </a:t>
            </a:r>
            <a:r>
              <a:rPr sz="1575" b="0" i="0">
                <a:solidFill>
                  <a:srgbClr val="FFFFFF"/>
                </a:solidFill>
                <a:latin typeface="微软雅黑" panose="020B0503020204020204" charset="-122"/>
              </a:rPr>
              <a:t>未来发展趋势</a:t>
            </a:r>
            <a:endParaRPr sz="1575" b="0" i="0">
              <a:solidFill>
                <a:srgbClr val="FFFFFF"/>
              </a:solidFill>
              <a:latin typeface="微软雅黑" panose="020B0503020204020204" charset="-122"/>
            </a:endParaRPr>
          </a:p>
        </p:txBody>
      </p:sp>
      <p:sp>
        <p:nvSpPr>
          <p:cNvPr id="11" name="New shape"/>
          <p:cNvSpPr/>
          <p:nvPr/>
        </p:nvSpPr>
        <p:spPr>
          <a:xfrm>
            <a:off x="6484141" y="4005069"/>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8B62D"/>
                </a:solidFill>
                <a:latin typeface="微软雅黑" panose="020B0503020204020204" charset="-122"/>
              </a:rPr>
              <a:t>08</a:t>
            </a:r>
            <a:r>
              <a:rPr sz="1800">
                <a:latin typeface="微软雅黑" panose="020B0503020204020204" charset="-122"/>
              </a:rPr>
              <a:t> </a:t>
            </a:r>
            <a:r>
              <a:rPr sz="1575" b="0" i="0">
                <a:solidFill>
                  <a:srgbClr val="FFFFFF"/>
                </a:solidFill>
                <a:latin typeface="微软雅黑" panose="020B0503020204020204" charset="-122"/>
              </a:rPr>
              <a:t>技术难点突破</a:t>
            </a:r>
            <a:endParaRPr sz="1575" b="0" i="0">
              <a:solidFill>
                <a:srgbClr val="FFFFFF"/>
              </a:solidFill>
              <a:latin typeface="微软雅黑" panose="020B0503020204020204" charset="-122"/>
            </a:endParaRPr>
          </a:p>
        </p:txBody>
      </p:sp>
      <p:sp>
        <p:nvSpPr>
          <p:cNvPr id="12" name="New shape"/>
          <p:cNvSpPr/>
          <p:nvPr/>
        </p:nvSpPr>
        <p:spPr>
          <a:xfrm>
            <a:off x="2340000" y="4508491"/>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8B62D"/>
                </a:solidFill>
                <a:latin typeface="微软雅黑" panose="020B0503020204020204" charset="-122"/>
              </a:rPr>
              <a:t>09</a:t>
            </a:r>
            <a:r>
              <a:rPr sz="1800">
                <a:latin typeface="微软雅黑" panose="020B0503020204020204" charset="-122"/>
              </a:rPr>
              <a:t> </a:t>
            </a:r>
            <a:r>
              <a:rPr sz="1575" b="0" i="0">
                <a:solidFill>
                  <a:srgbClr val="FFFFFF"/>
                </a:solidFill>
                <a:latin typeface="微软雅黑" panose="020B0503020204020204" charset="-122"/>
              </a:rPr>
              <a:t>用户体验设计</a:t>
            </a:r>
            <a:endParaRPr sz="1575" b="0" i="0">
              <a:solidFill>
                <a:srgbClr val="FFFFFF"/>
              </a:solidFill>
              <a:latin typeface="微软雅黑" panose="020B0503020204020204" charset="-122"/>
            </a:endParaRPr>
          </a:p>
        </p:txBody>
      </p:sp>
      <p:sp>
        <p:nvSpPr>
          <p:cNvPr id="13" name="New shape"/>
          <p:cNvSpPr/>
          <p:nvPr/>
        </p:nvSpPr>
        <p:spPr>
          <a:xfrm>
            <a:off x="6484141" y="4508491"/>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8B62D"/>
                </a:solidFill>
                <a:latin typeface="微软雅黑" panose="020B0503020204020204" charset="-122"/>
              </a:rPr>
              <a:t>10</a:t>
            </a:r>
            <a:r>
              <a:rPr sz="1800">
                <a:latin typeface="微软雅黑" panose="020B0503020204020204" charset="-122"/>
              </a:rPr>
              <a:t> </a:t>
            </a:r>
            <a:r>
              <a:rPr sz="1575" b="0" i="0">
                <a:solidFill>
                  <a:srgbClr val="FFFFFF"/>
                </a:solidFill>
                <a:latin typeface="微软雅黑" panose="020B0503020204020204" charset="-122"/>
              </a:rPr>
              <a:t>行业生态构建</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声音权属界定</a:t>
            </a:r>
            <a:endParaRPr sz="3000" b="1" i="0">
              <a:solidFill>
                <a:srgbClr val="FFFFFF"/>
              </a:solidFill>
              <a:latin typeface="微软雅黑" panose="020B0503020204020204" charset="-122"/>
            </a:endParaRPr>
          </a:p>
        </p:txBody>
      </p:sp>
      <p:sp>
        <p:nvSpPr>
          <p:cNvPr id="4" name="New shape"/>
          <p:cNvSpPr/>
          <p:nvPr/>
        </p:nvSpPr>
        <p:spPr>
          <a:xfrm>
            <a:off x="1558800"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在AI翻唱领域，明确声音权属至关重要。通常基于版权法，需确认声音原创者或合法授权者身份，确保翻唱合法性。</a:t>
            </a:r>
            <a:endParaRPr sz="1575" b="0" i="0">
              <a:solidFill>
                <a:srgbClr val="FFFFFF"/>
              </a:solidFill>
              <a:latin typeface="微软雅黑" panose="020B0503020204020204" charset="-122"/>
            </a:endParaRPr>
          </a:p>
        </p:txBody>
      </p:sp>
      <p:sp>
        <p:nvSpPr>
          <p:cNvPr id="5" name="New shape"/>
          <p:cNvSpPr/>
          <p:nvPr/>
        </p:nvSpPr>
        <p:spPr>
          <a:xfrm>
            <a:off x="1556410" y="1627200"/>
            <a:ext cx="2580658" cy="1124265"/>
          </a:xfrm>
          <a:prstGeom prst="roundRect">
            <a:avLst>
              <a:gd name="adj" fmla="val 10888"/>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声音权属的界定标准</a:t>
            </a:r>
            <a:endParaRPr sz="2100" b="1" i="0">
              <a:solidFill>
                <a:srgbClr val="F8B62D"/>
              </a:solidFill>
              <a:latin typeface="微软雅黑" panose="020B0503020204020204" charset="-122"/>
            </a:endParaRPr>
          </a:p>
        </p:txBody>
      </p:sp>
      <p:sp>
        <p:nvSpPr>
          <p:cNvPr id="6" name="New shape"/>
          <p:cNvSpPr/>
          <p:nvPr/>
        </p:nvSpPr>
        <p:spPr>
          <a:xfrm>
            <a:off x="4430015"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翻唱前需获得原声音频版权持有者的授权，包括签署合约、支付版权费等步骤。这一流程有助于保护创作者权益，避免侵权纠纷。</a:t>
            </a:r>
            <a:endParaRPr sz="1575" b="0" i="0">
              <a:solidFill>
                <a:srgbClr val="FFFFFF"/>
              </a:solidFill>
              <a:latin typeface="微软雅黑" panose="020B0503020204020204" charset="-122"/>
            </a:endParaRPr>
          </a:p>
        </p:txBody>
      </p:sp>
      <p:sp>
        <p:nvSpPr>
          <p:cNvPr id="7" name="New shape"/>
          <p:cNvSpPr/>
          <p:nvPr/>
        </p:nvSpPr>
        <p:spPr>
          <a:xfrm>
            <a:off x="4427625" y="1627200"/>
            <a:ext cx="2580660" cy="1124265"/>
          </a:xfrm>
          <a:prstGeom prst="roundRect">
            <a:avLst>
              <a:gd name="adj" fmla="val 10888"/>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翻唱作品的授权流程</a:t>
            </a:r>
            <a:endParaRPr sz="2100" b="1" i="0">
              <a:solidFill>
                <a:srgbClr val="F8B62D"/>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未经授权擅自翻唱他人声音可能面临法律责任，包括赔偿损失、公开道歉等。强调遵守版权法的重要性，以维护创作生态和谐。</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侵权责任与后果</a:t>
            </a:r>
            <a:endParaRPr sz="2100" b="1" i="0">
              <a:solidFill>
                <a:srgbClr val="F8B62D"/>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合理使用范围</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合理使用范围</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在AI翻唱中，合理使用范围指的是技术应用于音乐创作的界限与场景，确保创新同时尊重版权和艺术价值。</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技术应用边界</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AI翻唱技术的运用需明确其功能与限制，避免超越伦理与法律框架，确保技术发展与社会价值相协调。</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版权与创作权</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在使用AI翻唱时，必须考虑作品的原创性及版权归属问题，维护创作者权益，促进文化多样性与创新活力。</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反滥用机制建设</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反滥用机制设计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构建有效的反滥用机制，通过技术手段和人工审核相结合，识别并阻止恶意或不恰当内容的传播。</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监控与反馈系统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建立实时监控系统，对用户行为进行追踪分析，同时设置用户反馈渠道，快速响应并处理违规行为。</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教育与引导</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加强对用户的正面引导和教育，提高公众对AI翻唱平台使用规则的认识，促进健康、文明的网络环境建设。</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06</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典型案例展示</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明星AI合唱案例</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人工智能起源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人工智能起源于20世纪50年代，最初目标是构建模拟人类智能的机器。经历符号推理、神经网络等技术演进，现已广泛应用于各个领域。</a:t>
            </a:r>
            <a:endParaRPr sz="1575" b="0" i="0">
              <a:solidFill>
                <a:srgbClr val="FFFFFF"/>
              </a:solidFill>
              <a:latin typeface="微软雅黑" panose="020B0503020204020204" charset="-122"/>
            </a:endParaRPr>
          </a:p>
        </p:txBody>
      </p:sp>
      <p:sp>
        <p:nvSpPr>
          <p:cNvPr id="5" name="New shape"/>
          <p:cNvSpPr/>
          <p:nvPr/>
        </p:nvSpPr>
        <p:spPr>
          <a:xfrm>
            <a:off x="4430015" y="3011879"/>
            <a:ext cx="2744215" cy="915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301229" y="3011880"/>
            <a:ext cx="2744216" cy="915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br>
              <a:rPr sz="1800">
                <a:latin typeface="微软雅黑" panose="020B0503020204020204" charset="-122"/>
              </a:rPr>
            </a:br>
            <a:endParaRPr sz="1800">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素人定制单曲</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针对普通用户，提供个性化音乐制作服务，根据个人喜好和风格创作独一无二的单曲。</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素人定制单曲概念</a:t>
            </a:r>
            <a:endParaRPr sz="2100" b="1" i="0">
              <a:solidFill>
                <a:srgbClr val="F8B62D"/>
              </a:solidFill>
              <a:latin typeface="微软雅黑" panose="020B0503020204020204" charset="-122"/>
            </a:endParaRPr>
          </a:p>
        </p:txBody>
      </p:sp>
      <p:sp>
        <p:nvSpPr>
          <p:cNvPr id="6" name="New shape"/>
          <p:cNvSpPr/>
          <p:nvPr/>
        </p:nvSpPr>
        <p:spPr>
          <a:xfrm>
            <a:off x="4430015" y="2402271"/>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集结资深音乐制作人和声优，利用先进技术，将用户的创意转化为高品质的音乐作品。</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专业团队打造</a:t>
            </a:r>
            <a:endParaRPr sz="2100" b="1" i="0">
              <a:solidFill>
                <a:srgbClr val="F8B62D"/>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通过量身定制的单曲，不仅提升个人品牌影响力，还能在社交媒体上获得更多关注和认可。</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专属体验与价值</a:t>
            </a:r>
            <a:endParaRPr sz="2100" b="1" i="0">
              <a:solidFill>
                <a:srgbClr val="F8B62D"/>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商业广告应用</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商业广告中的AI翻唱应用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在商业广告中，AI翻唱技术被用于创造独特、个性化的背景音乐，增强品牌记忆点，提升广告吸引力。</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AI翻唱与品牌形象塑造</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企业利用AI翻唱生成与品牌调性一致的音乐，有效传递品牌理念，加深消费者对品牌个性的认知。</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AI翻唱在市场营销中的作用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AI翻唱技术通过定制化音乐内容，帮助企业精准触达目标受众，提高营销活动的参与度和转化率。</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07</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未来发展趋势</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实时交互演唱</a:t>
            </a:r>
            <a:endParaRPr sz="3000" b="1" i="0">
              <a:solidFill>
                <a:srgbClr val="FFFFFF"/>
              </a:solidFill>
              <a:latin typeface="微软雅黑" panose="020B0503020204020204" charset="-122"/>
            </a:endParaRPr>
          </a:p>
        </p:txBody>
      </p:sp>
      <p:sp>
        <p:nvSpPr>
          <p:cNvPr id="4" name="New shape"/>
          <p:cNvSpPr/>
          <p:nvPr/>
        </p:nvSpPr>
        <p:spPr>
          <a:xfrm>
            <a:off x="1558800" y="1627200"/>
            <a:ext cx="3040503" cy="3627421"/>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实时互动演唱技术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利用AI算法和语音识别技术，实现用户与虚拟歌手的实时互动演唱，提升演唱体验的真实感和沉浸感。</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0"/>
            <a:ext cx="3040502" cy="3627421"/>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智能伴奏系统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通过AI分析用户演唱风格，自动生成或调整伴奏音乐，确保演唱效果与用户风格匹配，增强个性化体验。</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3" y="1627201"/>
            <a:ext cx="3040532" cy="3627421"/>
          </a:xfrm>
          <a:prstGeom prst="roundRect">
            <a:avLst>
              <a:gd name="adj" fmla="val 9999"/>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情感识别与反馈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AI实时捕捉用户演唱时的情感变化，通过声音特征分析情绪波动，并给予相应的反馈，如调整音乐节奏和音调，使演唱更富有表现力。</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情感表达升级</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情感识别技术</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通过深度学习算法，AI能够解析和理解人类语音中的情感变化，实现精准的情绪分类与表达。</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8B62D"/>
                </a:solidFill>
                <a:latin typeface="微软雅黑" panose="020B0503020204020204" charset="-122"/>
              </a:rPr>
              <a:t>情绪调控策略</a:t>
            </a:r>
            <a:endParaRPr sz="2100" b="1" i="0">
              <a:solidFill>
                <a:srgbClr val="F8B62D"/>
              </a:solidFill>
              <a:latin typeface="微软雅黑" panose="020B0503020204020204" charset="-122"/>
            </a:endParaRPr>
          </a:p>
          <a:p>
            <a:pPr algn="r">
              <a:lnSpc>
                <a:spcPct val="150000"/>
              </a:lnSpc>
            </a:pPr>
            <a:r>
              <a:rPr sz="1575" b="0" i="0">
                <a:solidFill>
                  <a:srgbClr val="FFFFFF"/>
                </a:solidFill>
                <a:latin typeface="微软雅黑" panose="020B0503020204020204" charset="-122"/>
              </a:rPr>
              <a:t>AI翻唱系统能根据歌曲内容和用户情绪，智能调整演唱风格，如温柔或激昂，以匹配听者心情。</a:t>
            </a:r>
            <a:endParaRPr sz="1575" b="0" i="0">
              <a:solidFill>
                <a:srgbClr val="FFFFFF"/>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个性化情感传递</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AI翻唱不仅复刻原唱，还能在保持风格一致的基础上，加入个性化的情感色彩，提升用户体验。</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01</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AI翻唱技术原理</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全息投影融合</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全息投影技术介绍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全息投影利用激光干涉和衍射原理，生成三维影像。通过全息膜记录并再现光波信息，实现真实感的三维视觉体验。</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融合过程解析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将AI算法与全息投影结合，通过深度学习优化光影效果，提升图像质量。此过程需精确控制光源和投影角度，确保视觉效果逼真。</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应用场景拓展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AI翻唱结合全息投影技术，可应用于演唱会、教育、广告等多个领域。通过模拟歌手演唱，提供新颖的互动体验，增强观众沉浸感。</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08</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技术难点突破</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气息节奏控制</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气息控制技巧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气息控制是演唱中的关键，通过练习腹式呼吸等方法提升稳定性和持久力，从而支持歌曲中复杂的情感表达和音域挑战。</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节奏掌握策略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精准的节奏感对翻唱至关重要，通过节拍器训练、跟随原曲反复练习等方式，确保每个音符和休止符都能准确无误地呈现。</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情绪与节奏融合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在翻唱时，不仅要技术到位，还需将个人情感与歌曲节奏完美结合，通过调整语速、强弱对比等手段，使演绎更具感染力。</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咬字清晰度提升</a:t>
            </a:r>
            <a:endParaRPr sz="3000" b="1" i="0">
              <a:solidFill>
                <a:srgbClr val="FFFFFF"/>
              </a:solidFill>
              <a:latin typeface="微软雅黑" panose="020B0503020204020204" charset="-122"/>
            </a:endParaRPr>
          </a:p>
        </p:txBody>
      </p:sp>
      <p:sp>
        <p:nvSpPr>
          <p:cNvPr id="4" name="New shape"/>
          <p:cNvSpPr/>
          <p:nvPr/>
        </p:nvSpPr>
        <p:spPr>
          <a:xfrm>
            <a:off x="1558799" y="1627201"/>
            <a:ext cx="3031739" cy="2898928"/>
          </a:xfrm>
          <a:prstGeom prst="roundRect">
            <a:avLst>
              <a:gd name="adj" fmla="val 10032"/>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咬字清晰度定义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咬字清晰度是指演唱时字音的准确和清晰程度，是评价歌唱技巧的重要指标之一。</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538" y="1627200"/>
            <a:ext cx="3031738" cy="2898928"/>
          </a:xfrm>
          <a:prstGeom prst="roundRect">
            <a:avLst>
              <a:gd name="adj" fmla="val 10032"/>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咬字问题常见原因</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发音不准、舌位错误、气息不足等都会导致咬字不清晰，影响歌曲的整体表现力。</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76276" y="1627201"/>
            <a:ext cx="3031739" cy="2898928"/>
          </a:xfrm>
          <a:prstGeom prst="roundRect">
            <a:avLst>
              <a:gd name="adj" fmla="val 10032"/>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提升咬字清晰度方法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通过练习正确的发音位置、加强气息控制和增加语言训练，有效提高咬字清晰度。</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风格化演绎适配</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风格化演绎定义</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风格化演绎指通过调整音乐风格和演绎方式，使翻唱作品具有独特的艺术特色，吸引不同听众群体。</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8B62D"/>
                </a:solidFill>
                <a:latin typeface="微软雅黑" panose="020B0503020204020204" charset="-122"/>
              </a:rPr>
              <a:t>适配技巧</a:t>
            </a:r>
            <a:endParaRPr sz="2100" b="1" i="0">
              <a:solidFill>
                <a:srgbClr val="F8B62D"/>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包括分析原曲风格、选择合适翻唱者以及调整演唱技巧等，确保翻唱作品既忠于原作又具个人风格。</a:t>
            </a:r>
            <a:endParaRPr sz="1575" b="0" i="0">
              <a:solidFill>
                <a:srgbClr val="FFFFFF"/>
              </a:solidFill>
              <a:latin typeface="微软雅黑" panose="020B0503020204020204" charset="-122"/>
            </a:endParaRPr>
          </a:p>
        </p:txBody>
      </p:sp>
      <p:sp>
        <p:nvSpPr>
          <p:cNvPr id="6" name="New shape"/>
          <p:cNvSpPr/>
          <p:nvPr/>
        </p:nvSpPr>
        <p:spPr>
          <a:xfrm>
            <a:off x="6458401" y="3365807"/>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成功案例分析</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分析几首成功的AI翻唱案例，探讨其风格化演绎的成功要素，为未来翻唱提供参考与启示。</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09</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用户体验设计</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个性化参数调节</a:t>
            </a:r>
            <a:endParaRPr sz="3000" b="1" i="0">
              <a:solidFill>
                <a:srgbClr val="FFFFFF"/>
              </a:solidFill>
              <a:latin typeface="微软雅黑" panose="020B0503020204020204" charset="-122"/>
            </a:endParaRPr>
          </a:p>
        </p:txBody>
      </p:sp>
      <p:sp>
        <p:nvSpPr>
          <p:cNvPr id="4" name="New shape"/>
          <p:cNvSpPr/>
          <p:nvPr/>
        </p:nvSpPr>
        <p:spPr>
          <a:xfrm>
            <a:off x="1774800" y="1555200"/>
            <a:ext cx="8016003" cy="98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2100" b="1" i="0">
                <a:solidFill>
                  <a:srgbClr val="F8B62D"/>
                </a:solidFill>
                <a:latin typeface="微软雅黑" panose="020B0503020204020204" charset="-122"/>
              </a:rPr>
              <a:t>调整音调范围</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1774800" y="2666163"/>
            <a:ext cx="8016003" cy="98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2100" b="1" i="0">
                <a:solidFill>
                  <a:srgbClr val="F8B62D"/>
                </a:solidFill>
                <a:latin typeface="微软雅黑" panose="020B0503020204020204" charset="-122"/>
              </a:rPr>
              <a:t>节奏速度定制</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1774800" y="3777126"/>
            <a:ext cx="8016003" cy="98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2100" b="1" i="0">
                <a:solidFill>
                  <a:srgbClr val="F8B62D"/>
                </a:solidFill>
                <a:latin typeface="微软雅黑" panose="020B0503020204020204" charset="-122"/>
              </a:rPr>
              <a:t>音量大小调节</a:t>
            </a:r>
            <a:br>
              <a:rPr sz="1800">
                <a:latin typeface="微软雅黑" panose="020B0503020204020204" charset="-122"/>
              </a:rPr>
            </a:br>
            <a:endParaRPr sz="1800">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666163"/>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777126"/>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多端设备兼容</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多端设备兼容概述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讨论AI翻唱技术在不同硬件和操作系统上的应用情况，确保用户在多种设备上都能获得一致的体验。</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兼容性策略与挑战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分析实现多端设备兼容所采取的技术策略，以及面临的主要技术挑战，如资源限制、性能优化等问题。</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未来发展方向</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探讨未来AI翻唱技术在提高多端设备兼容性方面的创新方向，包括新技术的探索和应用前景。</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社交分享功能</a:t>
            </a:r>
            <a:endParaRPr sz="3000" b="1" i="0">
              <a:solidFill>
                <a:srgbClr val="FFFFFF"/>
              </a:solidFill>
              <a:latin typeface="微软雅黑" panose="020B0503020204020204" charset="-122"/>
            </a:endParaRPr>
          </a:p>
        </p:txBody>
      </p:sp>
      <p:sp>
        <p:nvSpPr>
          <p:cNvPr id="4" name="New shape"/>
          <p:cNvSpPr/>
          <p:nvPr/>
        </p:nvSpPr>
        <p:spPr>
          <a:xfrm>
            <a:off x="1558800" y="1627201"/>
            <a:ext cx="3032171" cy="2898928"/>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社交分享功能介绍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社交分享功能允许用户将AI翻唱的音乐作品快速分享至各大社交平台，扩大作品影响力。</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971" y="1627201"/>
            <a:ext cx="3031739" cy="2898928"/>
          </a:xfrm>
          <a:prstGeom prst="roundRect">
            <a:avLst>
              <a:gd name="adj" fmla="val 10032"/>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分享平台支持</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支持一键分享到微博、抖音等主流社交平台，满足不同用户的分享需求。</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76710" y="1627201"/>
            <a:ext cx="3031739" cy="2898928"/>
          </a:xfrm>
          <a:prstGeom prst="roundRect">
            <a:avLst>
              <a:gd name="adj" fmla="val 10032"/>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提升互动性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通过社交分享功能，用户可以与朋友互动，增加作品的曝光度和传播范围。</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10</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行业生态构建</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语音合成基础</a:t>
            </a:r>
            <a:endParaRPr sz="3000" b="1" i="0">
              <a:solidFill>
                <a:srgbClr val="FFFFFF"/>
              </a:solidFill>
              <a:latin typeface="微软雅黑" panose="020B0503020204020204" charset="-122"/>
            </a:endParaRPr>
          </a:p>
        </p:txBody>
      </p:sp>
      <p:sp>
        <p:nvSpPr>
          <p:cNvPr id="4" name="New shape"/>
          <p:cNvSpPr/>
          <p:nvPr/>
        </p:nvSpPr>
        <p:spPr>
          <a:xfrm>
            <a:off x="6458401" y="1715380"/>
            <a:ext cx="4545078"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语音合成技术通过模拟人类发声过程，将文本信息转换为自然流畅的语音输出。它融合了计算机科学、语言学及心理学等多领域知识。</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8B62D"/>
                </a:solidFill>
                <a:latin typeface="微软雅黑" panose="020B0503020204020204" charset="-122"/>
              </a:rPr>
              <a:t>关键技术解析</a:t>
            </a:r>
            <a:endParaRPr sz="2100" b="1" i="0">
              <a:solidFill>
                <a:srgbClr val="F8B62D"/>
              </a:solidFill>
              <a:latin typeface="微软雅黑" panose="020B0503020204020204" charset="-122"/>
            </a:endParaRPr>
          </a:p>
          <a:p>
            <a:pPr algn="r">
              <a:lnSpc>
                <a:spcPct val="150000"/>
              </a:lnSpc>
            </a:pPr>
            <a:r>
              <a:rPr sz="1575" b="0" i="0">
                <a:solidFill>
                  <a:srgbClr val="FFFFFF"/>
                </a:solidFill>
                <a:latin typeface="微软雅黑" panose="020B0503020204020204" charset="-122"/>
              </a:rPr>
              <a:t>语音合成涉及声学模型、发音规则库和韵律生成等多个关键技术。声学模型负责模拟声音波形，而发音规则库则定义了不同音素的组合方式。</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应用前景展望</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随着深度学习技术的不断进步，语音合成在智能助手、教育工具等领域展现出巨大潜力。未来，该技术将在更多场景中发挥重要作用。</a:t>
            </a:r>
            <a:endParaRPr sz="1575" b="0" i="0">
              <a:solidFill>
                <a:srgbClr val="FFFFFF"/>
              </a:solidFill>
              <a:latin typeface="微软雅黑" panose="020B0503020204020204" charset="-122"/>
            </a:endParaRPr>
          </a:p>
        </p:txBody>
      </p:sp>
      <p:sp>
        <p:nvSpPr>
          <p:cNvPr id="7" name="New shape"/>
          <p:cNvSpPr/>
          <p:nvPr/>
        </p:nvSpPr>
        <p:spPr>
          <a:xfrm>
            <a:off x="5965200" y="2086180"/>
            <a:ext cx="39600" cy="30422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89592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1538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开发者平台开放</a:t>
            </a:r>
            <a:endParaRPr sz="3000" b="1" i="0">
              <a:solidFill>
                <a:srgbClr val="FFFFFF"/>
              </a:solidFill>
              <a:latin typeface="微软雅黑" panose="020B0503020204020204" charset="-122"/>
            </a:endParaRPr>
          </a:p>
        </p:txBody>
      </p:sp>
      <p:sp>
        <p:nvSpPr>
          <p:cNvPr id="4" name="New shape"/>
          <p:cNvSpPr/>
          <p:nvPr/>
        </p:nvSpPr>
        <p:spPr>
          <a:xfrm>
            <a:off x="1558800" y="2878466"/>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开发者平台开放是指允许第三方开发者使用API、SDK等技术工具，在平台上进行应用开发和创新。</a:t>
            </a:r>
            <a:endParaRPr sz="1575" b="0" i="0">
              <a:solidFill>
                <a:srgbClr val="FFFFFF"/>
              </a:solidFill>
              <a:latin typeface="微软雅黑" panose="020B0503020204020204" charset="-122"/>
            </a:endParaRPr>
          </a:p>
        </p:txBody>
      </p:sp>
      <p:sp>
        <p:nvSpPr>
          <p:cNvPr id="5" name="New shape"/>
          <p:cNvSpPr/>
          <p:nvPr/>
        </p:nvSpPr>
        <p:spPr>
          <a:xfrm>
            <a:off x="1556410" y="1627200"/>
            <a:ext cx="2580658" cy="1124265"/>
          </a:xfrm>
          <a:prstGeom prst="roundRect">
            <a:avLst>
              <a:gd name="adj" fmla="val 10888"/>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开发者平台开放概述</a:t>
            </a:r>
            <a:endParaRPr sz="2100" b="1" i="0">
              <a:solidFill>
                <a:srgbClr val="F8B62D"/>
              </a:solidFill>
              <a:latin typeface="微软雅黑" panose="020B0503020204020204" charset="-122"/>
            </a:endParaRPr>
          </a:p>
        </p:txBody>
      </p:sp>
      <p:sp>
        <p:nvSpPr>
          <p:cNvPr id="6" name="New shape"/>
          <p:cNvSpPr/>
          <p:nvPr/>
        </p:nvSpPr>
        <p:spPr>
          <a:xfrm>
            <a:off x="4430015"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通过开放平台，可以促进技术创新和应用多样化，增强平台的竞争力和影响力，为用户提供更丰富的服务和体验。</a:t>
            </a:r>
            <a:endParaRPr sz="1575" b="0" i="0">
              <a:solidFill>
                <a:srgbClr val="FFFFFF"/>
              </a:solidFill>
              <a:latin typeface="微软雅黑" panose="020B0503020204020204" charset="-122"/>
            </a:endParaRPr>
          </a:p>
        </p:txBody>
      </p:sp>
      <p:sp>
        <p:nvSpPr>
          <p:cNvPr id="7" name="New shape"/>
          <p:cNvSpPr/>
          <p:nvPr/>
        </p:nvSpPr>
        <p:spPr>
          <a:xfrm>
            <a:off x="4427625" y="1627200"/>
            <a:ext cx="2580660" cy="1124265"/>
          </a:xfrm>
          <a:prstGeom prst="roundRect">
            <a:avLst>
              <a:gd name="adj" fmla="val 10888"/>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开发者平台开放的意义</a:t>
            </a:r>
            <a:endParaRPr sz="2100" b="1" i="0">
              <a:solidFill>
                <a:srgbClr val="F8B62D"/>
              </a:solidFill>
              <a:latin typeface="微软雅黑" panose="020B0503020204020204" charset="-122"/>
            </a:endParaRPr>
          </a:p>
        </p:txBody>
      </p:sp>
      <p:sp>
        <p:nvSpPr>
          <p:cNvPr id="8" name="New shape"/>
          <p:cNvSpPr/>
          <p:nvPr/>
        </p:nvSpPr>
        <p:spPr>
          <a:xfrm>
            <a:off x="7301229" y="2878466"/>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包括提供完善的技术支持、制定公平的开发者政策、建立活跃的开发者社区等措施，以确保开发者能够在平台上高效工作并取得成功。</a:t>
            </a:r>
            <a:endParaRPr sz="1575" b="0" i="0">
              <a:solidFill>
                <a:srgbClr val="FFFFFF"/>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开发者平台开放的实施策略</a:t>
            </a:r>
            <a:endParaRPr sz="2100" b="1" i="0">
              <a:solidFill>
                <a:srgbClr val="F8B62D"/>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内容创作者扶持</a:t>
            </a:r>
            <a:endParaRPr sz="3000" b="1" i="0">
              <a:solidFill>
                <a:srgbClr val="FFFFFF"/>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内容创作者扶持计划</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针对音乐内容创作者的全面支持项目，提供技术、资源和市场推广等多方位帮助。</a:t>
            </a:r>
            <a:endParaRPr sz="1575" b="0" i="0">
              <a:solidFill>
                <a:srgbClr val="FFFFFF"/>
              </a:solidFill>
              <a:latin typeface="微软雅黑" panose="020B0503020204020204" charset="-122"/>
            </a:endParaRPr>
          </a:p>
        </p:txBody>
      </p:sp>
      <p:sp>
        <p:nvSpPr>
          <p:cNvPr id="5" name="New shape"/>
          <p:cNvSpPr/>
          <p:nvPr/>
        </p:nvSpPr>
        <p:spPr>
          <a:xfrm>
            <a:off x="1774800" y="2729091"/>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技术支持与培训</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提供专业的AI翻唱技术和音乐创作工具培训，增强创作者的内容制作能力。</a:t>
            </a:r>
            <a:endParaRPr sz="1575" b="0" i="0">
              <a:solidFill>
                <a:srgbClr val="FFFFFF"/>
              </a:solidFill>
              <a:latin typeface="微软雅黑" panose="020B0503020204020204" charset="-122"/>
            </a:endParaRPr>
          </a:p>
        </p:txBody>
      </p:sp>
      <p:sp>
        <p:nvSpPr>
          <p:cNvPr id="6" name="New shape"/>
          <p:cNvSpPr/>
          <p:nvPr/>
        </p:nvSpPr>
        <p:spPr>
          <a:xfrm>
            <a:off x="1774800" y="3902982"/>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市场推广与合作机会</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通过平台合作和社交媒体营销，为内容创作者拓展更广阔的市场和观众基础。</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90298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用户社区运营</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社区用户互动策略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通过定期举办线上活动，如翻唱比赛、主题讨论等，增强用户参与感和归属感，促进用户间的交流与合作。</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用户反馈收集机制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建立多渠道的用户反馈系统，包括在线调查、社区意见箱等，及时了解用户需求和建议，不断优化社区服务。</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内容创作者激励计划</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设立奖励机制，对活跃度高、贡献突出的内容创作者给予物质或精神奖励，鼓励更多优质内容的产生，提升社区整体质量。</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声纹特征提取</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声纹特征提取是AI翻唱技术的基础，通过分析语音信号中的特征信息，实现对声音的准确识别与分类。</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声纹特征提取概述</a:t>
            </a:r>
            <a:endParaRPr sz="2100" b="1" i="0">
              <a:solidFill>
                <a:srgbClr val="F8B62D"/>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利用深度学习和模式识别技术，从原始音频数据中提取出独特的声纹特征，为后续的声音转换提供基础支持。</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关键技术应用</a:t>
            </a:r>
            <a:endParaRPr sz="2100" b="1" i="0">
              <a:solidFill>
                <a:srgbClr val="F8B62D"/>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面对复杂多变的语音环境，提高声纹特征提取的准确性和鲁棒性仍是技术发展的重点方向，未来有望在更多场景下得到应用。</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挑战与展望</a:t>
            </a:r>
            <a:endParaRPr sz="2100" b="1" i="0">
              <a:solidFill>
                <a:srgbClr val="F8B62D"/>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音色迁移算法</a:t>
            </a:r>
            <a:endParaRPr sz="3000" b="1" i="0">
              <a:solidFill>
                <a:srgbClr val="FFFFFF"/>
              </a:solidFill>
              <a:latin typeface="微软雅黑" panose="020B0503020204020204" charset="-122"/>
            </a:endParaRPr>
          </a:p>
        </p:txBody>
      </p:sp>
      <p:sp>
        <p:nvSpPr>
          <p:cNvPr id="4" name="New shape"/>
          <p:cNvSpPr/>
          <p:nvPr/>
        </p:nvSpPr>
        <p:spPr>
          <a:xfrm>
            <a:off x="1558800" y="3011879"/>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音色迁移算法概述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音色迁移算法是一种人工智能技术，通过分析源音频和目标音频特征，实现音色的转换与匹配。该技术广泛应用于音乐创作、声音合成等领域。</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核心技术原理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核心在于提取音频特征并构建转换模型，利用深度学习等方法优化音色迁移效果。通过大量数据训练，提升算法在不同音色间的转换精度。</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应用场景实例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应用于AI翻唱，通过音色迁移技术，将歌手原声转换为不同风格或特定音色，丰富音乐表现形式，满足多样化需求。</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02</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核心应用场景解析</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经典老歌新唱</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经典老歌新唱魅力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通过AI技术重新演绎经典老歌，为听众带来全新的听觉体验，激发人们对音乐的热爱和对过去的怀念。</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AI翻唱技巧解析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深入探讨AI在翻唱过程中采用的技术手段，如音色模仿、情感表达等，展现AI翻唱的独特魅力和技术优势。</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经典与现代的碰撞</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分析经典老歌与AI翻唱之间的融合过程，探讨如何通过创新手法让传统音乐焕发新生，吸引更多年轻听众。</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多语种跨文化演绎</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多语种演绎技巧</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掌握多种语言的演唱技巧，包括发音、节奏和情感表达，是实现多语种跨文化演绎的关键。</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8B62D"/>
                </a:solidFill>
                <a:latin typeface="微软雅黑" panose="020B0503020204020204" charset="-122"/>
              </a:rPr>
              <a:t>文化背景理解</a:t>
            </a:r>
            <a:endParaRPr sz="2100" b="1" i="0">
              <a:solidFill>
                <a:srgbClr val="F8B62D"/>
              </a:solidFill>
              <a:latin typeface="微软雅黑" panose="020B0503020204020204" charset="-122"/>
            </a:endParaRPr>
          </a:p>
          <a:p>
            <a:pPr algn="r">
              <a:lnSpc>
                <a:spcPct val="150000"/>
              </a:lnSpc>
            </a:pPr>
            <a:r>
              <a:rPr sz="1575" b="0" i="0">
                <a:solidFill>
                  <a:srgbClr val="FFFFFF"/>
                </a:solidFill>
                <a:latin typeface="微软雅黑" panose="020B0503020204020204" charset="-122"/>
              </a:rPr>
              <a:t>深入了解不同文化背景下的音乐风格和表达方式，有助于更准确地传达歌曲的情感内涵。</a:t>
            </a:r>
            <a:endParaRPr sz="1575" b="0" i="0">
              <a:solidFill>
                <a:srgbClr val="FFFFFF"/>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技术融合应用</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结合AI技术优化音质、调整音调等，使翻唱作品在不同语言间保持高度一致性和专业性。</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5177</Words>
  <Application>WPS 演示</Application>
  <PresentationFormat>全屏显示(4:3)</PresentationFormat>
  <Paragraphs>486</Paragraphs>
  <Slides>43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43</vt:i4>
      </vt:variant>
    </vt:vector>
  </HeadingPairs>
  <TitlesOfParts>
    <vt:vector size="5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2025-10-09T08:53:00Z</dcterms:created>
  <dcterms:modified xsi:type="dcterms:W3CDTF">2025-10-09T08:52:44Z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338C03CF9A6E4B1192B3472DF0D3E578_12</vt:lpwstr>
  </property>
  <property fmtid="{D5CDD505-2E9C-101B-9397-08002B2CF9AE}" pid="3" name="KSOProductBuildVer">
    <vt:lpwstr>2052-12.1.0.22529</vt:lpwstr>
  </property>
</Properties>
</file>