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Lst>
  <p:sldSz cx="12192000" cy="6858000" type="screen16x9"/>
  <p:notesSz cx="6858000" cy="9144000"/>
  <p:custDataLst>
    <p:tags r:id="rId5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3" Type="http://schemas.openxmlformats.org/officeDocument/2006/relationships/tags" Target="tags/tag1.xml"/><Relationship Id="rId52" Type="http://schemas.openxmlformats.org/officeDocument/2006/relationships/tableStyles" Target="tableStyles.xml"/><Relationship Id="rId51" Type="http://schemas.openxmlformats.org/officeDocument/2006/relationships/viewProps" Target="viewProps.xml"/><Relationship Id="rId50" Type="http://schemas.openxmlformats.org/officeDocument/2006/relationships/presProps" Target="presProps.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4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数据可视化赋能决策</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5585B5"/>
                </a:solidFill>
                <a:latin typeface="微软雅黑" panose="020B0503020204020204" charset="-122"/>
              </a:rPr>
              <a:t>洞察趋势驱动创新变革</a:t>
            </a:r>
            <a:endParaRPr sz="3000" b="1" i="0">
              <a:solidFill>
                <a:srgbClr val="5585B5"/>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2025/09/30</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散点图功能特点</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散点图是数据可视化中常用的图表类型，通过二维坐标系展示两个变量之间的关系，常用于探索性数据分析。</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散点图基本概念</a:t>
            </a:r>
            <a:endParaRPr sz="2100" b="1" i="0">
              <a:solidFill>
                <a:srgbClr val="5585B5"/>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散点图广泛应用于统计分析、市场研究等领域，帮助用户直观理解数据分布及变量间关系。</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散点图应用场景</a:t>
            </a:r>
            <a:endParaRPr sz="2100" b="1" i="0">
              <a:solidFill>
                <a:srgbClr val="5585B5"/>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散点图直观易懂，适用于展示多维数据关系；但当变量数量增多时，图形可能变得复杂难以解读。</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散点图优势与局限</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饼图使用规范</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饼图定义及特点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饼图是一种展示比例关系的图表，通过不同大小的扇形表示各部分所占的百分比。直观易懂，适用于比较各元素间的比例关系。</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使用场景与优势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适用于展示分类数据的比例分布，如市场份额、投票结果等。其简洁明了的表现形式有助于快速传达关键信息，提高决策效率。</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饼图设计原则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保持颜色对比度，确保不同扇区分明；标注清晰，包括图例和百分比数值；合理布局，避免过度拥挤，确保图表美观且易读。</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03</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色彩搭配技巧</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主色调确定方法</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色彩心理学基础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主色调的选择应考虑色彩对人情绪的影响，不同的颜色能引起不同的情感反应，如蓝色常与平静、专业相关联，红色则代表热情和活力。</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21"/>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品牌识别一致性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主色调需与品牌形象保持一致，强化品牌识别度。例如，苹果的标志性绿色不仅体现了其创新精神，也加深了消费者对品牌的记忆。</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4" y="1627201"/>
            <a:ext cx="3040533" cy="3627421"/>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数据可视化效果优化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通过调整主色调，可以突出数据中的关键信息，增强视觉冲击力。例如，使用高对比度的颜色搭配，可以使图表中的数据点更加醒目。</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对比色运用策略</a:t>
            </a:r>
            <a:endParaRPr sz="3000" b="1" i="0">
              <a:solidFill>
                <a:srgbClr val="000000"/>
              </a:solidFill>
              <a:latin typeface="微软雅黑" panose="020B0503020204020204" charset="-122"/>
            </a:endParaRPr>
          </a:p>
        </p:txBody>
      </p:sp>
      <p:sp>
        <p:nvSpPr>
          <p:cNvPr id="4" name="New shape"/>
          <p:cNvSpPr/>
          <p:nvPr/>
        </p:nvSpPr>
        <p:spPr>
          <a:xfrm>
            <a:off x="6458401" y="1735403"/>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对比色彩定义</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对比色是视觉设计中通过色轮相对位置选取的颜色组合，旨在增强视觉效果、区分信息层次。</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运用策略原则</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选择对比色时需考虑色相、明度及饱和度，确保色彩间既形成强烈对比又保持和谐统一，提升数据可视化效果。</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实践技巧与案例</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分享实际数据可视化项目中对比色的运用技巧，如使用互补色突出关键数据，或通过邻近色展示趋势变化，结合具体案例分析其效果。</a:t>
            </a:r>
            <a:endParaRPr sz="1575" b="0" i="0">
              <a:solidFill>
                <a:srgbClr val="000000"/>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渐变效果实现方式</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渐变效果是数据可视化中常用的一种视觉技术，通过颜色或亮度的平滑过渡来展示数据的变化趋势，增加图表的美观性和易读性。</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渐变效果概念</a:t>
            </a:r>
            <a:endParaRPr sz="2100" b="1" i="0">
              <a:solidFill>
                <a:srgbClr val="5585B5"/>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实现渐变效果的工具多样，包括Excel、Tableau等，每种工具都有其独特的操作方式和效果表现，选择合适的工具能更好地展现数据特征。</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实现工具选择</a:t>
            </a:r>
            <a:endParaRPr sz="2100" b="1" i="0">
              <a:solidFill>
                <a:srgbClr val="5585B5"/>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在设计渐变效果时需遵循一定的原则和技巧，如保持颜色搭配协调、避免过度使用渐变等，以提升数据可视化的整体效果和信息传递效率。</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设计原则与技巧</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色盲友好方案</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色盲友好设计原则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在数据可视化中，采用高对比度配色方案和简化图表元素，确保色盲用户也能准确理解信息。</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辅助工具应用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利用色盲模式滤镜和色彩识别软件辅助设计，提高图表的可读性，让色盲用户也能轻松获取数据。</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教育与培训</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开展针对色盲用户的可视化设计培训，提升设计师对色盲友好设计的认识和技能，促进包容性设计实践。</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04</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标注与注释设计</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数据标签定位规则</a:t>
            </a:r>
            <a:endParaRPr sz="3000" b="1" i="0">
              <a:solidFill>
                <a:srgbClr val="000000"/>
              </a:solidFill>
              <a:latin typeface="微软雅黑" panose="020B0503020204020204" charset="-122"/>
            </a:endParaRPr>
          </a:p>
        </p:txBody>
      </p:sp>
      <p:sp>
        <p:nvSpPr>
          <p:cNvPr id="4" name="New shape"/>
          <p:cNvSpPr/>
          <p:nvPr/>
        </p:nvSpPr>
        <p:spPr>
          <a:xfrm>
            <a:off x="1558800" y="3011879"/>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数据标签定位原则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数据标签定位应遵循清晰、准确、一致的原则，确保信息传递的有效性和准确性。</a:t>
            </a:r>
            <a:endParaRPr sz="1575" b="0" i="0">
              <a:solidFill>
                <a:srgbClr val="000000"/>
              </a:solidFill>
              <a:latin typeface="微软雅黑" panose="020B0503020204020204" charset="-122"/>
            </a:endParaRPr>
          </a:p>
        </p:txBody>
      </p:sp>
      <p:sp>
        <p:nvSpPr>
          <p:cNvPr id="5" name="New shape"/>
          <p:cNvSpPr/>
          <p:nvPr/>
        </p:nvSpPr>
        <p:spPr>
          <a:xfrm>
            <a:off x="4430015" y="3011879"/>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标签位置选择方法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选择标签位置时需考虑视觉焦点、阅读路径及内容相关性，以提升信息传达效率。</a:t>
            </a:r>
            <a:endParaRPr sz="1575" b="0" i="0">
              <a:solidFill>
                <a:srgbClr val="000000"/>
              </a:solidFill>
              <a:latin typeface="微软雅黑" panose="020B0503020204020204" charset="-122"/>
            </a:endParaRPr>
          </a:p>
        </p:txBody>
      </p:sp>
      <p:sp>
        <p:nvSpPr>
          <p:cNvPr id="6" name="New shape"/>
          <p:cNvSpPr/>
          <p:nvPr/>
        </p:nvSpPr>
        <p:spPr>
          <a:xfrm>
            <a:off x="7301229" y="3011880"/>
            <a:ext cx="2744216"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标签与图形协调性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确保标签与图形风格、颜色及大小相匹配，增强整体视觉效果的和谐统一。</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图例排版要点</a:t>
            </a:r>
            <a:endParaRPr sz="3000" b="1" i="0">
              <a:solidFill>
                <a:srgbClr val="000000"/>
              </a:solidFill>
              <a:latin typeface="微软雅黑" panose="020B0503020204020204" charset="-122"/>
            </a:endParaRPr>
          </a:p>
        </p:txBody>
      </p:sp>
      <p:sp>
        <p:nvSpPr>
          <p:cNvPr id="4" name="New shape"/>
          <p:cNvSpPr/>
          <p:nvPr/>
        </p:nvSpPr>
        <p:spPr>
          <a:xfrm>
            <a:off x="6458401" y="1735403"/>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图例位置选择</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图例应放置在图表的显眼位置，通常在图表的上方或下方，确保观众能够轻松识别数据的含义。</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图例字体与颜色</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图例的字体和颜色应与图表整体风格保持一致，使用清晰易读的字体和对比度强的颜色，以提高可读性。</a:t>
            </a:r>
            <a:endParaRPr sz="1575" b="0" i="0">
              <a:solidFill>
                <a:srgbClr val="000000"/>
              </a:solidFill>
              <a:latin typeface="微软雅黑" panose="020B0503020204020204" charset="-122"/>
            </a:endParaRPr>
          </a:p>
        </p:txBody>
      </p:sp>
      <p:sp>
        <p:nvSpPr>
          <p:cNvPr id="6" name="New shape"/>
          <p:cNvSpPr/>
          <p:nvPr/>
        </p:nvSpPr>
        <p:spPr>
          <a:xfrm>
            <a:off x="6458401" y="3365807"/>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图例信息简洁明了</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图例中的信息应简洁明了，避免过多细节，只包含必要的标签和说明，让观众快速理解数据内容。</a:t>
            </a:r>
            <a:endParaRPr sz="1575" b="0" i="0">
              <a:solidFill>
                <a:srgbClr val="000000"/>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目录</a:t>
            </a:r>
            <a:endParaRPr sz="4800" b="1" i="0">
              <a:solidFill>
                <a:srgbClr val="202580"/>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01</a:t>
            </a:r>
            <a:r>
              <a:rPr sz="1800">
                <a:latin typeface="微软雅黑" panose="020B0503020204020204" charset="-122"/>
              </a:rPr>
              <a:t> </a:t>
            </a:r>
            <a:r>
              <a:rPr sz="1575" b="0" i="0">
                <a:solidFill>
                  <a:srgbClr val="000000"/>
                </a:solidFill>
                <a:latin typeface="微软雅黑" panose="020B0503020204020204" charset="-122"/>
              </a:rPr>
              <a:t>数据可视化基础</a:t>
            </a:r>
            <a:endParaRPr sz="1575" b="0" i="0">
              <a:solidFill>
                <a:srgbClr val="000000"/>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02</a:t>
            </a:r>
            <a:r>
              <a:rPr sz="1800">
                <a:latin typeface="微软雅黑" panose="020B0503020204020204" charset="-122"/>
              </a:rPr>
              <a:t> </a:t>
            </a:r>
            <a:r>
              <a:rPr sz="1575" b="0" i="0">
                <a:solidFill>
                  <a:srgbClr val="000000"/>
                </a:solidFill>
                <a:latin typeface="微软雅黑" panose="020B0503020204020204" charset="-122"/>
              </a:rPr>
              <a:t>图表类型选择</a:t>
            </a:r>
            <a:endParaRPr sz="1575" b="0" i="0">
              <a:solidFill>
                <a:srgbClr val="000000"/>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03</a:t>
            </a:r>
            <a:r>
              <a:rPr sz="1800">
                <a:latin typeface="微软雅黑" panose="020B0503020204020204" charset="-122"/>
              </a:rPr>
              <a:t> </a:t>
            </a:r>
            <a:r>
              <a:rPr sz="1575" b="0" i="0">
                <a:solidFill>
                  <a:srgbClr val="000000"/>
                </a:solidFill>
                <a:latin typeface="微软雅黑" panose="020B0503020204020204" charset="-122"/>
              </a:rPr>
              <a:t>色彩搭配技巧</a:t>
            </a:r>
            <a:endParaRPr sz="1575" b="0" i="0">
              <a:solidFill>
                <a:srgbClr val="000000"/>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04</a:t>
            </a:r>
            <a:r>
              <a:rPr sz="1800">
                <a:latin typeface="微软雅黑" panose="020B0503020204020204" charset="-122"/>
              </a:rPr>
              <a:t> </a:t>
            </a:r>
            <a:r>
              <a:rPr sz="1575" b="0" i="0">
                <a:solidFill>
                  <a:srgbClr val="000000"/>
                </a:solidFill>
                <a:latin typeface="微软雅黑" panose="020B0503020204020204" charset="-122"/>
              </a:rPr>
              <a:t>标注与注释设计</a:t>
            </a:r>
            <a:endParaRPr sz="1575" b="0" i="0">
              <a:solidFill>
                <a:srgbClr val="000000"/>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05</a:t>
            </a:r>
            <a:r>
              <a:rPr sz="1800">
                <a:latin typeface="微软雅黑" panose="020B0503020204020204" charset="-122"/>
              </a:rPr>
              <a:t> </a:t>
            </a:r>
            <a:r>
              <a:rPr sz="1575" b="0" i="0">
                <a:solidFill>
                  <a:srgbClr val="000000"/>
                </a:solidFill>
                <a:latin typeface="微软雅黑" panose="020B0503020204020204" charset="-122"/>
              </a:rPr>
              <a:t>动态效果优化</a:t>
            </a:r>
            <a:endParaRPr sz="1575" b="0" i="0">
              <a:solidFill>
                <a:srgbClr val="000000"/>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06</a:t>
            </a:r>
            <a:r>
              <a:rPr sz="1800">
                <a:latin typeface="微软雅黑" panose="020B0503020204020204" charset="-122"/>
              </a:rPr>
              <a:t> </a:t>
            </a:r>
            <a:r>
              <a:rPr sz="1575" b="0" i="0">
                <a:solidFill>
                  <a:srgbClr val="000000"/>
                </a:solidFill>
                <a:latin typeface="微软雅黑" panose="020B0503020204020204" charset="-122"/>
              </a:rPr>
              <a:t>工具实战演练</a:t>
            </a:r>
            <a:endParaRPr sz="1575" b="0" i="0">
              <a:solidFill>
                <a:srgbClr val="000000"/>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07</a:t>
            </a:r>
            <a:r>
              <a:rPr sz="1800">
                <a:latin typeface="微软雅黑" panose="020B0503020204020204" charset="-122"/>
              </a:rPr>
              <a:t> </a:t>
            </a:r>
            <a:r>
              <a:rPr sz="1575" b="0" i="0">
                <a:solidFill>
                  <a:srgbClr val="000000"/>
                </a:solidFill>
                <a:latin typeface="微软雅黑" panose="020B0503020204020204" charset="-122"/>
              </a:rPr>
              <a:t>常见误区规避</a:t>
            </a:r>
            <a:endParaRPr sz="1575" b="0" i="0">
              <a:solidFill>
                <a:srgbClr val="000000"/>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08</a:t>
            </a:r>
            <a:r>
              <a:rPr sz="1800">
                <a:latin typeface="微软雅黑" panose="020B0503020204020204" charset="-122"/>
              </a:rPr>
              <a:t> </a:t>
            </a:r>
            <a:r>
              <a:rPr sz="1575" b="0" i="0">
                <a:solidFill>
                  <a:srgbClr val="000000"/>
                </a:solidFill>
                <a:latin typeface="微软雅黑" panose="020B0503020204020204" charset="-122"/>
              </a:rPr>
              <a:t>行业案例解析</a:t>
            </a:r>
            <a:endParaRPr sz="1575" b="0" i="0">
              <a:solidFill>
                <a:srgbClr val="000000"/>
              </a:solidFill>
              <a:latin typeface="微软雅黑" panose="020B0503020204020204" charset="-122"/>
            </a:endParaRPr>
          </a:p>
        </p:txBody>
      </p:sp>
      <p:sp>
        <p:nvSpPr>
          <p:cNvPr id="12" name="New shape"/>
          <p:cNvSpPr/>
          <p:nvPr/>
        </p:nvSpPr>
        <p:spPr>
          <a:xfrm>
            <a:off x="2340000" y="4508491"/>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09</a:t>
            </a:r>
            <a:r>
              <a:rPr sz="1800">
                <a:latin typeface="微软雅黑" panose="020B0503020204020204" charset="-122"/>
              </a:rPr>
              <a:t> </a:t>
            </a:r>
            <a:r>
              <a:rPr sz="1575" b="0" i="0">
                <a:solidFill>
                  <a:srgbClr val="000000"/>
                </a:solidFill>
                <a:latin typeface="微软雅黑" panose="020B0503020204020204" charset="-122"/>
              </a:rPr>
              <a:t>评估与迭代</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辅助线添加时机</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辅助线在数据可视化中用于指导和强调关键数据点或趋势，帮助观众更清晰地理解信息。</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辅助线定义与作用</a:t>
            </a:r>
            <a:endParaRPr sz="2100" b="1" i="0">
              <a:solidFill>
                <a:srgbClr val="5585B5"/>
              </a:solidFill>
              <a:latin typeface="微软雅黑" panose="020B0503020204020204" charset="-122"/>
            </a:endParaRPr>
          </a:p>
        </p:txBody>
      </p:sp>
      <p:sp>
        <p:nvSpPr>
          <p:cNvPr id="6" name="New shape"/>
          <p:cNvSpPr/>
          <p:nvPr/>
        </p:nvSpPr>
        <p:spPr>
          <a:xfrm>
            <a:off x="4430015" y="2402271"/>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辅助线通常用于突出异常值、预测趋势、对比不同数据集，增强图表的信息传递效果。</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使用场景分析</a:t>
            </a:r>
            <a:endParaRPr sz="2100" b="1" i="0">
              <a:solidFill>
                <a:srgbClr val="5585B5"/>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应根据数据特点和展示目的决定是否添加辅助线，如在数据波动大或有明显趋势时使用，以优化视觉效果。</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添加时机选择策略</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交互提示设置</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交互提示设计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交互提示通过视觉和文本引导用户操作，提升用户体验。合理设置可有效指导用户完成任务，增强数据可视化效果。</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提示位置与样式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提示应放置在易察觉且不影响内容展示的位置，采用醒目颜色和清晰字体，确保用户快速识别并理解提示信息。</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交互反馈机制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交互过程中提供即时反馈，如动画效果或声音提示，以确认用户操作成功，增强互动体验和操作满意度。</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05</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动态效果优化</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过渡动画节奏控制</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动画节奏定义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过渡动画的节奏指动画在展示数据时的流畅度与速度，合理控制节奏能增强观众对数据的理解和接受。</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节奏控制技巧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通过调整动画持续时间、间隔以及动态效果的强度，可以有效控制展示节奏，使信息传递更加高效。</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3" y="1627201"/>
            <a:ext cx="3040515" cy="3267239"/>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实际应用策略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根据数据类型和观众需求选择合适的节奏模式，例如快速切换适合时间序列分析，缓慢展示则适用于复杂关系图。</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重点元素突出手段</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色彩对比强化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通过调整图表中不同元素的颜色差异，可以直观地突出重点数据，使信息传递更为高效。</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动态效果吸引注意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利用动画或交互式设计让关键信息动起来，增加视觉吸引力，帮助观众快速捕捉到核心要点。</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图形大小差异</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根据内容的优先级调整图形尺寸，较大的图形自然成为焦点，有效引导观众关注重要信息。</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多维度联动展示</a:t>
            </a:r>
            <a:endParaRPr sz="3000" b="1" i="0">
              <a:solidFill>
                <a:srgbClr val="000000"/>
              </a:solidFill>
              <a:latin typeface="微软雅黑" panose="020B0503020204020204" charset="-122"/>
            </a:endParaRPr>
          </a:p>
        </p:txBody>
      </p:sp>
      <p:sp>
        <p:nvSpPr>
          <p:cNvPr id="4" name="New shape"/>
          <p:cNvSpPr/>
          <p:nvPr/>
        </p:nvSpPr>
        <p:spPr>
          <a:xfrm>
            <a:off x="1558800" y="2878466"/>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多维度联动展示是一种数据呈现方式，通过多个维度的数据交互，实现信息的全面展示与深入分析。</a:t>
            </a:r>
            <a:endParaRPr sz="1575" b="0" i="0">
              <a:solidFill>
                <a:srgbClr val="000000"/>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多维度联动展示定义</a:t>
            </a:r>
            <a:endParaRPr sz="2100" b="1" i="0">
              <a:solidFill>
                <a:srgbClr val="5585B5"/>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利用图表、地图等视觉元素，结合交互设计，使用户能够从不同角度和层面洞察数据，提升决策效率。</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技术实现方式</a:t>
            </a:r>
            <a:endParaRPr sz="2100" b="1" i="0">
              <a:solidFill>
                <a:srgbClr val="5585B5"/>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在商业分析、市场研究等领域，多维度联动展示能够帮助决策者快速识别趋势和模式，优化策略布局。</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应用场景示例</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响应式适配方案</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响应式设计理念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响应式设计确保数据可视化在不同设备上均能良好展示，通过灵活布局和样式调整适应屏幕尺寸变化。</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媒体查询应用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利用CSS媒体查询技术，根据设备特性动态改变样式，实现内容在移动、平板、桌面等多终端的优化显示。</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断点设置策略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设定合理的断点以控制不同设备上的布局切换，保障视觉效果和交互体验的一致性，提升用户满意度。</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06</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工具实战演练</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Tableau操作指南</a:t>
            </a:r>
            <a:endParaRPr sz="3000" b="1" i="0">
              <a:solidFill>
                <a:srgbClr val="000000"/>
              </a:solidFill>
              <a:latin typeface="微软雅黑" panose="020B0503020204020204" charset="-122"/>
            </a:endParaRPr>
          </a:p>
        </p:txBody>
      </p:sp>
      <p:sp>
        <p:nvSpPr>
          <p:cNvPr id="4" name="New shape"/>
          <p:cNvSpPr/>
          <p:nvPr/>
        </p:nvSpPr>
        <p:spPr>
          <a:xfrm>
            <a:off x="1558800" y="1627201"/>
            <a:ext cx="3040516" cy="3988066"/>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数据连接与准备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在Tableau中，首先需要将数据源连接到软件中，然后进行必要的数据清洗和转换工作，确保数据的准确性和一致性。</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2"/>
            <a:ext cx="3040564" cy="3988066"/>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创建图表与仪表板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根据分析需求选择合适的图表类型（如柱状图、折线图等），并利用拖放方式将数据字段映射到图表上。随后，将多个图表整合到一个仪表板上，以便于展示和比较数据。</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79" y="1627201"/>
            <a:ext cx="3040517" cy="3988066"/>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交互式分析功能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Tableau支持丰富的交互式分析功能，用户可以通过筛选、排序和钻取等操作深入探索数据，发现隐藏的模式和趋势。</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PowerBI组件应用</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数据可视化组件</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PowerBI中数据可视化组件是实现数据直观展示的关键，包括图表、地图等，帮助用户快速理解数据模式和趋势。</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交互式仪表板设计</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通过PowerBI创建交互式仪表板，用户可以动态查看不同维度的数据视图，支持筛选、排序等功能，提升决策效率。</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实时数据更新与报告生成</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PowerBI支持实时数据连接和自动更新，结合强大的报告生成工具，使企业能够及时获取最新业务洞察并作出响应。</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01</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数据可视化基础</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Python可视化库选型</a:t>
            </a:r>
            <a:endParaRPr sz="3000" b="1" i="0">
              <a:solidFill>
                <a:srgbClr val="000000"/>
              </a:solidFill>
              <a:latin typeface="微软雅黑" panose="020B0503020204020204" charset="-122"/>
            </a:endParaRPr>
          </a:p>
        </p:txBody>
      </p:sp>
      <p:sp>
        <p:nvSpPr>
          <p:cNvPr id="4" name="New shape"/>
          <p:cNvSpPr/>
          <p:nvPr/>
        </p:nvSpPr>
        <p:spPr>
          <a:xfrm>
            <a:off x="1558800" y="3011880"/>
            <a:ext cx="2744215" cy="24484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常用Python可视化库简介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Python中有多种可视化库，如Matplotlib、Seaborn和Plotly等，各自适用于不同需求的数据可视化任务。</a:t>
            </a:r>
            <a:endParaRPr sz="1575" b="0" i="0">
              <a:solidFill>
                <a:srgbClr val="000000"/>
              </a:solidFill>
              <a:latin typeface="微软雅黑" panose="020B0503020204020204" charset="-122"/>
            </a:endParaRPr>
          </a:p>
        </p:txBody>
      </p:sp>
      <p:sp>
        <p:nvSpPr>
          <p:cNvPr id="5" name="New shape"/>
          <p:cNvSpPr/>
          <p:nvPr/>
        </p:nvSpPr>
        <p:spPr>
          <a:xfrm>
            <a:off x="4430015" y="3011879"/>
            <a:ext cx="2744215" cy="24484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Matplotlib特点与应用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Matplotlib是Python数据可视化的基础库，以其强大的绘图能力被广泛应用于科学计算和统计分析领域。</a:t>
            </a:r>
            <a:endParaRPr sz="1575" b="0" i="0">
              <a:solidFill>
                <a:srgbClr val="000000"/>
              </a:solidFill>
              <a:latin typeface="微软雅黑" panose="020B0503020204020204" charset="-122"/>
            </a:endParaRPr>
          </a:p>
        </p:txBody>
      </p:sp>
      <p:sp>
        <p:nvSpPr>
          <p:cNvPr id="6" name="New shape"/>
          <p:cNvSpPr/>
          <p:nvPr/>
        </p:nvSpPr>
        <p:spPr>
          <a:xfrm>
            <a:off x="7301229" y="3011879"/>
            <a:ext cx="2744216" cy="24484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Seaborn与高级数据展示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Seaborn基于Matplotlib构建，专注于提供更高级的统计图形，使得数据的探索分析更加直观和高效。</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在线平台快速上手</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选择适合的在线平台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在开始数据可视化之前，选择一个合适的在线平台是关键。平台应支持丰富的图表类型、易于操作且具有高度的定制性。</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掌握基本操作界面</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熟悉所选在线平台的操作界面是快速上手的基础。了解如何导入数据、选择图表类型以及调整视觉元素等操作。</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利用模板加速设计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许多在线平台提供预设计的数据可视化模板，这些模板可以帮助用户快速创建专业级的数据展示，节省设计时间。</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07</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常见误区规避</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过度装饰风险警示</a:t>
            </a:r>
            <a:endParaRPr sz="3000" b="1" i="0">
              <a:solidFill>
                <a:srgbClr val="000000"/>
              </a:solidFill>
              <a:latin typeface="微软雅黑" panose="020B0503020204020204" charset="-122"/>
            </a:endParaRPr>
          </a:p>
        </p:txBody>
      </p:sp>
      <p:sp>
        <p:nvSpPr>
          <p:cNvPr id="4" name="New shape"/>
          <p:cNvSpPr/>
          <p:nvPr/>
        </p:nvSpPr>
        <p:spPr>
          <a:xfrm>
            <a:off x="1558800" y="1627201"/>
            <a:ext cx="3040516" cy="3627420"/>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过度装饰定义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过度装饰指的是在数据可视化过程中，使用过多的图形元素、颜色和字体等，导致信息传达不清晰，影响数据解读。</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6" y="1627201"/>
            <a:ext cx="3040502" cy="3627420"/>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风险分析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过度装饰会掩盖数据的真实含义，使观众难以从视觉上捕捉到关键信息，增加理解难度，甚至误导决策。</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17" y="1627201"/>
            <a:ext cx="3040532" cy="3627420"/>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应对策略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应遵循“少即是多”的原则，选择简洁有效的图表类型，控制色彩使用，保持设计一致性，确保数据可视化的清晰度和有效性。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信息过载解决方案</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信息筛选重要性</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在数据泛滥的当下，有效筛选关键信息至关重要。这有助于减少认知负担，确保决策基于最有价值的数据。</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数据可视化工具应用</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利用数据可视化工具如图表、仪表盘等，可以直观展示复杂数据集，帮助快速识别趋势和模式，提高信息处理效率。</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培养数据敏感度</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通过持续学习和实践，增强对数据的敏感性，学会从海量信息中迅速捕捉到重要数据点，为解决问题提供依据。</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误导性视觉陷阱</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视觉错觉和误导性信息通常源于人类大脑处理信息的局限性，如颜色对比、大小比例等视觉因素，导致对数据的错误解读。</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视觉陷阱的成因</a:t>
            </a:r>
            <a:endParaRPr sz="2100" b="1" i="0">
              <a:solidFill>
                <a:srgbClr val="5585B5"/>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包括图表中的误导线条、错误的颜色使用以及不恰当的标签位置，这些都能显著影响观众对数据的理解与判断。</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常见视觉陷阱类型</a:t>
            </a:r>
            <a:endParaRPr sz="2100" b="1" i="0">
              <a:solidFill>
                <a:srgbClr val="5585B5"/>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通过选择合适的图表类型、确保颜色和标签的清晰可见，以及进行适当的数据预处理，可以有效减少视觉陷阱带来的负面影响。</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如何避免视觉陷阱</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跨文化差异考量</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文化差异对数据解读</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不同文化背景下，人们对数据的理解与解释存在显著差异，这直接影响到数据可视化的设计和接受度。</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设计考虑多元文化因素</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在设计数据可视化时，需充分考虑目标受众的文化背景，确保图表、颜色等元素在不同文化中具有一致的理解和接受度。</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跨文化测试的重要性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通过跨文化测试可以验证数据可视化在不同文化背景下的有效性，及时调整设计以提升全球用户的使用体验。</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08</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行业案例解析</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金融领域典型应用</a:t>
            </a:r>
            <a:endParaRPr sz="3000" b="1" i="0">
              <a:solidFill>
                <a:srgbClr val="000000"/>
              </a:solidFill>
              <a:latin typeface="微软雅黑" panose="020B0503020204020204" charset="-122"/>
            </a:endParaRPr>
          </a:p>
        </p:txBody>
      </p:sp>
      <p:sp>
        <p:nvSpPr>
          <p:cNvPr id="4" name="New shape"/>
          <p:cNvSpPr/>
          <p:nvPr/>
        </p:nvSpPr>
        <p:spPr>
          <a:xfrm>
            <a:off x="1558800" y="1627201"/>
            <a:ext cx="3032171" cy="32672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股票市场分析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通过图表和图形展示股票价格走势，帮助投资者识别趋势和模式，做出更明智的投资决策。</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972" y="1627201"/>
            <a:ext cx="3040503" cy="32672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金融风险管理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利用数据可视化工具监控和管理金融风险，包括信用风险、市场风险等，确保金融机构稳健运营。</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85474" y="1627202"/>
            <a:ext cx="3040503" cy="32672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投资组合优化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根据历史数据和当前市场状况，使用可视化手段优化投资组合配置，以实现收益最大化和风险最小化。</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医疗健康数据呈现</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医疗数据可视化概述</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通过图形化手段将复杂的医疗数据转化为易于理解的图表，帮助医护人员快速把握患者健康状况及治疗进展。</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常见医疗数据类型</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包括患者病历信息、诊断结果、治疗方案等，通过有效整合这些数据，可提升医疗服务效率与质量。</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可视化工具在医疗中的应用</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利用现代信息技术，如GIS、BI等，实现医疗数据的动态展示，辅助医疗决策，促进健康资源优化配置。</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核心概念解析</a:t>
            </a:r>
            <a:endParaRPr sz="3000" b="1" i="0">
              <a:solidFill>
                <a:srgbClr val="000000"/>
              </a:solidFill>
              <a:latin typeface="微软雅黑" panose="020B0503020204020204" charset="-122"/>
            </a:endParaRPr>
          </a:p>
        </p:txBody>
      </p:sp>
      <p:sp>
        <p:nvSpPr>
          <p:cNvPr id="4" name="New shape"/>
          <p:cNvSpPr/>
          <p:nvPr/>
        </p:nvSpPr>
        <p:spPr>
          <a:xfrm>
            <a:off x="6458401" y="1735403"/>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数据可视化定义</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数据可视化是将数据通过图形、图表等形式直观展示的过程，帮助用户更有效地理解数据信息。</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可视化类型介绍</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包括柱状图、折线图、饼图等基本图表类型，以及热力图、散点图等高级可视化方法，适用于不同数据特性和分析需求。</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可视化工具应用</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如Tableau、PowerBI等工具，提供强大的数据处理与可视化功能，支持快速创建交互式图表，提升数据分析效率。</a:t>
            </a:r>
            <a:endParaRPr sz="1575" b="0" i="0">
              <a:solidFill>
                <a:srgbClr val="000000"/>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教育科研可视化实践</a:t>
            </a:r>
            <a:endParaRPr sz="3000" b="1" i="0">
              <a:solidFill>
                <a:srgbClr val="000000"/>
              </a:solidFill>
              <a:latin typeface="微软雅黑" panose="020B0503020204020204" charset="-122"/>
            </a:endParaRPr>
          </a:p>
        </p:txBody>
      </p:sp>
      <p:sp>
        <p:nvSpPr>
          <p:cNvPr id="4" name="New shape"/>
          <p:cNvSpPr/>
          <p:nvPr/>
        </p:nvSpPr>
        <p:spPr>
          <a:xfrm>
            <a:off x="1558800" y="2878466"/>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教育科研通过数据可视化，将复杂信息以图表形式展现，提升结果的可读性与说服力，促进知识传播。</a:t>
            </a:r>
            <a:endParaRPr sz="1575" b="0" i="0">
              <a:solidFill>
                <a:srgbClr val="000000"/>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教育科研可视化重要性</a:t>
            </a:r>
            <a:endParaRPr sz="2100" b="1" i="0">
              <a:solidFill>
                <a:srgbClr val="5585B5"/>
              </a:solidFill>
              <a:latin typeface="微软雅黑" panose="020B0503020204020204" charset="-122"/>
            </a:endParaRPr>
          </a:p>
        </p:txBody>
      </p:sp>
      <p:sp>
        <p:nvSpPr>
          <p:cNvPr id="6" name="New shape"/>
          <p:cNvSpPr/>
          <p:nvPr/>
        </p:nvSpPr>
        <p:spPr>
          <a:xfrm>
            <a:off x="4430015" y="2878465"/>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包括散点图揭示变量间关系、柱状图展示分类数据比较、折线图追踪趋势变化等，直观展示教育科研数据。</a:t>
            </a:r>
            <a:endParaRPr sz="1575" b="0" i="0">
              <a:solidFill>
                <a:srgbClr val="000000"/>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可视化方法应用示例</a:t>
            </a:r>
            <a:endParaRPr sz="2100" b="1" i="0">
              <a:solidFill>
                <a:srgbClr val="5585B5"/>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利用数据可视化工具整合与分析数据，简化报告撰写，加速决策过程，为教育科研带来高效便捷的工作模式。</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提升科研效率策略</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商业智能决策支持</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数据驱动的商业决策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通过分析海量数据，揭示业务趋势和消费者行为模式，为企业提供精准的决策依据。</a:t>
            </a:r>
            <a:endParaRPr sz="1575" b="0" i="0">
              <a:solidFill>
                <a:srgbClr val="000000"/>
              </a:solidFill>
              <a:latin typeface="微软雅黑" panose="020B0503020204020204" charset="-122"/>
            </a:endParaRPr>
          </a:p>
        </p:txBody>
      </p:sp>
      <p:sp>
        <p:nvSpPr>
          <p:cNvPr id="5" name="New shape"/>
          <p:cNvSpPr/>
          <p:nvPr/>
        </p:nvSpPr>
        <p:spPr>
          <a:xfrm>
            <a:off x="1774800" y="2729091"/>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实时监控与反馈机制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利用商业智能工具对关键指标进行实时监控，快速响应市场变化，调整策略以优化业绩。</a:t>
            </a:r>
            <a:endParaRPr sz="1575" b="0" i="0">
              <a:solidFill>
                <a:srgbClr val="000000"/>
              </a:solidFill>
              <a:latin typeface="微软雅黑" panose="020B0503020204020204" charset="-122"/>
            </a:endParaRPr>
          </a:p>
        </p:txBody>
      </p:sp>
      <p:sp>
        <p:nvSpPr>
          <p:cNvPr id="6" name="New shape"/>
          <p:cNvSpPr/>
          <p:nvPr/>
        </p:nvSpPr>
        <p:spPr>
          <a:xfrm>
            <a:off x="1774800" y="3902982"/>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预测分析提升效率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借助高级数据分析技术，预测未来趋势，为企业战略规划及资源配置提供科学指导。</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390298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09</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评估与迭代</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可读性测试方法</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可读性测试概述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可读性测试旨在评估数据可视化的易理解性，通过定量和定性方法分析图表、图形等元素的清晰度。</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定量分析方法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利用标准化指标如Flesch-Kincaid阅读级别或SMOG公式，对文本难度进行量化评估，确保信息传达效率。</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定性分析方法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通过专家评审和用户反馈收集意见，评估数据可视化设计的直观性和吸引力，优化视觉效果和信息布局。</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用户反馈收集渠道</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在线调查问卷设计</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通过精心设计的在线调查问卷，收集用户对产品或服务的看法和建议，为后续改进提供数据支持。</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社交媒体互动监测</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利用社交平台的评论、点赞和分享等互动数据，分析用户情感倾向，及时响应用户需求和反馈。</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客户服务热线录音</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通过记录和分析客户热线通话内容，了解客户问题及满意度，优化服务流程，提升用户体验。</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A/B版本对比优化</a:t>
            </a:r>
            <a:endParaRPr sz="3000" b="1" i="0">
              <a:solidFill>
                <a:srgbClr val="000000"/>
              </a:solidFill>
              <a:latin typeface="微软雅黑" panose="020B0503020204020204" charset="-122"/>
            </a:endParaRPr>
          </a:p>
        </p:txBody>
      </p:sp>
      <p:sp>
        <p:nvSpPr>
          <p:cNvPr id="4" name="New shape"/>
          <p:cNvSpPr/>
          <p:nvPr/>
        </p:nvSpPr>
        <p:spPr>
          <a:xfrm>
            <a:off x="1558800" y="2878466"/>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在数据可视化中，A/B版本对比是评估不同设计方案效果的关键，帮助决策者选择最优展示方式。</a:t>
            </a:r>
            <a:endParaRPr sz="1575" b="0" i="0">
              <a:solidFill>
                <a:srgbClr val="000000"/>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A/B版本对比重要性</a:t>
            </a:r>
            <a:endParaRPr sz="2100" b="1" i="0">
              <a:solidFill>
                <a:srgbClr val="5585B5"/>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通过分析用户反馈和行为数据，采用视觉设计改进、交互逻辑调整等策略，不断提升数据可视化效果。</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优化策略与技巧</a:t>
            </a:r>
            <a:endParaRPr sz="2100" b="1" i="0">
              <a:solidFill>
                <a:srgbClr val="5585B5"/>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结合实际项目案例，展示如何有效进行A/B版本对比，并通过不断测试和迭代实现数据可视化的持续优化。</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案例分析与实践</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持续改进机制建立</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建立持续改进文化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在组织内部推广持续改进的理念，鼓励员工积极参与到数据可视化的优化与创新中。通过定期培训和分享会提升团队的数据敏感度和技术能力。</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实施效果评估机制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设立明确的指标和评估体系来衡量数据可视化成果的有效性，包括用户满意度、决策支持程度等。根据反馈调整策略，确保持续优化。</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激励与认可制度</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对于提出有效改进建议或实现显著成效的个人或团队给予奖励和表彰，以此激发更多创意和动力，促进数据可视化工作不断进步。</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应用场景分类</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商业智能通过数据可视化展现企业运营状况，帮助决策者洞察市场趋势和消费者行为，提升决策效率。</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商业智能分析</a:t>
            </a:r>
            <a:endParaRPr sz="2100" b="1" i="0">
              <a:solidFill>
                <a:srgbClr val="5585B5"/>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在医疗领域，数据可视化用于实时监控患者健康状况，辅助医生快速诊断疾病，提高医疗服务质量和效率。</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医疗健康监控</a:t>
            </a:r>
            <a:endParaRPr sz="2100" b="1" i="0">
              <a:solidFill>
                <a:srgbClr val="5585B5"/>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科研工作中，数据可视化将复杂数据转换为直观图形，便于研究人员发现数据模式，推动科学发现和技术创新。</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科研数据分析</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设计原则概述</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数据可视化设计原则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数据可视化设计需遵循简洁、直观和一致性原则，确保信息准确传达，提升观众理解效率。</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色彩运用技巧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合理运用色彩对比与调和，增强数据可读性和视觉吸引力，避免使用过多颜色混淆观众视线。</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图表选择与优化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根据数据类型和展示目的选择合适图表，通过调整布局和样式，使图表更加清晰易读，有效传达信息。</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02</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图表类型选择</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柱状图适用场景</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柱状图适用场景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柱状图适用于比较不同类别的数据，如产品销售、用户年龄分布等。通过高度和颜色区分，直观展现数据差异。</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3" y="1627201"/>
            <a:ext cx="3040517" cy="3267239"/>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时间序列分析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在时间序列数据中，柱状图可展示特定时间段内的变化趋势，如月销售额或年度利润增长。便于观察周期性变化。</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20" y="1627202"/>
            <a:ext cx="3040502" cy="32672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分类汇总统计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用于分类数据的总和比较，如不同地区的人口数量或市场份额。柱状图能清晰显示各分类的累计结果。</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折线图优势分析</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折线图的定义与应用</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折线图是一种通过点和线的连接展示数据随时间变化的图表，广泛应用于趋势分析、销售统计等领域。</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折线图的优势</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折线图能够直观反映数据变化趋势，便于观察数据的增长或下降，且易于理解，适合展示连续时间序列的数据。</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折线图的使用场景</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适用于金融分析、市场研究等需要追踪数据变化的场景，通过折线图可以快速识别数据中的高峰、低谷及转折点。</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6464</Words>
  <Application>WPS 演示</Application>
  <PresentationFormat>全屏显示(4:3)</PresentationFormat>
  <Paragraphs>592</Paragraphs>
  <Slides>47</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47</vt:i4>
      </vt:variant>
    </vt:vector>
  </HeadingPairs>
  <TitlesOfParts>
    <vt:vector size="54"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2025-09-30T12:16:00Z</dcterms:created>
  <dcterms:modified xsi:type="dcterms:W3CDTF">2025-09-30T12:16:20Z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16DAC9502B6A4881A969E38A5942DFB6_12</vt:lpwstr>
  </property>
  <property fmtid="{D5CDD505-2E9C-101B-9397-08002B2CF9AE}" pid="3" name="KSOProductBuildVer">
    <vt:lpwstr>2052-12.1.0.22529</vt:lpwstr>
  </property>
</Properties>
</file>