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12192000" cy="6858000" type="screen16x9"/>
  <p:notesSz cx="6858000" cy="9144000"/>
  <p:custDataLst>
    <p:tags r:id="rId4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5" Type="http://schemas.openxmlformats.org/officeDocument/2006/relationships/tags" Target="tags/tag1.xml"/><Relationship Id="rId44" Type="http://schemas.openxmlformats.org/officeDocument/2006/relationships/tableStyles" Target="tableStyles.xml"/><Relationship Id="rId43" Type="http://schemas.openxmlformats.org/officeDocument/2006/relationships/viewProps" Target="viewProps.xml"/><Relationship Id="rId42" Type="http://schemas.openxmlformats.org/officeDocument/2006/relationships/presProps" Target="presProps.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数字圆桌智汇新篇</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CD9B63"/>
                </a:solidFill>
                <a:latin typeface="微软雅黑" panose="020B0503020204020204" charset="-122"/>
              </a:rPr>
              <a:t>跨界协作赋能未来</a:t>
            </a:r>
            <a:endParaRPr sz="3000" b="1" i="0">
              <a:solidFill>
                <a:srgbClr val="CD9B63"/>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2025/10/01</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数据协同工作台</a:t>
            </a:r>
            <a:endParaRPr sz="3000" b="1" i="0">
              <a:solidFill>
                <a:srgbClr val="FFFFFF"/>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数据协同工作台是现代企业中用于提升团队协作效率的工具，通过整合多种数据源和工具，实现信息的实时共享和处理。</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数据协同工作台概述</a:t>
            </a:r>
            <a:endParaRPr sz="2100" b="1" i="0">
              <a:solidFill>
                <a:srgbClr val="CD9B63"/>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包括数据集成、实时协作、智能分析等模块，每个模块都针对特定的需求设计，确保团队成员可以高效地进行数据操作和决策支持。</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功能模块介绍</a:t>
            </a:r>
            <a:endParaRPr sz="2100" b="1" i="0">
              <a:solidFill>
                <a:srgbClr val="CD9B63"/>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适用于市场分析、项目管理、客户服务等多个场景，通过数据协同工作台，团队能够快速响应市场变化，提高业务执行效率。</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应用场景示例</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03</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关键技术支撑体系</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低延迟传输协议</a:t>
            </a:r>
            <a:endParaRPr sz="3000" b="1" i="0">
              <a:solidFill>
                <a:srgbClr val="FFFFFF"/>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低延迟传输协议概述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低延迟传输协议是专为实时数据交换设计的通信方式，旨在减少数据传输过程中的延迟，确保信息的即时性和准确性。</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关键技术特点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低延迟传输协议采用优化的数据压缩、快速路由选择及高效编码技术，有效降低网络传输时间，提升用户体验。</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该协议广泛应用于在线游戏、视频会议和金融交易等对实时性有严格要求的领域，确保数据传输的及时性和稳定性。</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多端同步渲染引擎</a:t>
            </a:r>
            <a:endParaRPr sz="3000" b="1" i="0">
              <a:solidFill>
                <a:srgbClr val="FFFFFF"/>
              </a:solidFill>
              <a:latin typeface="微软雅黑" panose="020B0503020204020204" charset="-122"/>
            </a:endParaRPr>
          </a:p>
        </p:txBody>
      </p:sp>
      <p:sp>
        <p:nvSpPr>
          <p:cNvPr id="4" name="New shape"/>
          <p:cNvSpPr/>
          <p:nvPr/>
        </p:nvSpPr>
        <p:spPr>
          <a:xfrm>
            <a:off x="1558800" y="1627200"/>
            <a:ext cx="3040514" cy="3267240"/>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多端同步渲染引擎简介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多端同步渲染引擎是一种能够在不同设备和平台上实现内容一致显示的技术，旨在提供无缝的用户体验。</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4" y="1627202"/>
            <a:ext cx="3040502"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关键技术解析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该技术涉及跨平台的兼容性处理、动态资源管理以及高效的数据传输机制，确保在不同环境下的一致性和性能。</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7" y="1627202"/>
            <a:ext cx="3040503"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应用实例与前景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广泛应用于网页设计、移动应用开发等领域，通过提升用户体验，推动数字内容的多平台融合与创新。</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智能权限控制链</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权限控制链概念</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权限控制链是管理信息系统中，通过定义和实施一系列规则来控制用户访问资源的策略。其目标是确保信息的安全性和完整性。</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智能权限控制原理</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智能权限控制系统利用先进的算法和机器学习技术，自动识别和适应不同的用户行为和情境，实现动态、个性化的权限管理。</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应用场景与优势</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智能权限控制广泛应用于金融、医疗、政府等领域，有效防止数据泄露和滥用。相比传统方法，它提高了安全性和效率，降低了管理成本。</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04</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典型行业应用案例</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远程战略决策会议</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技术平台选择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远程决策会议需选择合适的技术平台，如Zoom、Microsoft Teams等，确保会议稳定性和互动性。</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网络环境优化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提前测试网络连接，确保所有参与者拥有稳定高速的网络环境，避免会议中断影响决策效率。</a:t>
            </a:r>
            <a:endParaRPr sz="1575" b="0" i="0">
              <a:solidFill>
                <a:srgbClr val="FFFFFF"/>
              </a:solidFill>
              <a:latin typeface="微软雅黑" panose="020B0503020204020204" charset="-122"/>
            </a:endParaRPr>
          </a:p>
        </p:txBody>
      </p:sp>
      <p:sp>
        <p:nvSpPr>
          <p:cNvPr id="6" name="New shape"/>
          <p:cNvSpPr/>
          <p:nvPr/>
        </p:nvSpPr>
        <p:spPr>
          <a:xfrm>
            <a:off x="1774800" y="462379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安全措施实施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强化会议数据保护措施，采用加密传输和身份验证机制，保障信息交流的安全性和私密性。</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跨地域设计协作</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跨地域设计协作优势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通过互联网技术实现全球范围内的设计团队协作，有效缩短项目周期，提高设计效率与质量。</a:t>
            </a:r>
            <a:endParaRPr sz="1575" b="0" i="0">
              <a:solidFill>
                <a:srgbClr val="FFFFFF"/>
              </a:solidFill>
              <a:latin typeface="微软雅黑" panose="020B0503020204020204" charset="-122"/>
            </a:endParaRPr>
          </a:p>
        </p:txBody>
      </p:sp>
      <p:sp>
        <p:nvSpPr>
          <p:cNvPr id="5" name="New shape"/>
          <p:cNvSpPr/>
          <p:nvPr/>
        </p:nvSpPr>
        <p:spPr>
          <a:xfrm>
            <a:off x="4430015" y="1627200"/>
            <a:ext cx="2744215"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面临的挑战与解决方案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面对文化差异、时差问题等挑战，采取灵活的沟通机制与项目管理工具，确保信息准确传递。</a:t>
            </a:r>
            <a:endParaRPr sz="1575" b="0" i="0">
              <a:solidFill>
                <a:srgbClr val="FFFFFF"/>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成功案例分享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分析国内外成功的跨地域设计合作案例，提炼经验教训，为未来合作提供参考。</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云端危机响应中心</a:t>
            </a:r>
            <a:endParaRPr sz="3000" b="1" i="0">
              <a:solidFill>
                <a:srgbClr val="FFFFFF"/>
              </a:solidFill>
              <a:latin typeface="微软雅黑" panose="020B0503020204020204" charset="-122"/>
            </a:endParaRPr>
          </a:p>
        </p:txBody>
      </p:sp>
      <p:sp>
        <p:nvSpPr>
          <p:cNvPr id="4" name="New shape"/>
          <p:cNvSpPr/>
          <p:nvPr/>
        </p:nvSpPr>
        <p:spPr>
          <a:xfrm>
            <a:off x="1558800" y="3011880"/>
            <a:ext cx="2744215" cy="24484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云端危机响应中心概述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云端危机响应中心是专为处理突发网络安全事件而设立，集成了先进的监控、预警和应急反应技术。</a:t>
            </a:r>
            <a:endParaRPr sz="1575" b="0" i="0">
              <a:solidFill>
                <a:srgbClr val="FFFFFF"/>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核心技术与功能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该中心运用云计算、大数据分析等技术，实时监测网络活动，迅速识别并应对安全威胁，保障数据安全与业务连续性。</a:t>
            </a:r>
            <a:endParaRPr sz="1575" b="0" i="0">
              <a:solidFill>
                <a:srgbClr val="FFFFFF"/>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应用场景与案例分析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通过具体案例展示云端危机响应中心在金融、医疗等行业中的应用，强调其在提升安全防护能力和恢复效率方面的作用。</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05</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用户体验优化路径</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目录</a:t>
            </a:r>
            <a:endParaRPr sz="4800" b="1" i="0">
              <a:solidFill>
                <a:srgbClr val="EC9F48"/>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01</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数字圆桌概念解析</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02</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核心功能模块设计</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03</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关键技术支撑体系</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04</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典型行业应用案例</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05</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用户体验优化路径</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06</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安全防护机制建设</a:t>
            </a:r>
            <a:endParaRPr sz="1575" b="0" i="0">
              <a:solidFill>
                <a:srgbClr val="FFFFFF"/>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07</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实施部署方案规划</a:t>
            </a:r>
            <a:endParaRPr sz="1575" b="0" i="0">
              <a:solidFill>
                <a:srgbClr val="FFFFFF"/>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08</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效能评估指标体系</a:t>
            </a:r>
            <a:endParaRPr sz="1575" b="0" i="0">
              <a:solidFill>
                <a:srgbClr val="FFFFFF"/>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CD9B63"/>
                </a:solidFill>
                <a:latin typeface="微软雅黑" panose="020B0503020204020204" charset="-122"/>
              </a:rPr>
              <a:t>09</a:t>
            </a:r>
            <a:endParaRPr sz="1575" b="1">
              <a:solidFill>
                <a:srgbClr val="CD9B63"/>
              </a:solidFill>
              <a:latin typeface="微软雅黑" panose="020B0503020204020204" charset="-122"/>
            </a:endParaRPr>
          </a:p>
          <a:p>
            <a:pPr>
              <a:lnSpc>
                <a:spcPct val="150000"/>
              </a:lnSpc>
            </a:pPr>
            <a:r>
              <a:rPr sz="1575" b="0" i="0">
                <a:solidFill>
                  <a:srgbClr val="FFFFFF"/>
                </a:solidFill>
                <a:latin typeface="微软雅黑" panose="020B0503020204020204" charset="-122"/>
              </a:rPr>
              <a:t>未来演进方向展望</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沉浸式界面交互</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沉浸式界面是一种高度互动和参与感的用户体验设计，通过视觉、听觉等多维度刺激，让用户仿佛身临其境。</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沉浸式界面定义</a:t>
            </a:r>
            <a:endParaRPr sz="2100" b="1" i="0">
              <a:solidFill>
                <a:srgbClr val="CD9B63"/>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利用VR/AR、体感识别等先进技术，沉浸式界面能够捕捉用户动作并实时反馈，实现自然流畅的交互体验。</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交互技术实现</a:t>
            </a:r>
            <a:endParaRPr sz="2100" b="1" i="0">
              <a:solidFill>
                <a:srgbClr val="CD9B63"/>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沉浸式界面广泛应用于游戏、教育、医疗等领域，通过增强现实和虚拟环境的结合，提升用户参与度和学习效率。</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应用场景拓展</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个性化配置方案</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个性化配置方案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个性化配置方案旨在为用户提供定制化的数字解决方案，通过深入分析用户需求，设计符合个人或组织特定需求的配置方案。</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技术驱动的定制服务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利用先进的数据分析和机器学习技术，我们能够提供高度个性化的服务，确保每个用户都能获得最合适的数字体验和服务。</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持续优化与调整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根据用户反馈和市场变化，我们的个性化配置方案将不断优化和调整，以满足用户日益增长的需求和期望。</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智能辅助决策支持</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决策支持系统概述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决策支持系统通过集成数据、模型和分析工具，辅助决策者制定策略。在商业、经济等领域广泛应用，提高决策效率与质量。</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智能辅助决策优势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智能技术提供实时数据分析和预测，优化决策过程。减少人为错误，加速信息处理，增强决策准确性和时效性。</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应用场景与挑战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智能辅助决策应用于金融市场分析、医疗诊断、城市规划等。面临数据隐私、算法偏见等挑战，需持续技术创新和伦理监管。</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06</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安全防护机制建设</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加密传输通道</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加密传输通道定义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加密传输通道是通过加密技术保障数据在网络中传输安全的方式，确保信息不被未授权访问或篡改。</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常见加密算法介绍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包括对称加密和非对称加密两大类，前者以AES为代表，后者如RSA，各有优缺点和适用场景。</a:t>
            </a:r>
            <a:endParaRPr sz="1575" b="0" i="0">
              <a:solidFill>
                <a:srgbClr val="FFFFFF"/>
              </a:solidFill>
              <a:latin typeface="微软雅黑" panose="020B0503020204020204" charset="-122"/>
            </a:endParaRPr>
          </a:p>
        </p:txBody>
      </p:sp>
      <p:sp>
        <p:nvSpPr>
          <p:cNvPr id="6" name="New shape"/>
          <p:cNvSpPr/>
          <p:nvPr/>
        </p:nvSpPr>
        <p:spPr>
          <a:xfrm>
            <a:off x="7301229" y="3011880"/>
            <a:ext cx="2744216" cy="2088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加密传输通道应用实例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广泛应用于在线银行、电子商务及个人通信等领域，有效保护用户隐私和交易安全。</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动态身份验证</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动态身份验证是一种利用不断变化的数据，如时间戳、交易信息等，来增强系统安全性的技术。</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动态身份验证概述</a:t>
            </a:r>
            <a:endParaRPr sz="2100" b="1" i="0">
              <a:solidFill>
                <a:srgbClr val="CD9B63"/>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包括多因素认证、生物识别技术及行为分析等，通过结合多种手段提供更强大的安全保护。</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常见实现方式</a:t>
            </a:r>
            <a:endParaRPr sz="2100" b="1" i="0">
              <a:solidFill>
                <a:srgbClr val="CD9B63"/>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广泛应用于金融、政府及企业领域，有效防止未经授权的访问，保护用户数据安全。</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应用案例与优势</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操作审计追踪</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审计追踪概述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审计追踪是指记录和监控组织内部操作的过程，以确保活动的合规性和可追溯性。通过系统化记录关键操作，有助于增强透明度和责任追究。</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技术实现方法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采用先进的信息技术手段，如区块链技术和大数据分析，对操作进行实时监控和记录。这些技术能够确保数据的完整性和不可篡改性，提高审计效率。</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应用案例分析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以金融行业为例，通过实施操作审计追踪，成功发现并阻止了多起欺诈行为。该案例展示了审计追踪在提升业务安全性和合规性方面的重要作用。</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07</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实施部署方案规划</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硬件环境适配指南</a:t>
            </a:r>
            <a:endParaRPr sz="3000" b="1" i="0">
              <a:solidFill>
                <a:srgbClr val="FFFFFF"/>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硬件环境适配原则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在部署新技术或更新设备时，需确保所有组件兼容，避免性能瓶颈。定期评估硬件配置，以支持软件升级和系统扩展。</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常见硬件适配问题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兼容性问题、性能不匹配及电源供应不足是常见的硬件适配挑战。通过详尽的前期规划与测试，可以有效预防这些问题的发生。</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优化硬件配置策略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根据应用场景和业务需求调整硬件配置。合理分配资源，提高系统效率和稳定性，同时考虑未来可扩展性，以适应技术发展需求。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软件系统集成策略</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软件系统集成策略</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在数字圆桌中，讨论如何有效地将不同的软件系统整合起来，以实现数据共享和业务协同。</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数据交换标准</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确定统一的数据交换格式和协议，确保不同系统间的数据能够无缝对接和高效传输。</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API接口设计</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设计标准化的API接口，为软件系统之间提供灵活、安全的通信方式，促进功能扩展和集成。</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01</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数字圆桌概念解析</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混合云部署模式</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混合云部署概念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混合云部署结合公有云和私有云技术，提供灵活、高效的IT资源配置，适应企业多样化业务需求。</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实施混合云策略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采用分层策略将关键业务系统部署在私有云，非核心应用迁移至公有云，实现资源优化与成本控制。</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混合云管理挑战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管理多云环境需面对数据同步、安全性及跨平台兼容性问题，要求企业具备高级的IT管理能力和技术解决方案。</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08</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效能评估指标体系</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响应速度基准测试</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响应速度测试概述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响应速度基准测试旨在评估系统或应用对用户操作的反馈时间，通过此测试可优化用户体验，提高整体性能。</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测试方法与指标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采用标准化测试脚本模拟用户行为，记录并分析系统响应时间。关键指标包括平均响应时间、最长响应时间和最短响应时间。</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测试结果分析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通过对比不同系统或同一系统的前后变化，分析响应速度提升的效果。利用统计和图表工具展示数据，提供直观的性能改进视图。</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并发承载能力验证</a:t>
            </a:r>
            <a:endParaRPr sz="3000" b="1" i="0">
              <a:solidFill>
                <a:srgbClr val="FFFFFF"/>
              </a:solidFill>
              <a:latin typeface="微软雅黑" panose="020B0503020204020204" charset="-122"/>
            </a:endParaRPr>
          </a:p>
        </p:txBody>
      </p:sp>
      <p:sp>
        <p:nvSpPr>
          <p:cNvPr id="4" name="New shape"/>
          <p:cNvSpPr/>
          <p:nvPr/>
        </p:nvSpPr>
        <p:spPr>
          <a:xfrm>
            <a:off x="1558799" y="1627201"/>
            <a:ext cx="3031739" cy="2898928"/>
          </a:xfrm>
          <a:prstGeom prst="roundRect">
            <a:avLst>
              <a:gd name="adj" fmla="val 10032"/>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并发承载能力概念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并发承载能力是指系统同时处理多个请求的能力，是衡量系统性能的重要指标。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538" y="1627200"/>
            <a:ext cx="3031738" cy="2898928"/>
          </a:xfrm>
          <a:prstGeom prst="roundRect">
            <a:avLst>
              <a:gd name="adj" fmla="val 10032"/>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验证方法与工具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常用的验证方法包括负载测试和压力测试，使用的工具如JMeter、LoadRunner等。</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276" y="1627201"/>
            <a:ext cx="3031739" cy="2898928"/>
          </a:xfrm>
          <a:prstGeom prst="roundRect">
            <a:avLst>
              <a:gd name="adj" fmla="val 10032"/>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结果分析与优化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根据测试结果分析系统瓶颈，提出针对性的优化建议，提升系统并发承载能力。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系统稳定性监测</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系统运行状态监控</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通过实时数据收集与分析，对系统的运行状态进行持续监控，确保及时发现并解决问题，保持系统高效稳定运行。</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性能瓶颈识别</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采用先进的算法和工具，准确识别系统性能的瓶颈所在，为优化提供依据，提升系统整体性能和用户体验。</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故障预警机制</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构建智能预警系统，基于历史数据和机器学习技术，提前预测潜在故障，实现快速响应和处理，减少系统宕机时间。</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09</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未来演进方向展望</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AI驱动的智能调度</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AI智能调度概述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AI智能调度通过深度学习算法，分析任务需求和资源状况，实现自动化、最优化的任务分配，显著提升效率与准确性。</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关键技术应用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利用机器学习、自然语言处理等技术，AI智能调度能预测任务趋势，动态调整资源配置，有效减少等待时间和资源浪费。</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行业应用实例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在物流、交通、制造业等行业中，AI智能调度已成功实施，通过精确计算和实时反馈，实现了运营成本的大幅降低和服务品质的提升。</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VR/AR融合拓展</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VR与AR技术融合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虚拟现实（VR）和增强现实（AR）技术融合，创造出全新的交互体验。通过无缝整合两种技术，实现更沉浸、更互动的应用场景。</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应用场景拓展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VR/AR融合技术广泛应用于教育、医疗、娱乐等多个领域，如虚拟课堂、手术模拟、游戏互动等，极大丰富了用户体验。</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随着5G、云计算等技术的发展，VR/AR融合将向更高分辨率、更低延迟方向发展，推动更多创新应用的出现。</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区块链存证溯源</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区块链技术概述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区块链是一种分布式账本技术，通过加密算法确保数据不可篡改，实现信息的安全存储和高效传输。</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存证溯源应用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利用区块链技术的不可篡改性，为商品、文件等提供可信的存证服务，实现来源追踪和真伪验证。</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行业实践案例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介绍多个领域如何运用区块链技术进行存证溯源，如食品安全、艺术品交易等，展示其实际应用价值。</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定义与核心特征</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数字圆桌定义</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数字圆桌是一种在线会议形式，参与者围绕特定主题进行深入讨论和交流，旨在促进思想碰撞与知识共享。</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核心特征概述</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数字圆桌的核心特征包括互动性强、参与度高以及实时反馈机制，这些特点使得它成为现代远程协作的理想选择。</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应用场景解析</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数字圆桌广泛应用于企业培训、学术研讨及团队建设等领域，有效提升了沟通效率并促进了集体智慧的发挥。</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技术架构基础</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技术架构是系统设计的基础，涉及软件和硬件的整体结构。它定义了系统的组件、它们之间的关系以及数据流，确保高效、稳定运行。</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技术架构概念</a:t>
            </a:r>
            <a:endParaRPr sz="2100" b="1" i="0">
              <a:solidFill>
                <a:srgbClr val="CD9B63"/>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在技术架构中，关键组件包括处理器、存储器、输入输出设备等。每个组件都有特定功能，共同协作实现系统目标，提高性能和稳定性。</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关键组件介绍</a:t>
            </a:r>
            <a:endParaRPr sz="2100" b="1" i="0">
              <a:solidFill>
                <a:srgbClr val="CD9B63"/>
              </a:solidFill>
              <a:latin typeface="微软雅黑" panose="020B0503020204020204" charset="-122"/>
            </a:endParaRPr>
          </a:p>
        </p:txBody>
      </p:sp>
      <p:sp>
        <p:nvSpPr>
          <p:cNvPr id="8" name="New shape"/>
          <p:cNvSpPr/>
          <p:nvPr/>
        </p:nvSpPr>
        <p:spPr>
          <a:xfrm>
            <a:off x="7301229" y="2402270"/>
            <a:ext cx="2744216" cy="26143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良好的技术架构设计应遵循模块化、可扩展性、可维护性和安全性原则。模块化简化复杂性，可扩展性支持未来增长需求，可维护性降低维护成本，安全性保护数据安全。</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E0E13"/>
          </a:solidFill>
          <a:ln w="6350">
            <a:solidFill>
              <a:srgbClr val="EC9F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CD9B63"/>
                </a:solidFill>
                <a:latin typeface="微软雅黑" panose="020B0503020204020204" charset="-122"/>
              </a:rPr>
              <a:t>架构设计原则</a:t>
            </a:r>
            <a:endParaRPr sz="21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应用场景分类</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在线教育场景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在线教育通过数字化平台提供远程教学，打破地域限制，实现资源共享，促进教育公平。</a:t>
            </a:r>
            <a:endParaRPr sz="1575" b="0" i="0">
              <a:solidFill>
                <a:srgbClr val="FFFFFF"/>
              </a:solidFill>
              <a:latin typeface="微软雅黑" panose="020B0503020204020204" charset="-122"/>
            </a:endParaRPr>
          </a:p>
        </p:txBody>
      </p:sp>
      <p:sp>
        <p:nvSpPr>
          <p:cNvPr id="5" name="New shape"/>
          <p:cNvSpPr/>
          <p:nvPr/>
        </p:nvSpPr>
        <p:spPr>
          <a:xfrm>
            <a:off x="4430015"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远程办公应用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远程办公软件支持团队协作和项目管理，提高工作效率，同时降低企业运营成本。</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智慧医疗实施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智慧医疗系统整合资源，优化服务流程，提供个性化治疗方案，提升医疗服务质量与效率。</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E0E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02</a:t>
            </a:r>
            <a:endParaRPr sz="4800" b="1" i="0">
              <a:solidFill>
                <a:srgbClr val="CD9B63"/>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EC9F48"/>
                </a:solidFill>
                <a:latin typeface="微软雅黑" panose="020B0503020204020204" charset="-122"/>
              </a:rPr>
              <a:t>核心功能模块设计</a:t>
            </a:r>
            <a:endParaRPr sz="4800" b="1" i="0">
              <a:solidFill>
                <a:srgbClr val="EC9F4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虚拟席位管理系统</a:t>
            </a:r>
            <a:endParaRPr sz="3000" b="1" i="0">
              <a:solidFill>
                <a:srgbClr val="FFFFFF"/>
              </a:solidFill>
              <a:latin typeface="微软雅黑" panose="020B0503020204020204" charset="-122"/>
            </a:endParaRPr>
          </a:p>
        </p:txBody>
      </p:sp>
      <p:sp>
        <p:nvSpPr>
          <p:cNvPr id="4" name="New shape"/>
          <p:cNvSpPr/>
          <p:nvPr/>
        </p:nvSpPr>
        <p:spPr>
          <a:xfrm>
            <a:off x="1558800" y="1627201"/>
            <a:ext cx="3040524" cy="3267240"/>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虚拟席位管理系统简介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虚拟席位管理系统通过数字化技术，实现在线会议、论坛等活动的参与者管理，提高活动组织效率和参与者体验。</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24" y="1627201"/>
            <a:ext cx="3040516" cy="3267240"/>
          </a:xfrm>
          <a:prstGeom prst="roundRect">
            <a:avLst>
              <a:gd name="adj" fmla="val 9999"/>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核心功能与优势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该系统支持实时动态分配席位、自动签到与互动投票等功能，确保活动的顺利进行，提升参与者满意度和活动质量。</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9" y="1627202"/>
            <a:ext cx="3040503" cy="3267239"/>
          </a:xfrm>
          <a:prstGeom prst="roundRect">
            <a:avLst>
              <a:gd name="adj" fmla="val 10000"/>
            </a:avLst>
          </a:prstGeom>
          <a:solidFill>
            <a:srgbClr val="0E0E1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CD9B63"/>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适用于各种线上会议、研讨会、培训课程及虚拟展览等，通过高效管理参与者，增强活动互动性和参与感。</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实时交互通信层</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实时交互技术概述</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实时交互通信层指的是支持即时信息交换的技术，确保用户间的沟通无延迟，提升互动体验。</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CD9B63"/>
                </a:solidFill>
                <a:latin typeface="微软雅黑" panose="020B0503020204020204" charset="-122"/>
              </a:rPr>
              <a:t>关键技术与应用</a:t>
            </a:r>
            <a:endParaRPr sz="2100" b="1" i="0">
              <a:solidFill>
                <a:srgbClr val="CD9B63"/>
              </a:solidFill>
              <a:latin typeface="微软雅黑" panose="020B0503020204020204" charset="-122"/>
            </a:endParaRPr>
          </a:p>
          <a:p>
            <a:pPr algn="r">
              <a:lnSpc>
                <a:spcPct val="150000"/>
              </a:lnSpc>
            </a:pPr>
            <a:r>
              <a:rPr sz="1575" b="0" i="0">
                <a:solidFill>
                  <a:srgbClr val="FFFFFF"/>
                </a:solidFill>
                <a:latin typeface="微软雅黑" panose="020B0503020204020204" charset="-122"/>
              </a:rPr>
              <a:t>该层涉及WebSocket、RTC等技术，广泛应用于在线会议、游戏同步等领域，实现高效数据传递。</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CD9B63"/>
                </a:solidFill>
                <a:latin typeface="微软雅黑" panose="020B0503020204020204" charset="-122"/>
              </a:rPr>
              <a:t>面临的挑战与未来趋势</a:t>
            </a:r>
            <a:endParaRPr sz="2100" b="1" i="0">
              <a:solidFill>
                <a:srgbClr val="CD9B63"/>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包括网络不稳定导致的延迟、带宽限制等问题，未来将朝向更稳定、低延迟的方向发展。</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EC9F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5077</Words>
  <Application>WPS 演示</Application>
  <PresentationFormat>全屏显示(4:3)</PresentationFormat>
  <Paragraphs>453</Paragraphs>
  <Slides>39</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39</vt:i4>
      </vt:variant>
    </vt:vector>
  </HeadingPairs>
  <TitlesOfParts>
    <vt:vector size="46"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2025-09-30T16:08:00Z</dcterms:created>
  <dcterms:modified xsi:type="dcterms:W3CDTF">2025-09-30T16:07:39Z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D155CC9F5C4A4C0BA18130397957AB92_12</vt:lpwstr>
  </property>
  <property fmtid="{D5CDD505-2E9C-101B-9397-08002B2CF9AE}" pid="3" name="KSOProductBuildVer">
    <vt:lpwstr>2052-12.1.0.22529</vt:lpwstr>
  </property>
</Properties>
</file>