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type="screen16x9"/>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gs" Target="tags/tag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AI解题新范式探索</a:t>
            </a:r>
            <a:endParaRPr sz="4800" b="1" i="0">
              <a:solidFill>
                <a:srgbClr val="000000"/>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0CBE7C"/>
                </a:solidFill>
                <a:latin typeface="微软雅黑" panose="020B0503020204020204" charset="-122"/>
              </a:rPr>
              <a:t>智能算法与应用实践</a:t>
            </a:r>
            <a:endParaRPr sz="3000" b="1" i="0">
              <a:solidFill>
                <a:srgbClr val="0CBE7C"/>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作者：</a:t>
            </a:r>
            <a:r>
              <a:rPr lang="zh-CN" sz="1575" b="0" i="0">
                <a:solidFill>
                  <a:srgbClr val="000000"/>
                </a:solidFill>
                <a:latin typeface="微软雅黑" panose="020B0503020204020204" charset="-122"/>
              </a:rPr>
              <a:t>张抿</a:t>
            </a:r>
            <a:r>
              <a:rPr lang="zh-CN" sz="1575" b="0" i="0">
                <a:solidFill>
                  <a:srgbClr val="000000"/>
                </a:solidFill>
                <a:latin typeface="微软雅黑" panose="020B0503020204020204" charset="-122"/>
              </a:rPr>
              <a:t>轩</a:t>
            </a:r>
            <a:endParaRPr lang="zh-CN" sz="1575" b="0" i="0">
              <a:solidFill>
                <a:srgbClr val="000000"/>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000000"/>
                </a:solidFill>
                <a:latin typeface="微软雅黑" panose="020B0503020204020204" charset="-122"/>
              </a:rPr>
              <a:t>汇报时间: 2025/10/09</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模型训练机制</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模型训练是AI学习过程的核心，通过大量数据输入和算法优化，使模型能够识别模式并做出准确预测。</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模型训练机制概述</a:t>
            </a:r>
            <a:endParaRPr sz="2100" b="1" i="0">
              <a:solidFill>
                <a:srgbClr val="0CBE7C"/>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在有标记数据的环境下进行训练，AI模型根据正确答案调整自身参数，逐步提高准确性，适用于图像识别、语言处理等领域。</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监督学习训练方法</a:t>
            </a:r>
            <a:endParaRPr sz="2100" b="1" i="0">
              <a:solidFill>
                <a:srgbClr val="0CBE7C"/>
              </a:solidFill>
              <a:latin typeface="微软雅黑" panose="020B0503020204020204" charset="-122"/>
            </a:endParaRPr>
          </a:p>
        </p:txBody>
      </p:sp>
      <p:sp>
        <p:nvSpPr>
          <p:cNvPr id="8" name="New shape"/>
          <p:cNvSpPr/>
          <p:nvPr/>
        </p:nvSpPr>
        <p:spPr>
          <a:xfrm>
            <a:off x="7301229" y="2878466"/>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无监督学习让AI自行发现数据中的结构，而强化学习则通过奖励机制训练模型决策策略，两者均有助于提升AI的自主学习能力。</a:t>
            </a:r>
            <a:endParaRPr sz="1575" b="0" i="0">
              <a:solidFill>
                <a:srgbClr val="000000"/>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无监督学习与强化学习</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03</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应用场景分类</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教育领域实践</a:t>
            </a:r>
            <a:endParaRPr sz="3000" b="1" i="0">
              <a:solidFill>
                <a:srgbClr val="000000"/>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教育技术应用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教育技术通过整合多媒体、网络资源和智能工具，为学习者提供个性化和互动式的学习体验，促进知识吸收与技能发展。</a:t>
            </a:r>
            <a:endParaRPr sz="1575" b="0" i="0">
              <a:solidFill>
                <a:srgbClr val="000000"/>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在线课堂实践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利用互联网平台开展的在线课堂，打破了地理限制，使远程教学成为可能，同时支持了自主学习和协作学习，提高了教育资源的可达性。</a:t>
            </a:r>
            <a:endParaRPr sz="1575" b="0" i="0">
              <a:solidFill>
                <a:srgbClr val="000000"/>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教师角色转变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在数字化教育环境中，教师从知识传递者转变为引导者和协调者，更多地关注学生个性化需求，以及培养学生的批判性思维和创新能力。</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医疗健康辅助</a:t>
            </a:r>
            <a:endParaRPr sz="3000" b="1" i="0">
              <a:solidFill>
                <a:srgbClr val="000000"/>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健康监测与分析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利用AI技术实时监控个人健康状况，通过数据分析预测潜在疾病风险，为早期干预提供科学依据。</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个性化医疗方案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根据患者个体差异制定专属治疗方案，结合遗传信息、生活习惯等多维度数据，提升治疗精准度和效果。</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智能药物研发</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AI辅助新药发现过程，加速化合物筛选与优化，缩短研发周期，降低成本，推动医药科技进步。</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工业智能升级</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工业智能化趋势</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随着技术的快速发展，工业领域正经历着深刻的智能化变革。自动化、数据分析和机器学习等技术的应用极大地提高了生产效率和产品质量。</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智能工厂建设</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智能工厂是工业智能升级的核心，通过集成先进的信息技术和制造技术，实现生产过程的自动化、信息化和智能化，以提升整体竞争力。</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未来展望与挑战</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尽管工业智能化带来了诸多机遇，但也面临着数据安全、人才培养和技术更新等方面的挑战。未来的发展需要持续的创新和支持。</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04</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优势特征解析</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高效运算能力</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核心算法优化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高效运算能力的核心在于对核心算法的深入理解和持续优化。通过采用更高效的数据结构和算法，可以显著提升计算速度和资源利用率。</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并行处理技术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并行处理技术通过同时运行多个任务来提高计算效率。在多核处理器和GPU等硬件支持下，能够实现对大规模数据的快速处理，适用于复杂计算场景。</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内存管理策略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内存管理策略决定了系统如何高效地分配和回收内存资源。合理的内存管理策略可以有效减少内存碎片，提高程序运行效率和稳定性。</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精准模式识别</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模式识别定义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模式识别是人工智能中一种核心技术，通过分析和学习数据中的规律和结构，实现对未知数据的预测和分类。</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应用场景广泛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模式识别广泛应用于图像识别、语音识别、自然语言处理等领域，极大提升了机器的自主决策能力。</a:t>
            </a:r>
            <a:endParaRPr sz="1575" b="0" i="0">
              <a:solidFill>
                <a:srgbClr val="000000"/>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技术挑战与未来趋势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尽管模式识别取得了显著进展，但仍面临复杂环境适应性、多模态数据处理等挑战。未来将向更高效、智能方向演进。</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持续学习进化</a:t>
            </a:r>
            <a:endParaRPr sz="3000" b="1" i="0">
              <a:solidFill>
                <a:srgbClr val="000000"/>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终身学习的重要性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在快速变化的世界中，持续学习成为必要。它帮助个人适应新技术、新理念，维持竞争力和创新能力。</a:t>
            </a:r>
            <a:endParaRPr sz="1575" b="0" i="0">
              <a:solidFill>
                <a:srgbClr val="000000"/>
              </a:solidFill>
              <a:latin typeface="微软雅黑" panose="020B0503020204020204" charset="-122"/>
            </a:endParaRPr>
          </a:p>
        </p:txBody>
      </p:sp>
      <p:sp>
        <p:nvSpPr>
          <p:cNvPr id="5" name="New shape"/>
          <p:cNvSpPr/>
          <p:nvPr/>
        </p:nvSpPr>
        <p:spPr>
          <a:xfrm>
            <a:off x="4430015" y="3011879"/>
            <a:ext cx="2744215" cy="28489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学习方法更新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随着科技发展，学习方式也在不断进化。从传统课堂到在线课程、MOOCs，再到虚拟现实学习，多样化的学习渠道使知识获取更加便捷高效。</a:t>
            </a:r>
            <a:endParaRPr sz="1575" b="0" i="0">
              <a:solidFill>
                <a:srgbClr val="000000"/>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技能升级路径</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为了保持职业竞争力，定期评估和更新技能是关键。通过参加专业培训、获得认证或自学最新技术，实现个人职业发展与市场需求的同步。</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05</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挑战应对策略</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目录</a:t>
            </a:r>
            <a:endParaRPr sz="4800" b="1" i="0">
              <a:solidFill>
                <a:srgbClr val="1A6550"/>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CBE7C"/>
                </a:solidFill>
                <a:latin typeface="微软雅黑" panose="020B0503020204020204" charset="-122"/>
              </a:rPr>
              <a:t>01</a:t>
            </a:r>
            <a:endParaRPr sz="1575" b="1">
              <a:solidFill>
                <a:srgbClr val="0CBE7C"/>
              </a:solidFill>
              <a:latin typeface="微软雅黑" panose="020B0503020204020204" charset="-122"/>
            </a:endParaRPr>
          </a:p>
          <a:p>
            <a:pPr>
              <a:lnSpc>
                <a:spcPct val="150000"/>
              </a:lnSpc>
            </a:pPr>
            <a:r>
              <a:rPr sz="1575" b="0" i="0">
                <a:solidFill>
                  <a:srgbClr val="000000"/>
                </a:solidFill>
                <a:latin typeface="微软雅黑" panose="020B0503020204020204" charset="-122"/>
              </a:rPr>
              <a:t>AI解题概述</a:t>
            </a:r>
            <a:endParaRPr sz="1575" b="0" i="0">
              <a:solidFill>
                <a:srgbClr val="000000"/>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CBE7C"/>
                </a:solidFill>
                <a:latin typeface="微软雅黑" panose="020B0503020204020204" charset="-122"/>
              </a:rPr>
              <a:t>02</a:t>
            </a:r>
            <a:endParaRPr sz="1575" b="1">
              <a:solidFill>
                <a:srgbClr val="0CBE7C"/>
              </a:solidFill>
              <a:latin typeface="微软雅黑" panose="020B0503020204020204" charset="-122"/>
            </a:endParaRPr>
          </a:p>
          <a:p>
            <a:pPr>
              <a:lnSpc>
                <a:spcPct val="150000"/>
              </a:lnSpc>
            </a:pPr>
            <a:r>
              <a:rPr sz="1575" b="0" i="0">
                <a:solidFill>
                  <a:srgbClr val="000000"/>
                </a:solidFill>
                <a:latin typeface="微软雅黑" panose="020B0503020204020204" charset="-122"/>
              </a:rPr>
              <a:t>技术原理剖析</a:t>
            </a:r>
            <a:endParaRPr sz="1575" b="0" i="0">
              <a:solidFill>
                <a:srgbClr val="000000"/>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CBE7C"/>
                </a:solidFill>
                <a:latin typeface="微软雅黑" panose="020B0503020204020204" charset="-122"/>
              </a:rPr>
              <a:t>03</a:t>
            </a:r>
            <a:endParaRPr sz="1575" b="1">
              <a:solidFill>
                <a:srgbClr val="0CBE7C"/>
              </a:solidFill>
              <a:latin typeface="微软雅黑" panose="020B0503020204020204" charset="-122"/>
            </a:endParaRPr>
          </a:p>
          <a:p>
            <a:pPr>
              <a:lnSpc>
                <a:spcPct val="150000"/>
              </a:lnSpc>
            </a:pPr>
            <a:r>
              <a:rPr sz="1575" b="0" i="0">
                <a:solidFill>
                  <a:srgbClr val="000000"/>
                </a:solidFill>
                <a:latin typeface="微软雅黑" panose="020B0503020204020204" charset="-122"/>
              </a:rPr>
              <a:t>应用场景分类</a:t>
            </a:r>
            <a:endParaRPr sz="1575" b="0" i="0">
              <a:solidFill>
                <a:srgbClr val="000000"/>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CBE7C"/>
                </a:solidFill>
                <a:latin typeface="微软雅黑" panose="020B0503020204020204" charset="-122"/>
              </a:rPr>
              <a:t>04</a:t>
            </a:r>
            <a:endParaRPr sz="1575" b="1">
              <a:solidFill>
                <a:srgbClr val="0CBE7C"/>
              </a:solidFill>
              <a:latin typeface="微软雅黑" panose="020B0503020204020204" charset="-122"/>
            </a:endParaRPr>
          </a:p>
          <a:p>
            <a:pPr>
              <a:lnSpc>
                <a:spcPct val="150000"/>
              </a:lnSpc>
            </a:pPr>
            <a:r>
              <a:rPr sz="1575" b="0" i="0">
                <a:solidFill>
                  <a:srgbClr val="000000"/>
                </a:solidFill>
                <a:latin typeface="微软雅黑" panose="020B0503020204020204" charset="-122"/>
              </a:rPr>
              <a:t>优势特征解析</a:t>
            </a:r>
            <a:endParaRPr sz="1575" b="0" i="0">
              <a:solidFill>
                <a:srgbClr val="000000"/>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CBE7C"/>
                </a:solidFill>
                <a:latin typeface="微软雅黑" panose="020B0503020204020204" charset="-122"/>
              </a:rPr>
              <a:t>05</a:t>
            </a:r>
            <a:endParaRPr sz="1575" b="1">
              <a:solidFill>
                <a:srgbClr val="0CBE7C"/>
              </a:solidFill>
              <a:latin typeface="微软雅黑" panose="020B0503020204020204" charset="-122"/>
            </a:endParaRPr>
          </a:p>
          <a:p>
            <a:pPr>
              <a:lnSpc>
                <a:spcPct val="150000"/>
              </a:lnSpc>
            </a:pPr>
            <a:r>
              <a:rPr sz="1575" b="0" i="0">
                <a:solidFill>
                  <a:srgbClr val="000000"/>
                </a:solidFill>
                <a:latin typeface="微软雅黑" panose="020B0503020204020204" charset="-122"/>
              </a:rPr>
              <a:t>挑战应对策略</a:t>
            </a:r>
            <a:endParaRPr sz="1575" b="0" i="0">
              <a:solidFill>
                <a:srgbClr val="000000"/>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0CBE7C"/>
                </a:solidFill>
                <a:latin typeface="微软雅黑" panose="020B0503020204020204" charset="-122"/>
              </a:rPr>
              <a:t>06</a:t>
            </a:r>
            <a:endParaRPr sz="1575" b="1">
              <a:solidFill>
                <a:srgbClr val="0CBE7C"/>
              </a:solidFill>
              <a:latin typeface="微软雅黑" panose="020B0503020204020204" charset="-122"/>
            </a:endParaRPr>
          </a:p>
          <a:p>
            <a:pPr>
              <a:lnSpc>
                <a:spcPct val="150000"/>
              </a:lnSpc>
            </a:pPr>
            <a:r>
              <a:rPr sz="1575" b="0" i="0">
                <a:solidFill>
                  <a:srgbClr val="000000"/>
                </a:solidFill>
                <a:latin typeface="微软雅黑" panose="020B0503020204020204" charset="-122"/>
              </a:rPr>
              <a:t>未来趋势展望</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伦理规范建设</a:t>
            </a:r>
            <a:endParaRPr sz="3000" b="1" i="0">
              <a:solidFill>
                <a:srgbClr val="000000"/>
              </a:solidFill>
              <a:latin typeface="微软雅黑" panose="020B0503020204020204" charset="-122"/>
            </a:endParaRPr>
          </a:p>
        </p:txBody>
      </p:sp>
      <p:sp>
        <p:nvSpPr>
          <p:cNvPr id="4" name="New shape"/>
          <p:cNvSpPr/>
          <p:nvPr/>
        </p:nvSpPr>
        <p:spPr>
          <a:xfrm>
            <a:off x="1558800" y="2402270"/>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在AI发展中，伦理规范是确保技术安全、公正和透明的关键，有助于建立公众信任。</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伦理规范重要性</a:t>
            </a:r>
            <a:endParaRPr sz="2100" b="1" i="0">
              <a:solidFill>
                <a:srgbClr val="0CBE7C"/>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全球范围内，如IEEE等机构制定了AI伦理指导原则，强调数据隐私、算法公正性等核心问题。</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国际伦理标准</a:t>
            </a:r>
            <a:endParaRPr sz="2100" b="1" i="0">
              <a:solidFill>
                <a:srgbClr val="0CBE7C"/>
              </a:solidFill>
              <a:latin typeface="微软雅黑" panose="020B0503020204020204" charset="-122"/>
            </a:endParaRPr>
          </a:p>
        </p:txBody>
      </p:sp>
      <p:sp>
        <p:nvSpPr>
          <p:cNvPr id="8" name="New shape"/>
          <p:cNvSpPr/>
          <p:nvPr/>
        </p:nvSpPr>
        <p:spPr>
          <a:xfrm>
            <a:off x="7301229" y="2402271"/>
            <a:ext cx="2744216"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中国出台《个人信息保护法》等法规，为AI应用设定了明确的法律框架和伦理界限。</a:t>
            </a:r>
            <a:endParaRPr sz="1575" b="0" i="0">
              <a:solidFill>
                <a:srgbClr val="000000"/>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国内法规建设</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数据安全防护</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数据加密技术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数据加密是保护数据安全的重要手段，通过将数据转换为不可读的代码，防止未经授权的访问和泄露。</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访问控制策略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实施严格的访问控制策略，确保只有授权用户才能访问敏感数据，包括身份验证、权限分配和活动监控等措施。</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数据备份与恢复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定期进行数据备份，并制定详细的恢复计划，以便在数据丢失或损坏时能够迅速恢复，保障业务连续性。</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人机协作优化</a:t>
            </a:r>
            <a:endParaRPr sz="3000" b="1" i="0">
              <a:solidFill>
                <a:srgbClr val="000000"/>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人机协作定义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人机协作是人工智能与人类共同完成任务的过程，通过智能系统辅助或增强人类的决策和操作能力。</a:t>
            </a:r>
            <a:endParaRPr sz="1575" b="0" i="0">
              <a:solidFill>
                <a:srgbClr val="000000"/>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协作模式分类</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人机协作分为辅助型、增强型和替代型三种模式，分别对应不同场景下的人机互动需求。</a:t>
            </a:r>
            <a:endParaRPr sz="1575" b="0" i="0">
              <a:solidFill>
                <a:srgbClr val="000000"/>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优化策略实施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实施优化策略包括技术适配、流程再造和持续迭代等步骤，旨在提高人机协作的效率与准确性。</a:t>
            </a:r>
            <a:endParaRPr sz="1575" b="0"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06</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未来趋势展望</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跨学科融合方向</a:t>
            </a:r>
            <a:endParaRPr sz="3000" b="1" i="0">
              <a:solidFill>
                <a:srgbClr val="000000"/>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跨学科融合概述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跨学科融合是不同学科领域间相互借鉴、整合与创新的过程，旨在打破传统界限，促进知识共享与技术创新。</a:t>
            </a:r>
            <a:endParaRPr sz="1575" b="0" i="0">
              <a:solidFill>
                <a:srgbClr val="000000"/>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跨学科研究方法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采用多元理论视角，结合定量与定性分析，构建综合研究模型，以揭示复杂问题深层次规律，推动科学边界拓展。</a:t>
            </a:r>
            <a:endParaRPr sz="1575" b="0" i="0">
              <a:solidFill>
                <a:srgbClr val="000000"/>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跨学科应用领域</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在人工智能、生物医学、环境科学等领域，跨学科融合正引领技术革新，解决全球性挑战，如疾病防控、气候变迁应对等。</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自主决策突破</a:t>
            </a:r>
            <a:endParaRPr sz="3000" b="1" i="0">
              <a:solidFill>
                <a:srgbClr val="000000"/>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自主决策指个体或系统在无需外界干预的环境下，依据自身判断和分析作出选择的能力。</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自主决策定义</a:t>
            </a:r>
            <a:endParaRPr sz="2100" b="1" i="0">
              <a:solidFill>
                <a:srgbClr val="0CBE7C"/>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通过构建数学模型模拟人类思维过程，实现对复杂问题的分析和预测，为自主决策提供支撑。</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决策模型构建</a:t>
            </a:r>
            <a:endParaRPr sz="2100" b="1" i="0">
              <a:solidFill>
                <a:srgbClr val="0CBE7C"/>
              </a:solidFill>
              <a:latin typeface="微软雅黑" panose="020B0503020204020204" charset="-122"/>
            </a:endParaRPr>
          </a:p>
        </p:txBody>
      </p:sp>
      <p:sp>
        <p:nvSpPr>
          <p:cNvPr id="8" name="New shape"/>
          <p:cNvSpPr/>
          <p:nvPr/>
        </p:nvSpPr>
        <p:spPr>
          <a:xfrm>
            <a:off x="7301229" y="2878466"/>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利用机器学习、深度学习等技术，使机器能自动学习并优化决策策略，提高决策效率和准确性。</a:t>
            </a:r>
            <a:endParaRPr sz="1575" b="0" i="0">
              <a:solidFill>
                <a:srgbClr val="000000"/>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人工智能在自主决策中应用</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社会生态影响</a:t>
            </a:r>
            <a:endParaRPr sz="3000" b="1" i="0">
              <a:solidFill>
                <a:srgbClr val="000000"/>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社会生态影响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人工智能在社会生态系统中的影响是多方面的，包括提高生产效率、改变就业结构以及引发伦理和法律挑战。</a:t>
            </a:r>
            <a:endParaRPr sz="1575" b="0" i="0">
              <a:solidFill>
                <a:srgbClr val="000000"/>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环境与资源管理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AI技术在环境保护和资源管理中的应用日益广泛，通过数据分析优化能源使用，减少浪费，促进可持续发展。</a:t>
            </a:r>
            <a:endParaRPr sz="1575" b="0" i="0">
              <a:solidFill>
                <a:srgbClr val="000000"/>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公共健康与福祉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人工智能在医疗诊断、疾病预防和健康监测等方面发挥重要作用，提升了公共卫生水平和居民生活质量。</a:t>
            </a:r>
            <a:endParaRPr sz="1575" b="0" i="0">
              <a:solidFill>
                <a:srgbClr val="000000"/>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000000"/>
                </a:solidFill>
                <a:latin typeface="微软雅黑" panose="020B0503020204020204" charset="-122"/>
              </a:rPr>
              <a:t>谢 谢 大 家</a:t>
            </a:r>
            <a:endParaRPr sz="4800" b="1" i="0">
              <a:solidFill>
                <a:srgbClr val="00000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01</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AI解题概述</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定义与范畴</a:t>
            </a:r>
            <a:endParaRPr sz="3000" b="1" i="0">
              <a:solidFill>
                <a:srgbClr val="000000"/>
              </a:solidFill>
              <a:latin typeface="微软雅黑" panose="020B0503020204020204" charset="-122"/>
            </a:endParaRPr>
          </a:p>
        </p:txBody>
      </p:sp>
      <p:sp>
        <p:nvSpPr>
          <p:cNvPr id="4" name="New shape"/>
          <p:cNvSpPr/>
          <p:nvPr/>
        </p:nvSpPr>
        <p:spPr>
          <a:xfrm>
            <a:off x="6458401" y="1555200"/>
            <a:ext cx="4545078"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定义与范畴</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AI解题是一种利用人工智能技术解答问题的方法，包括自然语言处理、机器学习等技术应用。</a:t>
            </a:r>
            <a:endParaRPr sz="1575" b="0" i="0">
              <a:solidFill>
                <a:srgbClr val="000000"/>
              </a:solidFill>
              <a:latin typeface="微软雅黑" panose="020B0503020204020204" charset="-122"/>
            </a:endParaRPr>
          </a:p>
        </p:txBody>
      </p:sp>
      <p:sp>
        <p:nvSpPr>
          <p:cNvPr id="5" name="New shape"/>
          <p:cNvSpPr/>
          <p:nvPr/>
        </p:nvSpPr>
        <p:spPr>
          <a:xfrm>
            <a:off x="981860" y="2390400"/>
            <a:ext cx="4545077"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核心技能类别</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AI解题涉及多种技能，如数据处理、模型构建和结果分析，是实现智能化解决方案的关键。</a:t>
            </a:r>
            <a:endParaRPr sz="1575" b="0" i="0">
              <a:solidFill>
                <a:srgbClr val="000000"/>
              </a:solidFill>
              <a:latin typeface="微软雅黑" panose="020B0503020204020204" charset="-122"/>
            </a:endParaRPr>
          </a:p>
        </p:txBody>
      </p:sp>
      <p:sp>
        <p:nvSpPr>
          <p:cNvPr id="6" name="New shape"/>
          <p:cNvSpPr/>
          <p:nvPr/>
        </p:nvSpPr>
        <p:spPr>
          <a:xfrm>
            <a:off x="6458401" y="3005402"/>
            <a:ext cx="4554174" cy="11327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应用领域</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AI解题在教育、医疗、金融等行业有广泛应用，通过智能算法提升问题解决效率和准确性。</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244201"/>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376202"/>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185942"/>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005402"/>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发展历程脉络</a:t>
            </a:r>
            <a:endParaRPr sz="3000" b="1" i="0">
              <a:solidFill>
                <a:srgbClr val="000000"/>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AI的起源可追溯至20世纪50年代，最初目标是创建模拟人类智能的机器。经过符号推理和神经网络等技术演进，AI已在多个领域得到应用。</a:t>
            </a:r>
            <a:endParaRPr sz="1575" b="0" i="0">
              <a:solidFill>
                <a:srgbClr val="000000"/>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起源与早期发展</a:t>
            </a:r>
            <a:endParaRPr sz="2100" b="1" i="0">
              <a:solidFill>
                <a:srgbClr val="0CBE7C"/>
              </a:solidFill>
              <a:latin typeface="微软雅黑" panose="020B0503020204020204" charset="-122"/>
            </a:endParaRPr>
          </a:p>
        </p:txBody>
      </p:sp>
      <p:sp>
        <p:nvSpPr>
          <p:cNvPr id="6" name="New shape"/>
          <p:cNvSpPr/>
          <p:nvPr/>
        </p:nvSpPr>
        <p:spPr>
          <a:xfrm>
            <a:off x="4430015" y="2402270"/>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AI的发展经历了多次重要技术突破，如机器学习、深度学习的兴起，这些进步极大推动了AI在图像识别、自然语言处理等领域的应用。</a:t>
            </a:r>
            <a:endParaRPr sz="1575" b="0" i="0">
              <a:solidFill>
                <a:srgbClr val="000000"/>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技术进步阶段</a:t>
            </a:r>
            <a:endParaRPr sz="2100" b="1" i="0">
              <a:solidFill>
                <a:srgbClr val="0CBE7C"/>
              </a:solidFill>
              <a:latin typeface="微软雅黑" panose="020B0503020204020204" charset="-122"/>
            </a:endParaRPr>
          </a:p>
        </p:txBody>
      </p:sp>
      <p:sp>
        <p:nvSpPr>
          <p:cNvPr id="8" name="New shape"/>
          <p:cNvSpPr/>
          <p:nvPr/>
        </p:nvSpPr>
        <p:spPr>
          <a:xfrm>
            <a:off x="7301229" y="2878466"/>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000000"/>
                </a:solidFill>
                <a:latin typeface="微软雅黑" panose="020B0503020204020204" charset="-122"/>
              </a:rPr>
              <a:t>目前，AI已广泛应用于医疗、金融、自动驾驶等多个行业，展现出巨大的潜力。展望未来，AI将继续推动科技创新，为人类社会带来更多便利。</a:t>
            </a:r>
            <a:endParaRPr sz="1575" b="0" i="0">
              <a:solidFill>
                <a:srgbClr val="000000"/>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D1FFEB"/>
          </a:solidFill>
          <a:ln w="6350">
            <a:solidFill>
              <a:srgbClr val="1A65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0CBE7C"/>
                </a:solidFill>
                <a:latin typeface="微软雅黑" panose="020B0503020204020204" charset="-122"/>
              </a:rPr>
              <a:t>当前应用与未来展望</a:t>
            </a:r>
            <a:endParaRPr sz="2100" b="1" i="0">
              <a:solidFill>
                <a:srgbClr val="0CBE7C"/>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核心价值体现</a:t>
            </a:r>
            <a:endParaRPr sz="3000" b="1" i="0">
              <a:solidFill>
                <a:srgbClr val="000000"/>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核心技能类别</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涵盖内容生成、语言精炼以及主题紧扣，确保所有生成内容与主题和二级大纲紧密相关，且表述清晰简洁。</a:t>
            </a:r>
            <a:endParaRPr sz="1575" b="0" i="0">
              <a:solidFill>
                <a:srgbClr val="000000"/>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基本原则</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强调紧扣主题、简洁明了和格式一致，所有生成内容需直接相关并避免冗长复杂句式，保持输出一致性。</a:t>
            </a:r>
            <a:endParaRPr sz="1575" b="0" i="0">
              <a:solidFill>
                <a:srgbClr val="000000"/>
              </a:solidFill>
              <a:latin typeface="微软雅黑" panose="020B0503020204020204" charset="-122"/>
            </a:endParaRPr>
          </a:p>
        </p:txBody>
      </p:sp>
      <p:sp>
        <p:nvSpPr>
          <p:cNvPr id="6" name="New shape"/>
          <p:cNvSpPr/>
          <p:nvPr/>
        </p:nvSpPr>
        <p:spPr>
          <a:xfrm>
            <a:off x="7301229" y="3011879"/>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限制条件</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包括无口语化、无冗余和标题数量控制，确保所有内容专业正式，不包含多余备注或解释性信息，且不超过三个小标题。</a:t>
            </a:r>
            <a:endParaRPr sz="1575" b="0" i="0">
              <a:solidFill>
                <a:srgbClr val="000000"/>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5F9F0"/>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0CBE7C"/>
                </a:solidFill>
                <a:latin typeface="微软雅黑" panose="020B0503020204020204" charset="-122"/>
              </a:rPr>
              <a:t>02</a:t>
            </a:r>
            <a:endParaRPr sz="4800" b="1" i="0">
              <a:solidFill>
                <a:srgbClr val="0CBE7C"/>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1A6550"/>
                </a:solidFill>
                <a:latin typeface="微软雅黑" panose="020B0503020204020204" charset="-122"/>
              </a:rPr>
              <a:t>技术原理剖析</a:t>
            </a:r>
            <a:endParaRPr sz="4800" b="1" i="0">
              <a:solidFill>
                <a:srgbClr val="1A6550"/>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算法基础架构</a:t>
            </a:r>
            <a:endParaRPr sz="3000" b="1" i="0">
              <a:solidFill>
                <a:srgbClr val="000000"/>
              </a:solidFill>
              <a:latin typeface="微软雅黑" panose="020B0503020204020204" charset="-122"/>
            </a:endParaRPr>
          </a:p>
        </p:txBody>
      </p:sp>
      <p:sp>
        <p:nvSpPr>
          <p:cNvPr id="4" name="New shape"/>
          <p:cNvSpPr/>
          <p:nvPr/>
        </p:nvSpPr>
        <p:spPr>
          <a:xfrm>
            <a:off x="1558800" y="1627200"/>
            <a:ext cx="3040516" cy="3627421"/>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算法基础概念</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算法是解决问题的步骤和方法，通过有限的计算步骤精确地得到问题的解。其效率和正确性是衡量算法优劣的重要指标。</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5" y="1627201"/>
            <a:ext cx="3040532" cy="3627421"/>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算法设计原则</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算法设计遵循简单性、高效性和可读性等原则。简单性保证算法易于理解和维护；高效性确保算法执行时间短；可读性则便于交流和调试。</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47" y="1627200"/>
            <a:ext cx="3040516" cy="3627421"/>
          </a:xfrm>
          <a:prstGeom prst="roundRect">
            <a:avLst>
              <a:gd name="adj" fmla="val 9999"/>
            </a:avLst>
          </a:prstGeom>
          <a:solidFill>
            <a:srgbClr val="D1FFEB"/>
          </a:solidFill>
          <a:ln w="6350">
            <a:solidFill>
              <a:srgbClr val="0CBE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0CBE7C"/>
                </a:solidFill>
                <a:latin typeface="微软雅黑" panose="020B0503020204020204" charset="-122"/>
              </a:rPr>
              <a:t>常见算法类型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000000"/>
                </a:solidFill>
                <a:latin typeface="微软雅黑" panose="020B0503020204020204" charset="-122"/>
              </a:rPr>
              <a:t>常见的算法包括排序、搜索、递归、动态规划、图论算法等。每种算法针对特定问题场景，通过不同策略高效解决问题。</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000000"/>
                </a:solidFill>
                <a:latin typeface="微软雅黑" panose="020B0503020204020204" charset="-122"/>
              </a:rPr>
              <a:t>数据处理流程</a:t>
            </a:r>
            <a:endParaRPr sz="3000" b="1" i="0">
              <a:solidFill>
                <a:srgbClr val="000000"/>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数据收集与清洗</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数据处理的首要步骤是收集和清洗数据，确保数据的质量和一致性。通过去重、填补缺失值等方法提高数据的可用性。</a:t>
            </a:r>
            <a:endParaRPr sz="1575" b="0" i="0">
              <a:solidFill>
                <a:srgbClr val="000000"/>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0CBE7C"/>
                </a:solidFill>
                <a:latin typeface="微软雅黑" panose="020B0503020204020204" charset="-122"/>
              </a:rPr>
              <a:t>数据转换与标准化</a:t>
            </a:r>
            <a:endParaRPr sz="2100" b="1" i="0">
              <a:solidFill>
                <a:srgbClr val="0CBE7C"/>
              </a:solidFill>
              <a:latin typeface="微软雅黑" panose="020B0503020204020204" charset="-122"/>
            </a:endParaRPr>
          </a:p>
          <a:p>
            <a:pPr algn="r">
              <a:lnSpc>
                <a:spcPct val="150000"/>
              </a:lnSpc>
            </a:pPr>
            <a:r>
              <a:rPr sz="1575" b="0" i="0">
                <a:solidFill>
                  <a:srgbClr val="000000"/>
                </a:solidFill>
                <a:latin typeface="微软雅黑" panose="020B0503020204020204" charset="-122"/>
              </a:rPr>
              <a:t>转换数据格式以适应分析需求，并进行标准化处理，如归一化或标准化，确保不同来源的数据可比性，便于后续分析。</a:t>
            </a:r>
            <a:endParaRPr sz="1575" b="0" i="0">
              <a:solidFill>
                <a:srgbClr val="000000"/>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0CBE7C"/>
                </a:solidFill>
                <a:latin typeface="微软雅黑" panose="020B0503020204020204" charset="-122"/>
              </a:rPr>
              <a:t>数据分析与建模</a:t>
            </a:r>
            <a:endParaRPr sz="2100" b="1" i="0">
              <a:solidFill>
                <a:srgbClr val="0CBE7C"/>
              </a:solidFill>
              <a:latin typeface="微软雅黑" panose="020B0503020204020204" charset="-122"/>
            </a:endParaRPr>
          </a:p>
          <a:p>
            <a:pPr algn="l">
              <a:lnSpc>
                <a:spcPct val="150000"/>
              </a:lnSpc>
            </a:pPr>
            <a:r>
              <a:rPr sz="1575" b="0" i="0">
                <a:solidFill>
                  <a:srgbClr val="000000"/>
                </a:solidFill>
                <a:latin typeface="微软雅黑" panose="020B0503020204020204" charset="-122"/>
              </a:rPr>
              <a:t>利用统计方法和机器学习技术对清洗后的数据进行分析和建模，提取有用信息，构建预测模型，支持决策制定。</a:t>
            </a:r>
            <a:endParaRPr sz="1575" b="0" i="0">
              <a:solidFill>
                <a:srgbClr val="000000"/>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0CBE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1A65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3399</Words>
  <Application>WPS 演示</Application>
  <PresentationFormat>全屏显示(4:3)</PresentationFormat>
  <Paragraphs>306</Paragraphs>
  <Slides>27</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27</vt:i4>
      </vt:variant>
    </vt:vector>
  </HeadingPairs>
  <TitlesOfParts>
    <vt:vector size="34"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2025-10-09T09:40:00Z</dcterms:created>
  <dcterms:modified xsi:type="dcterms:W3CDTF">2025-10-09T09:39:33Z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FF9FB3FA08984F4EB3DAACED9B35DF0B_12</vt:lpwstr>
  </property>
  <property fmtid="{D5CDD505-2E9C-101B-9397-08002B2CF9AE}" pid="3" name="KSOProductBuildVer">
    <vt:lpwstr>2052-12.1.0.22529</vt:lpwstr>
  </property>
</Properties>
</file>