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12192000" cy="6858000" type="screen16x9"/>
  <p:notesSz cx="6858000" cy="9144000"/>
  <p:custDataLst>
    <p:tags r:id="rId3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9" Type="http://schemas.openxmlformats.org/officeDocument/2006/relationships/tags" Target="tags/tag1.xml"/><Relationship Id="rId38" Type="http://schemas.openxmlformats.org/officeDocument/2006/relationships/tableStyles" Target="tableStyles.xml"/><Relationship Id="rId37" Type="http://schemas.openxmlformats.org/officeDocument/2006/relationships/viewProps" Target="viewProps.xml"/><Relationship Id="rId36" Type="http://schemas.openxmlformats.org/officeDocument/2006/relationships/presProps" Target="presProps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医学PET影像技术解析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9EDBFF"/>
                </a:solidFill>
                <a:latin typeface="微软雅黑" panose="020B0503020204020204" charset="-122"/>
              </a:rPr>
              <a:t>原理应用与临床价值</a:t>
            </a:r>
            <a:endParaRPr sz="30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汇报时间: 2025/10/09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肿瘤精准诊断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正电子发射断层扫描（PET）是一种核医学成像技术，通过检测放射性示踪剂的分布，为肿瘤诊断提供分子层面的信息。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PET技术基础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878466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PET在肿瘤早期诊断、分期、疗效评估及复发监测中发挥关键作用，能准确显示肿瘤代谢活跃区域，指导精准治疗。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625" y="1627200"/>
            <a:ext cx="2580660" cy="1124265"/>
          </a:xfrm>
          <a:prstGeom prst="roundRect">
            <a:avLst>
              <a:gd name="adj" fmla="val 10888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PET在肿瘤诊断中的应用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878466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与CT、MRI等传统影像学检查相比，PET具有独特的功能显像优势，尤其在区分良性与恶性肿瘤方面表现突出。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841" y="1627200"/>
            <a:ext cx="2580658" cy="1124266"/>
          </a:xfrm>
          <a:prstGeom prst="roundRect">
            <a:avLst>
              <a:gd name="adj" fmla="val 10888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PET与其他诊断技术的比较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神经退行性疾病评估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PET在神经退行性疾病中的应用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利用PET技术评估阿尔茨海默病、帕金森病等神经退行性疾病，通过脑部代谢变化揭示疾病进程与治疗响应。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PET成像特点与优势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PET成像提供高灵敏度和特异性，能动态监测神经细胞活动与代谢状态，助力早期诊断及疗效评估。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临床案例分析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通过具体病例展示PET在神经退行性疾病诊断中的作用，如区分阿尔茨海默病与正常老化，指导个体化治疗方案制定。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优势特点分析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高灵敏度特性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03" cy="3627421"/>
          </a:xfrm>
          <a:prstGeom prst="roundRect">
            <a:avLst>
              <a:gd name="adj" fmla="val 10000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高灵敏度原理解析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高灵敏度是PET技术的核心，通过探测放射性同位素衰变产生的伽马射线，实现对生物体内分子的精准成像。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0"/>
            <a:ext cx="3040502" cy="3627421"/>
          </a:xfrm>
          <a:prstGeom prst="roundRect">
            <a:avLst>
              <a:gd name="adj" fmla="val 10000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提升诊断准确性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高灵敏度使得PET扫描能够捕捉到微弱的信号变化，提高疾病早期诊断的准确性，为临床治疗提供关键信息。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3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优化患者体验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高灵敏度不仅提高了检查的精确度，还减少了必要的放射剂量，从而在保证诊断质量的同时，提升了患者的舒适度和安全性。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三维立体定位功能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三维立体定位功能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三维立体定位技术通过精确的算法和图像处理，实现体内器官的三维成像和定位，为医学诊断提供精确依据。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570603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提高诊断准确性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该功能显著提升医学影像的清晰度和分辨率，帮助医生更精准地诊断疾病，减少误诊率。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优化治疗方案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三维立体定位功能使治疗方案设计更加科学和个性化，有效提升治疗效率和患者康复速度。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941403"/>
            <a:ext cx="39600" cy="424404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751143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570603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检查流程规范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患者准备事项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患者饮食调整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PET检查前，患者需遵循低糖、低脂饮食，确保体内血糖稳定。同时避免摄入含碘食物或药物，以免影响检查结果的准确性。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药物使用指导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在接受PET检查前，患者应告知医生目前正在服用的所有药物。某些药物可能干扰检查结果，需要根据医嘱调整用药时间或剂量。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身体准备事项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PET检查通常要求患者在检查前保持空腹状态，以减少胃肠道内的放射性物质干扰。此外，检查当天建议穿着宽松衣物，便于扫描操作。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标准化操作程序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标准化操作流程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为确保医疗PET扫描质量与安全，实施一系列标准化操作程序，包括设备准备、患者定位及数据采集等关键环节。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质量控制与维护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定期进行PET设备的性能校准和故障排查，确保图像分辨率和准确性。同时，对操作人员进行专业培训以维持高标准的操作规范。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数据管理与安全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建立严格的数据记录与传输标准，保障患者信息隐私。采用加密技术存储图像和报告，防止未经授权的访问或泄露。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图像解读要点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SUV值定量分析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SUV值定义与意义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SUV值，即标准摄取值，是PET扫描中衡量放射性示踪剂在组织内聚集程度的指标，反映器官或组织的代谢活动。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SUV值计算方法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通过测量感兴趣区内放射性活度与参考区（如血液中）放射性活度的比值，并乘以校正因子得到SUV值，用于量化代谢活性。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SUV值临床应用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SUV值在肿瘤诊断、疗效评估及预后判断中有重要应用，高SUV值常提示恶性病变，低SUV值则可能为良性或治疗后改善。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486800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01</a:t>
            </a:r>
            <a:endParaRPr sz="1575" b="1">
              <a:solidFill>
                <a:srgbClr val="9EDB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PET技术概述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3455314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02</a:t>
            </a:r>
            <a:endParaRPr sz="1575" b="1">
              <a:solidFill>
                <a:srgbClr val="9EDB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成像机制解析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5423828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03</a:t>
            </a:r>
            <a:endParaRPr sz="1575" b="1">
              <a:solidFill>
                <a:srgbClr val="9EDB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临床应用领域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7392342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04</a:t>
            </a:r>
            <a:endParaRPr sz="1575" b="1">
              <a:solidFill>
                <a:srgbClr val="9EDB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优势特点分析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9360857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05</a:t>
            </a:r>
            <a:endParaRPr sz="1575" b="1">
              <a:solidFill>
                <a:srgbClr val="9EDB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检查流程规范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486800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06</a:t>
            </a:r>
            <a:endParaRPr sz="1575" b="1">
              <a:solidFill>
                <a:srgbClr val="9EDB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图像解读要点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3455314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07</a:t>
            </a:r>
            <a:endParaRPr sz="1575" b="1">
              <a:solidFill>
                <a:srgbClr val="9EDB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辐射安全防护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5423828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08</a:t>
            </a:r>
            <a:endParaRPr sz="1575" b="1">
              <a:solidFill>
                <a:srgbClr val="9EDB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最新技术进展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2" name="New shape"/>
          <p:cNvSpPr/>
          <p:nvPr/>
        </p:nvSpPr>
        <p:spPr>
          <a:xfrm>
            <a:off x="7392342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09</a:t>
            </a:r>
            <a:endParaRPr sz="1575" b="1">
              <a:solidFill>
                <a:srgbClr val="9EDB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典型病例展示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9360857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10</a:t>
            </a:r>
            <a:endParaRPr sz="1575" b="1">
              <a:solidFill>
                <a:srgbClr val="9EDB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未来发展方向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伪影识别技巧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伪影指在医学PET图像中非病理性影像，通常由设备、环境或病人自身因素引起。分为运动伪影、金属伪影等类型。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伪影定义与分类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通过对比分析、时间分辨技术及特定算法来识别伪影。利用软件工具辅助判断，提高诊断准确性和效率。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伪影识别方法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针对伪影采取相应措施，如调整扫描参数、使用迭代重建算法等。有效降低伪影影响，提升图像质量。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伪影处理技巧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辐射安全防护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剂量控制标准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剂量控制的重要性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PET扫描中精确的剂量控制是确保图像质量与患者安全的关键，需根据患者的体重和预期用途调整。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剂量计算方法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使用蒙特卡罗模拟等先进方法进行剂量估算，考虑放射性药物分布及设备参数，以优化剂量分配。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剂量标准制定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根据国际放射防护委员会推荐值，结合临床经验设定具体剂量上限，保障医疗效果同时最小化辐射风险。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防护措施实施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PET设备防护措施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PET扫描过程中，为防止辐射外泄，需采取严格的隔离和屏蔽措施。工作人员应穿戴铅制防护服，确保患者和医护人员的安全。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32" y="1627200"/>
            <a:ext cx="3040516" cy="3627421"/>
          </a:xfrm>
          <a:prstGeom prst="roundRect">
            <a:avLst>
              <a:gd name="adj" fmla="val 9999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操作人员培训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所有参与PET扫描的人员必须经过专业培训，掌握辐射防护知识和技能。定期进行安全演练，提高应对突发状况的能力。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47" y="1627201"/>
            <a:ext cx="3040532" cy="3627420"/>
          </a:xfrm>
          <a:prstGeom prst="roundRect">
            <a:avLst>
              <a:gd name="adj" fmla="val 9999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环境监测与维护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定期对PET设备进行维护和检测，确保其正常运行。同时，对工作场所进行辐射水平监测，及时调整防护措施，保障环境安全。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最新技术进展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AI辅助诊断系统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AI辅助诊断系统由数据接收、处理和分析模块组成，通过机器学习算法对医学图像进行深度解析，提高诊断准确性和效率。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系统核心组件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包括图像预处理、特征提取与选择，以及模型训练等步骤，旨在从大量复杂数据中提取有用信息，为医生提供决策支持。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数据处理流程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系统广泛应用于肿瘤检测、心血管疾病评估等领域，通过快速准确识别异常区域，辅助医生制定个性化治疗方案，优化治疗过程。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应用场景实例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多模态融合趋势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多模态融合定义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多模态融合指整合多种数据源，如图像、文本和音频，以提升诊断准确性。在医学PET中，结合不同模态信息有助于更全面评估病情。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技术实现方式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通过算法将不同模态的数据进行有效整合，如卷积神经网络用于处理图像特征，循环神经网络处理时间序列数据。实现多模态数据的高效融合。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应用场景分析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多模态融合在医学PET中广泛应用于肿瘤早期检测、脑功能成像等领域。通过综合多种数据源，医生可以获得更全面的诊断依据，提高治疗成功率。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09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典型病例展示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早期肺癌筛查案例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799" y="1627201"/>
            <a:ext cx="3031739" cy="2898928"/>
          </a:xfrm>
          <a:prstGeom prst="roundRect">
            <a:avLst>
              <a:gd name="adj" fmla="val 10032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案例背景介绍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介绍早期肺癌筛查的背景与重要性，强调PET在早期诊断中的作用。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538" y="1627200"/>
            <a:ext cx="3031738" cy="2898928"/>
          </a:xfrm>
          <a:prstGeom prst="roundRect">
            <a:avLst>
              <a:gd name="adj" fmla="val 10032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筛查过程概述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简述利用PET进行早期肺癌筛查的流程，包括患者准备、扫描技术及数据分析。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76276" y="1627201"/>
            <a:ext cx="3031739" cy="2898928"/>
          </a:xfrm>
          <a:prstGeom prst="roundRect">
            <a:avLst>
              <a:gd name="adj" fmla="val 10032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结果与影响分析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阐述筛查结果对患者治疗选择的影响，以及PET在提高生存率方面的贡献。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阿尔茨海默病研究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阿尔茨海默病概述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阿尔茨海默病是一种常见的神经退行性疾病，主要影响老年人，表现为记忆力减退、认知功能下降等。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PET在AD诊断中的应用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正电子发射断层扫描（PET）通过检测大脑代谢活动，为阿尔茨海默病的早期诊断和病情监测提供有效手段。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未来研究方向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随着科技的发展，利用PET技术深入研究阿尔茨海默病的病理机制，开发新的治疗方法成为未来研究的重点。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PET技术概述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10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未来发展方向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新型示踪剂研发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新型示踪剂概述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新型示踪剂在医学PET中扮演关键角色，通过精确标记细胞或分子，为疾病诊断和治疗提供高分辨率影像支持。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研发挑战与进展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面对生物相容性、稳定性等挑战，科研人员不断探索新材料和新合成方法，近年来已取得多项突破性成果。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未来发展趋势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随着纳米技术和分子生物学的发展，预计新型示踪剂将更加精准、安全，并拓展至更多疾病领域，推动医学PET技术的革新。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便携式设备探索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便携式PET设备概述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便携式医学PET设备是现代医疗技术的重要进展，它使患者能够在更舒适的环境中接受检查，同时提高医疗服务的可及性和便捷性。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关键技术与创新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该领域的发展依赖于先进的探测器技术和高效的数据处理算法，这些技术的融合使得便携式PET设备在保证图像质量的同时，也实现了设备的小型化和轻量化。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应用前景与挑战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便携式PET设备在癌症筛查、心脏病诊断等领域展现出巨大潜力，但也面临着成本控制、标准化操作等挑战，需要持续的研发和优化以推动其广泛应用。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定义与原理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735403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PET技术概述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正电子发射断层扫描（PET）是一种利用放射性同位素进行体内成像的医学技术，通过探测标记分子在体内的分布情况来诊断疾病。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PET工作原理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PET利用注射到体内的放射性示踪剂，这些示踪剂与特定生物分子结合，并在体内发生衰变时释放出正电子。探测器捕获这些正电子并转化为影像数据。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726212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PET临床应用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PET广泛应用于肿瘤、心脏病和神经系统疾病的诊断，能够提供高分辨率的代谢信息，有助于医生更准确地进行疾病评估和治疗方案的制定。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2106203"/>
            <a:ext cx="39600" cy="284197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915943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735403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965012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4097012"/>
            <a:ext cx="39600" cy="4572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906752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72621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发展历程简介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正电子发射断层扫描(PET)技术起源于20世纪40年代，最初用于研究宇宙射线。随着核医学的发展，PET被用于人体成像，现已成为诊断和治疗的重要工具。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PET技术起源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2614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自PET技术诞生以来，其应用领域不断扩展，包括肿瘤学、心脏病学、神经科学等。随着技术的不断进步，PET的分辨率和灵敏度得到显著提高，为疾病诊断提供了更多可能性。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PET技术发展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2614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随着生物医学工程的发展，PET技术有望在分子水平上进行更精确的疾病诊断和治疗。同时，人工智能和大数据的应用将进一步提升PET技术的效果，为患者提供更好的医疗服务。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PET技术未来展望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成像机制解析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放射性示踪剂应用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放射性示踪剂基础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放射性示踪剂是用于医学诊断和治疗的放射性物质，通过追踪其在体内的分布和代谢，帮助医生准确判断病情。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8088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常见放射性示踪剂应用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包括正电子发射断层扫描(PET)、单光子发射计算机断层扫描(SPECT)等技术，广泛应用于癌症、心脏病等多种疾病的诊断与治疗。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放射性示踪剂优势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具有高灵敏度、非侵入性等特点，能够提供详细的生物分子信息，对早期诊断和治疗效果评估具有重要意义。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代谢活性检测原理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32171" cy="3267239"/>
          </a:xfrm>
          <a:prstGeom prst="roundRect">
            <a:avLst>
              <a:gd name="adj" fmla="val 10000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代谢活性检测原理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PET技术通过追踪放射性同位素标记的示踪剂在体内的分布，反映组织器官的代谢活动。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972" y="1627201"/>
            <a:ext cx="3032171" cy="3267239"/>
          </a:xfrm>
          <a:prstGeom prst="roundRect">
            <a:avLst>
              <a:gd name="adj" fmla="val 10000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示踪剂的选择与应用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根据研究目的选择适当的示踪剂，如葡萄糖、水等，用于评估不同组织的代谢状态和功能。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77143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数据分析与解读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采集到的数据经过处理和分析，可提供关于代谢活性的定量信息，帮助医生诊断疾病并制定治疗方案。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临床应用领域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4076</Words>
  <Application>WPS 演示</Application>
  <PresentationFormat>全屏显示(4:3)</PresentationFormat>
  <Paragraphs>374</Paragraphs>
  <Slides>33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33</vt:i4>
      </vt:variant>
    </vt:vector>
  </HeadingPairs>
  <TitlesOfParts>
    <vt:vector size="40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2025-10-09T08:33:00Z</dcterms:created>
  <dcterms:modified xsi:type="dcterms:W3CDTF">2025-10-09T08:32:45Z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ED3C12FBC6BA4AA4B2E4B6B540BC2CF7_12</vt:lpwstr>
  </property>
  <property fmtid="{D5CDD505-2E9C-101B-9397-08002B2CF9AE}" pid="3" name="KSOProductBuildVer">
    <vt:lpwstr>2052-12.1.0.22529</vt:lpwstr>
  </property>
</Properties>
</file>