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天文台精准校时技术解析</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FB7B7"/>
                </a:solidFill>
                <a:latin typeface="微软雅黑" panose="020B0503020204020204" charset="-122"/>
              </a:rPr>
              <a:t>时间同步原理与应用实践</a:t>
            </a:r>
            <a:endParaRPr sz="3000" b="1" i="0">
              <a:solidFill>
                <a:srgbClr val="FFB7B7"/>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接收天线系统</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接收天线系统是天文台中关键的组成部分，负责收集宇宙信号，通过其高灵敏度接收设备，为后续数据分析提供原始资料。</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接收天线系统概述</a:t>
            </a:r>
            <a:endParaRPr sz="2100" b="1" i="0">
              <a:solidFill>
                <a:srgbClr val="FFB7B7"/>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不同的观测目标和频率要求，天文台采用不同类型的天线，如抛物面天线、平板天线等，每种类型都有其特定的优势和适用范围。</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天线类型与选择</a:t>
            </a:r>
            <a:endParaRPr sz="2100" b="1" i="0">
              <a:solidFill>
                <a:srgbClr val="FFB7B7"/>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为确保接收精度，定期对天线进行校准和维护至关重要。这包括调整天线位置、检查连接状态以及清理接收表面等，以保持最佳性能。</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天线校准与维护</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数据处理终端</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数据处理终端概述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数据处理终端是天文台的核心组件之一，它负责接收、处理和存储来自望远镜的数据，确保观测结果的准确性和高效性。</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数据接收与预处理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终端首先接收来自各望远镜的原始数据，通过初步筛选和清洗，去除无效或冗余信息，为后续分析提供高质量数据基础。</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数据分析与应用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经过预处理的数据将进入深度分析阶段，利用统计模型和机器学习算法探索宇宙奥秘，研究成果广泛应用于天文学各领域。</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04</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校准实施流程</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标准源对接步骤</a:t>
            </a:r>
            <a:endParaRPr sz="3000" b="1" i="0">
              <a:solidFill>
                <a:srgbClr val="FFFFFF"/>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对接源选择标准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确定与天文台时间同步的标准源，通常采用国际认可的高精度原子钟或GPS系统，确保校时的准确性和可靠性。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33" cy="3627421"/>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设备配置与连接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根据选定的标准源，设置并配置相应的接收设备，如天线、接收器等，并通过有线或无线方式实现与天文台设备的物理连接。</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7" y="1627200"/>
            <a:ext cx="3040516" cy="3627421"/>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校准与测试程序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执行初步的校准工作，调整接收设备以适应不同的环境条件，随后进行一系列的测试来验证时间同步的准确性和稳定性。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误差修正方法</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时间同步重要性</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精确的时间同步对于天文观测至关重要，可提高数据的准确性和可靠性。</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频率标准应用</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使用原子钟等高精度频率标准设备进行校时，确保天文台时间与国际标准保持一致。</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误差修正技术</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通过算法和模型预测并修正由地球自转不均匀等因素引起的时间偏差，提升校准精度。</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05</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应用领域拓展</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深空探测支持</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深空探测技术简介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深空探测技术是利用航天器对太阳系外天体进行研究的一种高技术手段，包括轨道设计、导航定位及远程通信等关键技术。</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天文台校时的重要性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天文台通过精确测量时间来校正卫星和地面设备的时间偏差，确保深空探测任务的准确性和同步性，对科研具有重要意义。</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深空探测的实际应用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深空探测不仅拓展了人类对宇宙的认知，还为地球环境监测、资源勘探等提供数据支持，促进了相关科技和产业的发展。</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地球物理研究</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地球物理研究概述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地球物理研究通过观测和分析地球的自然现象，揭示其内部结构及物理过程，包括地震、地磁、重力等现象。</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天文台校时的重要性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天文台校时对时间测量精度至关重要，确保全球时间同步，支持科研、航天等领域的高精度要求。</a:t>
            </a:r>
            <a:endParaRPr sz="1575" b="0" i="0">
              <a:solidFill>
                <a:srgbClr val="FFFFFF"/>
              </a:solidFill>
              <a:latin typeface="微软雅黑" panose="020B0503020204020204" charset="-122"/>
            </a:endParaRPr>
          </a:p>
        </p:txBody>
      </p:sp>
      <p:sp>
        <p:nvSpPr>
          <p:cNvPr id="6" name="New shape"/>
          <p:cNvSpPr/>
          <p:nvPr/>
        </p:nvSpPr>
        <p:spPr>
          <a:xfrm>
            <a:off x="7301229" y="1627200"/>
            <a:ext cx="2744216"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天文观测与地球物理研究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天文观测提供关于宇宙的信息，帮助验证和完善地球物理理论，如引力波探测对理解宇宙大尺度结构的影响。</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06</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精度保障措施</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环境干扰屏蔽</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环境干扰定义</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环境干扰指在天文观测过程中，由外部因素引起的信号失真或噪声增加，如大气扰动、工业电磁波等。</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屏蔽技术概述</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屏蔽技术通过物理或电子手段减少或消除环境干扰，提高天文观测的准确性和可靠性。包括天线设计优化、频率选择和滤波器应用。</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实施策略</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根据天文台的具体环境和观测需求，制定针对性的屏蔽措施。例如，建立电磁屏蔽室、使用低噪声电子设备等，以实现最佳观测效果。</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目录</a:t>
            </a:r>
            <a:endParaRPr sz="4800" b="1" i="0">
              <a:solidFill>
                <a:srgbClr val="FF7D3C"/>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01</a:t>
            </a:r>
            <a:r>
              <a:rPr sz="1800">
                <a:latin typeface="微软雅黑" panose="020B0503020204020204" charset="-122"/>
              </a:rPr>
              <a:t> </a:t>
            </a:r>
            <a:r>
              <a:rPr sz="1575" b="0" i="0">
                <a:solidFill>
                  <a:srgbClr val="FFFFFF"/>
                </a:solidFill>
                <a:latin typeface="微软雅黑" panose="020B0503020204020204" charset="-122"/>
              </a:rPr>
              <a:t>天文台校时概述</a:t>
            </a:r>
            <a:endParaRPr sz="1575" b="0" i="0">
              <a:solidFill>
                <a:srgbClr val="FFFFFF"/>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02</a:t>
            </a:r>
            <a:r>
              <a:rPr sz="1800">
                <a:latin typeface="微软雅黑" panose="020B0503020204020204" charset="-122"/>
              </a:rPr>
              <a:t> </a:t>
            </a:r>
            <a:r>
              <a:rPr sz="1575" b="0" i="0">
                <a:solidFill>
                  <a:srgbClr val="FFFFFF"/>
                </a:solidFill>
                <a:latin typeface="微软雅黑" panose="020B0503020204020204" charset="-122"/>
              </a:rPr>
              <a:t>核心原理解析</a:t>
            </a:r>
            <a:endParaRPr sz="1575" b="0" i="0">
              <a:solidFill>
                <a:srgbClr val="FFFFFF"/>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03</a:t>
            </a:r>
            <a:r>
              <a:rPr sz="1800">
                <a:latin typeface="微软雅黑" panose="020B0503020204020204" charset="-122"/>
              </a:rPr>
              <a:t> </a:t>
            </a:r>
            <a:r>
              <a:rPr sz="1575" b="0" i="0">
                <a:solidFill>
                  <a:srgbClr val="FFFFFF"/>
                </a:solidFill>
                <a:latin typeface="微软雅黑" panose="020B0503020204020204" charset="-122"/>
              </a:rPr>
              <a:t>关键设备组成</a:t>
            </a:r>
            <a:endParaRPr sz="1575" b="0" i="0">
              <a:solidFill>
                <a:srgbClr val="FFFFFF"/>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04</a:t>
            </a:r>
            <a:r>
              <a:rPr sz="1800">
                <a:latin typeface="微软雅黑" panose="020B0503020204020204" charset="-122"/>
              </a:rPr>
              <a:t> </a:t>
            </a:r>
            <a:r>
              <a:rPr sz="1575" b="0" i="0">
                <a:solidFill>
                  <a:srgbClr val="FFFFFF"/>
                </a:solidFill>
                <a:latin typeface="微软雅黑" panose="020B0503020204020204" charset="-122"/>
              </a:rPr>
              <a:t>校准实施流程</a:t>
            </a:r>
            <a:endParaRPr sz="1575" b="0" i="0">
              <a:solidFill>
                <a:srgbClr val="FFFFFF"/>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05</a:t>
            </a:r>
            <a:r>
              <a:rPr sz="1800">
                <a:latin typeface="微软雅黑" panose="020B0503020204020204" charset="-122"/>
              </a:rPr>
              <a:t> </a:t>
            </a:r>
            <a:r>
              <a:rPr sz="1575" b="0" i="0">
                <a:solidFill>
                  <a:srgbClr val="FFFFFF"/>
                </a:solidFill>
                <a:latin typeface="微软雅黑" panose="020B0503020204020204" charset="-122"/>
              </a:rPr>
              <a:t>应用领域拓展</a:t>
            </a:r>
            <a:endParaRPr sz="1575" b="0" i="0">
              <a:solidFill>
                <a:srgbClr val="FFFFFF"/>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06</a:t>
            </a:r>
            <a:r>
              <a:rPr sz="1800">
                <a:latin typeface="微软雅黑" panose="020B0503020204020204" charset="-122"/>
              </a:rPr>
              <a:t> </a:t>
            </a:r>
            <a:r>
              <a:rPr sz="1575" b="0" i="0">
                <a:solidFill>
                  <a:srgbClr val="FFFFFF"/>
                </a:solidFill>
                <a:latin typeface="微软雅黑" panose="020B0503020204020204" charset="-122"/>
              </a:rPr>
              <a:t>精度保障措施</a:t>
            </a:r>
            <a:endParaRPr sz="1575" b="0" i="0">
              <a:solidFill>
                <a:srgbClr val="FFFFFF"/>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07</a:t>
            </a:r>
            <a:r>
              <a:rPr sz="1800">
                <a:latin typeface="微软雅黑" panose="020B0503020204020204" charset="-122"/>
              </a:rPr>
              <a:t> </a:t>
            </a:r>
            <a:r>
              <a:rPr sz="1575" b="0" i="0">
                <a:solidFill>
                  <a:srgbClr val="FFFFFF"/>
                </a:solidFill>
                <a:latin typeface="微软雅黑" panose="020B0503020204020204" charset="-122"/>
              </a:rPr>
              <a:t>前沿技术趋势</a:t>
            </a:r>
            <a:endParaRPr sz="1575" b="0" i="0">
              <a:solidFill>
                <a:srgbClr val="FFFFFF"/>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08</a:t>
            </a:r>
            <a:r>
              <a:rPr sz="1800">
                <a:latin typeface="微软雅黑" panose="020B0503020204020204" charset="-122"/>
              </a:rPr>
              <a:t> </a:t>
            </a:r>
            <a:r>
              <a:rPr sz="1575" b="0" i="0">
                <a:solidFill>
                  <a:srgbClr val="FFFFFF"/>
                </a:solidFill>
                <a:latin typeface="微软雅黑" panose="020B0503020204020204" charset="-122"/>
              </a:rPr>
              <a:t>典型应用场景</a:t>
            </a:r>
            <a:endParaRPr sz="1575" b="0" i="0">
              <a:solidFill>
                <a:srgbClr val="FFFFFF"/>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09</a:t>
            </a:r>
            <a:r>
              <a:rPr sz="1800">
                <a:latin typeface="微软雅黑" panose="020B0503020204020204" charset="-122"/>
              </a:rPr>
              <a:t> </a:t>
            </a:r>
            <a:r>
              <a:rPr sz="1575" b="0" i="0">
                <a:solidFill>
                  <a:srgbClr val="FFFFFF"/>
                </a:solidFill>
                <a:latin typeface="微软雅黑" panose="020B0503020204020204" charset="-122"/>
              </a:rPr>
              <a:t>运维管理体系</a:t>
            </a:r>
            <a:endParaRPr sz="1575" b="0" i="0">
              <a:solidFill>
                <a:srgbClr val="FFFFFF"/>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B7B7"/>
                </a:solidFill>
                <a:latin typeface="微软雅黑" panose="020B0503020204020204" charset="-122"/>
              </a:rPr>
              <a:t>10</a:t>
            </a:r>
            <a:r>
              <a:rPr sz="1800">
                <a:latin typeface="微软雅黑" panose="020B0503020204020204" charset="-122"/>
              </a:rPr>
              <a:t> </a:t>
            </a:r>
            <a:r>
              <a:rPr sz="1575" b="0" i="0">
                <a:solidFill>
                  <a:srgbClr val="FFFFFF"/>
                </a:solidFill>
                <a:latin typeface="微软雅黑" panose="020B0503020204020204" charset="-122"/>
              </a:rPr>
              <a:t>未来发展方向</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多源数据融合</a:t>
            </a:r>
            <a:endParaRPr sz="3000" b="1" i="0">
              <a:solidFill>
                <a:srgbClr val="FFFFFF"/>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多源数据融合指将来自不同来源的数据整合处理，以获取更全面、准确的信息。这一过程在天文观测中至关重要，有助于提高时间校准的精确度。</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多源数据融合概念</a:t>
            </a:r>
            <a:endParaRPr sz="2100" b="1" i="0">
              <a:solidFill>
                <a:srgbClr val="FFB7B7"/>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通过融合GPS、卫星和地面站等多种时间信号，天文台能有效校正时间偏差。此技术不仅提升校时准确性，也增强了观测数据的可靠性。</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融合技术应用</a:t>
            </a:r>
            <a:endParaRPr sz="2100" b="1" i="0">
              <a:solidFill>
                <a:srgbClr val="FFB7B7"/>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采用多源数据融合技术，天文台能显著减少时间误差，确保时间同步精度达到纳秒级别。这对高精度天文观测具有重要意义。</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融合优势分析</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07</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前沿技术趋势</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量子计时突破</a:t>
            </a:r>
            <a:endParaRPr sz="3000" b="1" i="0">
              <a:solidFill>
                <a:srgbClr val="FFFFFF"/>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量子计时技术简介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量子计时技术基于量子力学原理，通过测量原子或分子的振动频率来达到高精度计时。该技术具有极高的稳定性和准确性，为科学研究提供了新的工具。</a:t>
            </a:r>
            <a:endParaRPr sz="1575" b="0" i="0">
              <a:solidFill>
                <a:srgbClr val="FFFFFF"/>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突破性进展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近年来，量子计时领域取得显著进展，包括提高计时精度、减小系统误差等。这些突破不仅推动了基础物理学的研究，也对精密工程、通信等领域产生了深远影响。</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未来展望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随着技术的不断进步，量子计时有望在未来实现更广泛的应用。例如，在导航、医疗诊断等领域，量子时钟的准确性将极大提升相关技术的性能。</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网络同步优化</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网络同步机制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网络同步是确保天文台时间与标准时间保持一致的过程，通过接收GPS信号或互联网时间服务器数据实现。</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优化策略选择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根据天文台规模和需求，选择适合的网络同步优化策略，如多源冗余、定时自校准等，以提升校时准确性和稳定性。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实施效果评估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定期评估网络同步优化措施的实施效果，包括误差分析、系统稳定性测试等，以便及时调整优化方案。</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08</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典型应用场景</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航天发射保障</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通过精确的天文观测，确保航天器发射时间与地球自转和公转周期一致，实现精准入轨。</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航天发射时间同步</a:t>
            </a:r>
            <a:endParaRPr sz="2100" b="1" i="0">
              <a:solidFill>
                <a:srgbClr val="FFB7B7"/>
              </a:solidFill>
              <a:latin typeface="微软雅黑" panose="020B0503020204020204" charset="-122"/>
            </a:endParaRPr>
          </a:p>
        </p:txBody>
      </p:sp>
      <p:sp>
        <p:nvSpPr>
          <p:cNvPr id="6" name="New shape"/>
          <p:cNvSpPr/>
          <p:nvPr/>
        </p:nvSpPr>
        <p:spPr>
          <a:xfrm>
            <a:off x="4430015" y="2402271"/>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采用高精度原子钟等先进设备，进行发射前后的时间校准，保障任务按计划执行。</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校时技术应用</a:t>
            </a:r>
            <a:endParaRPr sz="2100" b="1" i="0">
              <a:solidFill>
                <a:srgbClr val="FFB7B7"/>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根据天体运行规律，科学选择最佳发射时机，以减少外界干扰，提高任务成功率。</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发射窗口选择</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通信基站同步</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通信基站同步概述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通信基站同步是指通过精确的时间参考，确保不同基站之间的信号传输时间一致，以保障通信质量和系统稳定性。</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同步技术的应用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应用GPS、原子钟等高精度时间源进行时间同步，实现基站间的精准同步，提升通信网络的效率和可靠性。</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同步误差的影响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同步误差会导致数据传输延迟、语音通话质量下降等问题，对通信系统的正常运行产生不利影响。</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09</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运维管理体系</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日常监测规范</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监测设备定期检查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为确保观测数据的准确性，需定期对天文台的监测设备进行维护和校准，包括但不限于望远镜、计时器等。</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环境因素影响分析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分析并记录天气状况、温度变化等因素对观测结果的影响，以便及时调整观测计划或校正数据。</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1"/>
            <a:ext cx="303217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数据质量控制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建立严格的数据审核流程，确保收集到的天文数据准确无误，为后续研究提供可靠依据。</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故障应急方案</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故障检测机制</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通过实时监控系统性能，自动识别并记录异常数据，确保问题能被及时发现和处理。</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应急响应流程</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制定详细的应急预案，包括故障报告、初步诊断、紧急修复措施等步骤，以减少对天文台运行的影响。</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恢复与备份策略</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确保重要系统和服务有定期备份，并在发生严重故障时能够迅速恢复，保证天文台校时服务的连续性。</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01</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天文台校时概述</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10</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未来发展方向</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微型化改进路径</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微型化技术概述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微型化技术指将大型设备或系统缩小至微小尺寸，以实现便携性和高效能。在天文观测领域，微型化有助于提升设备的灵活性和精确度。</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关键微型化组件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核心组件包括光学镜头、探测器及数据处理单元。这些部件的微型化是实现高精度天体测量和快速数据处理的前提。</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微型化的挑战与对策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主要挑战在于保持性能的同时减少体积和成本。通过采用新材料、优化设计并集成先进技术，有效克服这些难题，推进天文台校时技术的革新。</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智能化升级方向</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自动化校时系统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采用先进算法与传感器技术，自动同步天文台时钟，确保时间精度。该系统减少人工干预，提升校时效率与准确性。</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数据驱动优化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通过大数据分析，识别并优化校时流程中的瓶颈。运用机器学习模型预测时间偏差，实现智能化校时策略调整。</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AI辅助决策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集成人工智能技术，为天文台管理人员提供决策支持。基于历史数据和实时监控，智能推荐最佳校时方案，提高管理效能。</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定义与目的</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校时定义</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校时是指通过专业设备和方法，对天文台钟表进行精确校准的过程，确保时间的准确无误。</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校时目的</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校时的主要目的是提高天文观测的准确性，为科学研究和日常生活中的时间标准提供可靠依据。</a:t>
            </a:r>
            <a:endParaRPr sz="1575" b="0" i="0">
              <a:solidFill>
                <a:srgbClr val="FFFFFF"/>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校时重要性</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校时对于保证天文事件观测的精确性和日常时间服务的可靠性具有重要意义，是天文台运营的核心环节之一。</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历史发展脉络</a:t>
            </a:r>
            <a:endParaRPr sz="3000" b="1" i="0">
              <a:solidFill>
                <a:srgbClr val="FFFFFF"/>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天文台校时的概念起源于古代，最初是为了统一时间标准而设立的。随着科技的发展，天文台校时逐渐成为了现代时间计量的重要手段之一。</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天文台校时的起源</a:t>
            </a:r>
            <a:endParaRPr sz="2100" b="1" i="0">
              <a:solidFill>
                <a:srgbClr val="FFB7B7"/>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从最初的日晷、水钟等简单工具，到后来的天文钟、原子钟等高科技设备，天文台校时的技术不断进步，精度也不断提高。</a:t>
            </a:r>
            <a:endParaRPr sz="1575" b="0" i="0">
              <a:solidFill>
                <a:srgbClr val="FFFFFF"/>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天文台校时的发展历程</a:t>
            </a:r>
            <a:endParaRPr sz="2100" b="1" i="0">
              <a:solidFill>
                <a:srgbClr val="FFB7B7"/>
              </a:solidFill>
              <a:latin typeface="微软雅黑" panose="020B0503020204020204" charset="-122"/>
            </a:endParaRPr>
          </a:p>
        </p:txBody>
      </p:sp>
      <p:sp>
        <p:nvSpPr>
          <p:cNvPr id="8" name="New shape"/>
          <p:cNvSpPr/>
          <p:nvPr/>
        </p:nvSpPr>
        <p:spPr>
          <a:xfrm>
            <a:off x="7301229" y="2878465"/>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目前，天文台校时已经广泛应用于各个领域，如航空航天、通信、金融等。未来，随着量子技术的发展，天文台校时有望实现更高的精度和更广泛的应用。</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天文台校时的现状与未来趋势</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02</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核心原理解析</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原子钟基准技术</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原子钟基本原理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原子钟通过测量特定原子跃迁频率来计时，因其极高的稳定性和精确度被广泛应用于校时。</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关键技术应用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原子钟技术不仅在时间计量上具有革命性意义，还为全球定位系统、卫星通信等提供高精度时间基准。</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未来发展前景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随着科技的进步，原子钟技术将进一步提升其精度和稳定性，推动时间计量科学向更深层次发展。</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信号传输机制</a:t>
            </a:r>
            <a:endParaRPr sz="3000" b="1" i="0">
              <a:solidFill>
                <a:srgbClr val="FFFFFF"/>
              </a:solidFill>
              <a:latin typeface="微软雅黑" panose="020B0503020204020204" charset="-122"/>
            </a:endParaRPr>
          </a:p>
        </p:txBody>
      </p:sp>
      <p:sp>
        <p:nvSpPr>
          <p:cNvPr id="4" name="New shape"/>
          <p:cNvSpPr/>
          <p:nvPr/>
        </p:nvSpPr>
        <p:spPr>
          <a:xfrm>
            <a:off x="1558800" y="1627201"/>
            <a:ext cx="3040516" cy="3267222"/>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信号传输原理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信号从天文台发射至接收设备，通过电波或光波形式传播，涉及频率调制、编码与解码等技术，确保时间信号准确无误。</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267222"/>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校时精度分析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分析不同信号传输机制对校时精度的影响，包括误差来源、校正方法及优化策略，提升时间同步服务的可靠性和精确度。</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16" cy="3267222"/>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信号传输挑战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探讨在复杂电磁环境下，如何有效抵抗干扰，保证信号稳定传输；同时，研究新型传输技术以应对未来观测需求。</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03</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关键设备组成</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3865</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2025-09-30T13:55:00Z</dcterms:created>
  <dcterms:modified xsi:type="dcterms:W3CDTF">2025-09-30T13:54:52Z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EE45916E5DC8423B9C3271412E46C593_12</vt:lpwstr>
  </property>
  <property fmtid="{D5CDD505-2E9C-101B-9397-08002B2CF9AE}" pid="3" name="KSOProductBuildVer">
    <vt:lpwstr>2052-12.1.0.22529</vt:lpwstr>
  </property>
</Properties>
</file>