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Lst>
  <p:sldSz cx="12192000" cy="6858000" type="screen16x9"/>
  <p:notesSz cx="6858000" cy="9144000"/>
  <p:custDataLst>
    <p:tags r:id="rId3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212"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9" Type="http://schemas.openxmlformats.org/officeDocument/2006/relationships/tags" Target="tags/tag1.xml"/><Relationship Id="rId38" Type="http://schemas.openxmlformats.org/officeDocument/2006/relationships/tableStyles" Target="tableStyles.xml"/><Relationship Id="rId37" Type="http://schemas.openxmlformats.org/officeDocument/2006/relationships/viewProps" Target="viewProps.xml"/><Relationship Id="rId36" Type="http://schemas.openxmlformats.org/officeDocument/2006/relationships/presProps" Target="presProps.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E8FD0B7A-F5DD-4F40-B4CB-3B2C354B893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E8FD0B7A-F5DD-4F40-B4CB-3B2C354B893A}"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8FD0B7A-F5DD-4F40-B4CB-3B2C354B893A}"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0"/>
            <a:ext cx="2844800" cy="365125"/>
          </a:xfrm>
        </p:spPr>
        <p:txBody>
          <a:bodyPr/>
          <a:lstStyle/>
          <a:p>
            <a:fld id="{E8FD0B7A-F5DD-4F40-B4CB-3B2C354B893A}" type="datetimeFigureOut">
              <a:rPr lang="en-US" smtClean="0"/>
            </a:fld>
            <a:endParaRPr lang="en-US"/>
          </a:p>
        </p:txBody>
      </p:sp>
      <p:sp>
        <p:nvSpPr>
          <p:cNvPr id="3" name="Footer Placeholder 2"/>
          <p:cNvSpPr>
            <a:spLocks noGrp="1"/>
          </p:cNvSpPr>
          <p:nvPr>
            <p:ph type="ftr" sz="quarter" idx="11"/>
          </p:nvPr>
        </p:nvSpPr>
        <p:spPr>
          <a:xfrm>
            <a:off x="4165600" y="6356350"/>
            <a:ext cx="3860800" cy="365125"/>
          </a:xfrm>
        </p:spPr>
        <p:txBody>
          <a:bodyPr/>
          <a:lstStyle/>
          <a:p>
            <a:endParaRPr lang="en-US"/>
          </a:p>
        </p:txBody>
      </p:sp>
      <p:sp>
        <p:nvSpPr>
          <p:cNvPr id="4" name="Slide Number Placeholder 3"/>
          <p:cNvSpPr>
            <a:spLocks noGrp="1"/>
          </p:cNvSpPr>
          <p:nvPr>
            <p:ph type="sldNum" sz="quarter" idx="12"/>
          </p:nvPr>
        </p:nvSpPr>
        <p:spPr>
          <a:xfrm>
            <a:off x="8737600" y="6356350"/>
            <a:ext cx="2844800" cy="365125"/>
          </a:xfrm>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E8FD0B7A-F5DD-4F40-B4CB-3B2C354B893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E8FD0B7A-F5DD-4F40-B4CB-3B2C354B893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FD0B7A-F5DD-4F40-B4CB-3B2C354B893A}"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E1883-0942-4AA3-9DB2-9C7C3A0314B1}"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sp>
        <p:nvSpPr>
          <p:cNvPr id="2" name="New shape"/>
          <p:cNvSpPr/>
          <p:nvPr/>
        </p:nvSpPr>
        <p:spPr>
          <a:xfrm>
            <a:off x="611778" y="1514467"/>
            <a:ext cx="11038043"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4800" b="1" i="0">
                <a:solidFill>
                  <a:srgbClr val="FFFFFF"/>
                </a:solidFill>
                <a:latin typeface="微软雅黑" panose="020B0503020204020204" charset="-122"/>
              </a:rPr>
              <a:t>图片翻译技术解析</a:t>
            </a:r>
            <a:endParaRPr sz="4800" b="1" i="0">
              <a:solidFill>
                <a:srgbClr val="FFFFFF"/>
              </a:solidFill>
              <a:latin typeface="微软雅黑" panose="020B0503020204020204" charset="-122"/>
            </a:endParaRPr>
          </a:p>
        </p:txBody>
      </p:sp>
      <p:sp>
        <p:nvSpPr>
          <p:cNvPr id="3" name="New shape"/>
          <p:cNvSpPr/>
          <p:nvPr/>
        </p:nvSpPr>
        <p:spPr>
          <a:xfrm>
            <a:off x="622800" y="3101012"/>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4" name="New shape"/>
          <p:cNvSpPr/>
          <p:nvPr/>
        </p:nvSpPr>
        <p:spPr>
          <a:xfrm>
            <a:off x="611778" y="3101012"/>
            <a:ext cx="11038043"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3000" b="1" i="0">
                <a:solidFill>
                  <a:srgbClr val="FFD8AE"/>
                </a:solidFill>
                <a:latin typeface="微软雅黑" panose="020B0503020204020204" charset="-122"/>
              </a:rPr>
              <a:t>跨语言视觉转换之道</a:t>
            </a:r>
            <a:endParaRPr sz="3000" b="1" i="0">
              <a:solidFill>
                <a:srgbClr val="FFD8AE"/>
              </a:solidFill>
              <a:latin typeface="微软雅黑" panose="020B0503020204020204" charset="-122"/>
            </a:endParaRPr>
          </a:p>
        </p:txBody>
      </p:sp>
      <p:sp>
        <p:nvSpPr>
          <p:cNvPr id="5" name="New shape"/>
          <p:cNvSpPr/>
          <p:nvPr/>
        </p:nvSpPr>
        <p:spPr>
          <a:xfrm>
            <a:off x="622800" y="4138369"/>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6" name="New shape"/>
          <p:cNvSpPr/>
          <p:nvPr/>
        </p:nvSpPr>
        <p:spPr>
          <a:xfrm>
            <a:off x="622800" y="4138369"/>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7" name="New shape"/>
          <p:cNvSpPr/>
          <p:nvPr/>
        </p:nvSpPr>
        <p:spPr>
          <a:xfrm>
            <a:off x="622800" y="4138369"/>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8" name="New shape"/>
          <p:cNvSpPr/>
          <p:nvPr/>
        </p:nvSpPr>
        <p:spPr>
          <a:xfrm>
            <a:off x="611778" y="4136689"/>
            <a:ext cx="11038043" cy="4552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1575" b="0" i="0">
                <a:solidFill>
                  <a:srgbClr val="FFFFFF"/>
                </a:solidFill>
                <a:latin typeface="微软雅黑" panose="020B0503020204020204" charset="-122"/>
              </a:rPr>
              <a:t>作者：</a:t>
            </a:r>
            <a:r>
              <a:rPr lang="zh-CN" sz="1575" b="0" i="0">
                <a:solidFill>
                  <a:srgbClr val="FFFFFF"/>
                </a:solidFill>
                <a:latin typeface="微软雅黑" panose="020B0503020204020204" charset="-122"/>
              </a:rPr>
              <a:t>张抿</a:t>
            </a:r>
            <a:r>
              <a:rPr lang="zh-CN" sz="1575" b="0" i="0">
                <a:solidFill>
                  <a:srgbClr val="FFFFFF"/>
                </a:solidFill>
                <a:latin typeface="微软雅黑" panose="020B0503020204020204" charset="-122"/>
              </a:rPr>
              <a:t>轩</a:t>
            </a:r>
            <a:endParaRPr lang="zh-CN" sz="1575" b="0" i="0">
              <a:solidFill>
                <a:srgbClr val="FFFFFF"/>
              </a:solidFill>
              <a:latin typeface="微软雅黑" panose="020B0503020204020204" charset="-122"/>
            </a:endParaRPr>
          </a:p>
        </p:txBody>
      </p:sp>
      <p:sp>
        <p:nvSpPr>
          <p:cNvPr id="9" name="New shape"/>
          <p:cNvSpPr/>
          <p:nvPr/>
        </p:nvSpPr>
        <p:spPr>
          <a:xfrm>
            <a:off x="611778" y="4740950"/>
            <a:ext cx="11038043" cy="4519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1575" b="0" i="0">
                <a:solidFill>
                  <a:srgbClr val="FFFFFF"/>
                </a:solidFill>
                <a:latin typeface="微软雅黑" panose="020B0503020204020204" charset="-122"/>
              </a:rPr>
              <a:t>汇报时间: 2025/09/30</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OCR文字提取</a:t>
            </a:r>
            <a:endParaRPr sz="3000" b="1" i="0">
              <a:solidFill>
                <a:srgbClr val="FFFFFF"/>
              </a:solidFill>
              <a:latin typeface="微软雅黑" panose="020B0503020204020204" charset="-122"/>
            </a:endParaRPr>
          </a:p>
        </p:txBody>
      </p:sp>
      <p:sp>
        <p:nvSpPr>
          <p:cNvPr id="4" name="New shape"/>
          <p:cNvSpPr/>
          <p:nvPr/>
        </p:nvSpPr>
        <p:spPr>
          <a:xfrm>
            <a:off x="1558800" y="2402271"/>
            <a:ext cx="2744215"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OCR即光学字符识别技术，通过扫描图像获取文字信息，利用图像处理和模式识别技术将图像中的文字转换为可编辑文本。</a:t>
            </a:r>
            <a:endParaRPr sz="1575" b="0" i="0">
              <a:solidFill>
                <a:srgbClr val="FFFFFF"/>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1775E3"/>
          </a:solidFill>
          <a:ln w="6350">
            <a:solidFill>
              <a:srgbClr val="00FF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FD8AE"/>
                </a:solidFill>
                <a:latin typeface="微软雅黑" panose="020B0503020204020204" charset="-122"/>
              </a:rPr>
              <a:t>OCR技术原理</a:t>
            </a:r>
            <a:endParaRPr sz="2100" b="1" i="0">
              <a:solidFill>
                <a:srgbClr val="FFD8AE"/>
              </a:solidFill>
              <a:latin typeface="微软雅黑" panose="020B0503020204020204" charset="-122"/>
            </a:endParaRPr>
          </a:p>
        </p:txBody>
      </p:sp>
      <p:sp>
        <p:nvSpPr>
          <p:cNvPr id="6" name="New shape"/>
          <p:cNvSpPr/>
          <p:nvPr/>
        </p:nvSpPr>
        <p:spPr>
          <a:xfrm>
            <a:off x="4430015" y="2402271"/>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OCR技术广泛应用于文档数字化、数据录入、智能翻译等领域，极大提高了信息处理效率和准确性。</a:t>
            </a:r>
            <a:endParaRPr sz="1575" b="0" i="0">
              <a:solidFill>
                <a:srgbClr val="FFFFFF"/>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1775E3"/>
          </a:solidFill>
          <a:ln w="6350">
            <a:solidFill>
              <a:srgbClr val="00FF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FD8AE"/>
                </a:solidFill>
                <a:latin typeface="微软雅黑" panose="020B0503020204020204" charset="-122"/>
              </a:rPr>
              <a:t>应用场景广泛</a:t>
            </a:r>
            <a:endParaRPr sz="2100" b="1" i="0">
              <a:solidFill>
                <a:srgbClr val="FFD8AE"/>
              </a:solidFill>
              <a:latin typeface="微软雅黑" panose="020B0503020204020204" charset="-122"/>
            </a:endParaRPr>
          </a:p>
        </p:txBody>
      </p:sp>
      <p:sp>
        <p:nvSpPr>
          <p:cNvPr id="8" name="New shape"/>
          <p:cNvSpPr/>
          <p:nvPr/>
        </p:nvSpPr>
        <p:spPr>
          <a:xfrm>
            <a:off x="7301229" y="2402270"/>
            <a:ext cx="2744216"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随着深度学习等技术的不断发展，OCR技术在准确率和处理速度上将持续提升，未来将在更多复杂场景中得到应用。</a:t>
            </a:r>
            <a:endParaRPr sz="1575" b="0" i="0">
              <a:solidFill>
                <a:srgbClr val="FFFFFF"/>
              </a:solidFill>
              <a:latin typeface="微软雅黑" panose="020B0503020204020204" charset="-122"/>
            </a:endParaRPr>
          </a:p>
        </p:txBody>
      </p:sp>
      <p:sp>
        <p:nvSpPr>
          <p:cNvPr id="9" name="New shape"/>
          <p:cNvSpPr/>
          <p:nvPr/>
        </p:nvSpPr>
        <p:spPr>
          <a:xfrm>
            <a:off x="7298959" y="1627201"/>
            <a:ext cx="2532802" cy="648071"/>
          </a:xfrm>
          <a:prstGeom prst="roundRect">
            <a:avLst>
              <a:gd name="adj" fmla="val 20033"/>
            </a:avLst>
          </a:prstGeom>
          <a:solidFill>
            <a:srgbClr val="1775E3"/>
          </a:solidFill>
          <a:ln w="6350">
            <a:solidFill>
              <a:srgbClr val="00FF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FD8AE"/>
                </a:solidFill>
                <a:latin typeface="微软雅黑" panose="020B0503020204020204" charset="-122"/>
              </a:rPr>
              <a:t>未来发展展望</a:t>
            </a:r>
            <a:endParaRPr sz="2100" b="1" i="0">
              <a:solidFill>
                <a:srgbClr val="FFD8AE"/>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AI语义重构</a:t>
            </a:r>
            <a:endParaRPr sz="3000" b="1" i="0">
              <a:solidFill>
                <a:srgbClr val="FFFFFF"/>
              </a:solidFill>
              <a:latin typeface="微软雅黑" panose="020B0503020204020204" charset="-122"/>
            </a:endParaRPr>
          </a:p>
        </p:txBody>
      </p:sp>
      <p:sp>
        <p:nvSpPr>
          <p:cNvPr id="4" name="New shape"/>
          <p:cNvSpPr/>
          <p:nvPr/>
        </p:nvSpPr>
        <p:spPr>
          <a:xfrm>
            <a:off x="1774800" y="1555200"/>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AI语义重构原理</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通过深度学习算法，AI能够解析图片内容，并基于语义理解进行翻译，实现跨语言的图片信息传递。</a:t>
            </a:r>
            <a:endParaRPr sz="1575" b="0" i="0">
              <a:solidFill>
                <a:srgbClr val="FFFFFF"/>
              </a:solidFill>
              <a:latin typeface="微软雅黑" panose="020B0503020204020204" charset="-122"/>
            </a:endParaRPr>
          </a:p>
        </p:txBody>
      </p:sp>
      <p:sp>
        <p:nvSpPr>
          <p:cNvPr id="5" name="New shape"/>
          <p:cNvSpPr/>
          <p:nvPr/>
        </p:nvSpPr>
        <p:spPr>
          <a:xfrm>
            <a:off x="1774800" y="3089496"/>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技术优势与应用前景</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语义重构技术提高了图片翻译的准确性和效率，广泛应用于多语种交流和国际业务中，促进全球信息的无缝对接。</a:t>
            </a:r>
            <a:endParaRPr sz="1575" b="0" i="0">
              <a:solidFill>
                <a:srgbClr val="FFFFFF"/>
              </a:solidFill>
              <a:latin typeface="微软雅黑" panose="020B0503020204020204" charset="-122"/>
            </a:endParaRPr>
          </a:p>
        </p:txBody>
      </p:sp>
      <p:sp>
        <p:nvSpPr>
          <p:cNvPr id="6" name="New shape"/>
          <p:cNvSpPr/>
          <p:nvPr/>
        </p:nvSpPr>
        <p:spPr>
          <a:xfrm>
            <a:off x="1774800" y="4623792"/>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面临的挑战与解决方案</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尽管取得了进步，但图片翻译仍面临复杂场景识别、文化差异适应等挑战。未来需加强模型训练及优化算法来应对这些问题。</a:t>
            </a:r>
            <a:endParaRPr sz="1575" b="0" i="0">
              <a:solidFill>
                <a:srgbClr val="FFFFFF"/>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00F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3089496"/>
            <a:ext cx="360000" cy="370800"/>
          </a:xfrm>
          <a:prstGeom prst="roundRect">
            <a:avLst>
              <a:gd name="adj" fmla="val 8819"/>
            </a:avLst>
          </a:prstGeom>
          <a:solidFill>
            <a:srgbClr val="00F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4623792"/>
            <a:ext cx="360000" cy="370800"/>
          </a:xfrm>
          <a:prstGeom prst="roundRect">
            <a:avLst>
              <a:gd name="adj" fmla="val 8819"/>
            </a:avLst>
          </a:prstGeom>
          <a:solidFill>
            <a:srgbClr val="00F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D76FF"/>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D8AE"/>
                </a:solidFill>
                <a:latin typeface="微软雅黑" panose="020B0503020204020204" charset="-122"/>
              </a:rPr>
              <a:t>04</a:t>
            </a:r>
            <a:endParaRPr sz="4800" b="1" i="0">
              <a:solidFill>
                <a:srgbClr val="FFD8AE"/>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0FFE9"/>
                </a:solidFill>
                <a:latin typeface="微软雅黑" panose="020B0503020204020204" charset="-122"/>
              </a:rPr>
              <a:t>质量管控标准</a:t>
            </a:r>
            <a:endParaRPr sz="4800" b="1" i="0">
              <a:solidFill>
                <a:srgbClr val="00FFE9"/>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术语统一规范</a:t>
            </a:r>
            <a:endParaRPr sz="3000" b="1" i="0">
              <a:solidFill>
                <a:srgbClr val="FFFFFF"/>
              </a:solidFill>
              <a:latin typeface="微软雅黑" panose="020B0503020204020204" charset="-122"/>
            </a:endParaRPr>
          </a:p>
        </p:txBody>
      </p:sp>
      <p:sp>
        <p:nvSpPr>
          <p:cNvPr id="4" name="New shape"/>
          <p:cNvSpPr/>
          <p:nvPr/>
        </p:nvSpPr>
        <p:spPr>
          <a:xfrm>
            <a:off x="1558800" y="1627201"/>
            <a:ext cx="3040532" cy="3947989"/>
          </a:xfrm>
          <a:prstGeom prst="roundRect">
            <a:avLst>
              <a:gd name="adj" fmla="val 9999"/>
            </a:avLst>
          </a:prstGeom>
          <a:solidFill>
            <a:srgbClr val="1775E3"/>
          </a:solidFill>
          <a:ln w="6350">
            <a:solidFill>
              <a:srgbClr val="FFD8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FD8AE"/>
                </a:solidFill>
                <a:latin typeface="微软雅黑" panose="020B0503020204020204" charset="-122"/>
              </a:rPr>
              <a:t>术语统一的重要性</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在图片翻译领域，术语的统一至关重要。它保证了翻译的一致性和准确性，避免了用户理解上的混淆，提升了整体翻译质量。</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26332" y="1627201"/>
            <a:ext cx="3040532" cy="3947989"/>
          </a:xfrm>
          <a:prstGeom prst="roundRect">
            <a:avLst>
              <a:gd name="adj" fmla="val 9999"/>
            </a:avLst>
          </a:prstGeom>
          <a:solidFill>
            <a:srgbClr val="1775E3"/>
          </a:solidFill>
          <a:ln w="6350">
            <a:solidFill>
              <a:srgbClr val="FFD8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FD8AE"/>
                </a:solidFill>
                <a:latin typeface="微软雅黑" panose="020B0503020204020204" charset="-122"/>
              </a:rPr>
              <a:t>统一术语的标准制定</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制定统一的术语标准是确保术语统一的关键步骤。这一过程需要跨领域专家的合作，明确定义每个术语的含义和使用场景，形成标准化指南。</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93864" y="1627201"/>
            <a:ext cx="3040561" cy="3947989"/>
          </a:xfrm>
          <a:prstGeom prst="roundRect">
            <a:avLst>
              <a:gd name="adj" fmla="val 10000"/>
            </a:avLst>
          </a:prstGeom>
          <a:solidFill>
            <a:srgbClr val="1775E3"/>
          </a:solidFill>
          <a:ln w="6350">
            <a:solidFill>
              <a:srgbClr val="FFD8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FD8AE"/>
                </a:solidFill>
                <a:latin typeface="微软雅黑" panose="020B0503020204020204" charset="-122"/>
              </a:rPr>
              <a:t>术语统一在实践中的应用</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在实际应用中，通过培训翻译人员、使用专业术语库等方法，确保术语的一致性。这有助于提高翻译效率，减少后期修改成本，提升用户体验。</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风格一致性校验</a:t>
            </a:r>
            <a:endParaRPr sz="3000" b="1" i="0">
              <a:solidFill>
                <a:srgbClr val="FFFFFF"/>
              </a:solidFill>
              <a:latin typeface="微软雅黑" panose="020B0503020204020204" charset="-122"/>
            </a:endParaRPr>
          </a:p>
        </p:txBody>
      </p:sp>
      <p:sp>
        <p:nvSpPr>
          <p:cNvPr id="4" name="New shape"/>
          <p:cNvSpPr/>
          <p:nvPr/>
        </p:nvSpPr>
        <p:spPr>
          <a:xfrm>
            <a:off x="6458401" y="1555200"/>
            <a:ext cx="4545078"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风格一致性校验</a:t>
            </a:r>
            <a:endParaRPr sz="2100" b="1" i="0">
              <a:solidFill>
                <a:srgbClr val="FFD8AE"/>
              </a:solidFill>
              <a:latin typeface="微软雅黑" panose="020B0503020204020204" charset="-122"/>
            </a:endParaRPr>
          </a:p>
          <a:p>
            <a:pPr algn="l">
              <a:lnSpc>
                <a:spcPct val="150000"/>
              </a:lnSpc>
            </a:pPr>
            <a:r>
              <a:rPr sz="1575" b="0" i="0">
                <a:solidFill>
                  <a:srgbClr val="FFFFFF"/>
                </a:solidFill>
                <a:latin typeface="微软雅黑" panose="020B0503020204020204" charset="-122"/>
              </a:rPr>
              <a:t>风格一致性校验是确保图片翻译结果与源图片在视觉和内容上保持一致性的过程，避免因翻译导致的风格差异。</a:t>
            </a:r>
            <a:endParaRPr sz="1575" b="0" i="0">
              <a:solidFill>
                <a:srgbClr val="FFFFFF"/>
              </a:solidFill>
              <a:latin typeface="微软雅黑" panose="020B0503020204020204" charset="-122"/>
            </a:endParaRPr>
          </a:p>
        </p:txBody>
      </p:sp>
      <p:sp>
        <p:nvSpPr>
          <p:cNvPr id="5" name="New shape"/>
          <p:cNvSpPr/>
          <p:nvPr/>
        </p:nvSpPr>
        <p:spPr>
          <a:xfrm>
            <a:off x="981860" y="2390401"/>
            <a:ext cx="4545077"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FFD8AE"/>
                </a:solidFill>
                <a:latin typeface="微软雅黑" panose="020B0503020204020204" charset="-122"/>
              </a:rPr>
              <a:t>校验标准</a:t>
            </a:r>
            <a:endParaRPr sz="2100" b="1" i="0">
              <a:solidFill>
                <a:srgbClr val="FFD8AE"/>
              </a:solidFill>
              <a:latin typeface="微软雅黑" panose="020B0503020204020204" charset="-122"/>
            </a:endParaRPr>
          </a:p>
          <a:p>
            <a:pPr algn="r">
              <a:lnSpc>
                <a:spcPct val="150000"/>
              </a:lnSpc>
            </a:pPr>
            <a:r>
              <a:rPr sz="1575" b="0" i="0">
                <a:solidFill>
                  <a:srgbClr val="FFFFFF"/>
                </a:solidFill>
                <a:latin typeface="微软雅黑" panose="020B0503020204020204" charset="-122"/>
              </a:rPr>
              <a:t>校验标准包括颜色、字体、布局等方面，要求翻译后的图片在这些方面与原图高度相似，以保持整体的和谐感。</a:t>
            </a:r>
            <a:endParaRPr sz="1575" b="0" i="0">
              <a:solidFill>
                <a:srgbClr val="FFFFFF"/>
              </a:solidFill>
              <a:latin typeface="微软雅黑" panose="020B0503020204020204" charset="-122"/>
            </a:endParaRPr>
          </a:p>
        </p:txBody>
      </p:sp>
      <p:sp>
        <p:nvSpPr>
          <p:cNvPr id="6" name="New shape"/>
          <p:cNvSpPr/>
          <p:nvPr/>
        </p:nvSpPr>
        <p:spPr>
          <a:xfrm>
            <a:off x="6458401" y="3365807"/>
            <a:ext cx="4554174" cy="1132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校验工具</a:t>
            </a:r>
            <a:endParaRPr sz="2100" b="1" i="0">
              <a:solidFill>
                <a:srgbClr val="FFD8AE"/>
              </a:solidFill>
              <a:latin typeface="微软雅黑" panose="020B0503020204020204" charset="-122"/>
            </a:endParaRPr>
          </a:p>
          <a:p>
            <a:pPr algn="l">
              <a:lnSpc>
                <a:spcPct val="150000"/>
              </a:lnSpc>
            </a:pPr>
            <a:r>
              <a:rPr sz="1575" b="0" i="0">
                <a:solidFill>
                  <a:srgbClr val="FFFFFF"/>
                </a:solidFill>
                <a:latin typeface="微软雅黑" panose="020B0503020204020204" charset="-122"/>
              </a:rPr>
              <a:t>使用专门的校验工具对翻译后的图片进行比对，确保风格一致性得到满足，提高翻译质量。</a:t>
            </a:r>
            <a:endParaRPr sz="1575" b="0" i="0">
              <a:solidFill>
                <a:srgbClr val="FFFFFF"/>
              </a:solidFill>
              <a:latin typeface="微软雅黑" panose="020B0503020204020204" charset="-122"/>
            </a:endParaRPr>
          </a:p>
        </p:txBody>
      </p:sp>
      <p:sp>
        <p:nvSpPr>
          <p:cNvPr id="7" name="New shape"/>
          <p:cNvSpPr/>
          <p:nvPr/>
        </p:nvSpPr>
        <p:spPr>
          <a:xfrm>
            <a:off x="5965200" y="1926000"/>
            <a:ext cx="39600" cy="464400"/>
          </a:xfrm>
          <a:prstGeom prst="rect">
            <a:avLst/>
          </a:prstGeom>
          <a:solidFill>
            <a:srgbClr val="FFD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FFD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00F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1"/>
            <a:ext cx="39600" cy="604606"/>
          </a:xfrm>
          <a:prstGeom prst="rect">
            <a:avLst/>
          </a:prstGeom>
          <a:solidFill>
            <a:srgbClr val="FFD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1"/>
            <a:ext cx="309600" cy="39600"/>
          </a:xfrm>
          <a:prstGeom prst="rect">
            <a:avLst/>
          </a:prstGeom>
          <a:solidFill>
            <a:srgbClr val="FFD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1"/>
            <a:ext cx="360000" cy="370800"/>
          </a:xfrm>
          <a:prstGeom prst="roundRect">
            <a:avLst>
              <a:gd name="adj" fmla="val 8819"/>
            </a:avLst>
          </a:prstGeom>
          <a:solidFill>
            <a:srgbClr val="00F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736607"/>
            <a:ext cx="39600" cy="457200"/>
          </a:xfrm>
          <a:prstGeom prst="rect">
            <a:avLst/>
          </a:prstGeom>
          <a:solidFill>
            <a:srgbClr val="FFD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546347"/>
            <a:ext cx="309600" cy="39600"/>
          </a:xfrm>
          <a:prstGeom prst="rect">
            <a:avLst/>
          </a:prstGeom>
          <a:solidFill>
            <a:srgbClr val="FFD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365807"/>
            <a:ext cx="360000" cy="370800"/>
          </a:xfrm>
          <a:prstGeom prst="roundRect">
            <a:avLst>
              <a:gd name="adj" fmla="val 8819"/>
            </a:avLst>
          </a:prstGeom>
          <a:solidFill>
            <a:srgbClr val="00F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D76FF"/>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D8AE"/>
                </a:solidFill>
                <a:latin typeface="微软雅黑" panose="020B0503020204020204" charset="-122"/>
              </a:rPr>
              <a:t>05</a:t>
            </a:r>
            <a:endParaRPr sz="4800" b="1" i="0">
              <a:solidFill>
                <a:srgbClr val="FFD8AE"/>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0FFE9"/>
                </a:solidFill>
                <a:latin typeface="微软雅黑" panose="020B0503020204020204" charset="-122"/>
              </a:rPr>
              <a:t>常见挑战应对</a:t>
            </a:r>
            <a:endParaRPr sz="4800" b="1" i="0">
              <a:solidFill>
                <a:srgbClr val="00FFE9"/>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模糊图像处理</a:t>
            </a:r>
            <a:endParaRPr sz="3000" b="1" i="0">
              <a:solidFill>
                <a:srgbClr val="FFFFFF"/>
              </a:solidFill>
              <a:latin typeface="微软雅黑" panose="020B0503020204020204" charset="-122"/>
            </a:endParaRPr>
          </a:p>
        </p:txBody>
      </p:sp>
      <p:sp>
        <p:nvSpPr>
          <p:cNvPr id="4" name="New shape"/>
          <p:cNvSpPr/>
          <p:nvPr/>
        </p:nvSpPr>
        <p:spPr>
          <a:xfrm>
            <a:off x="1774800" y="1555200"/>
            <a:ext cx="8016003" cy="10468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模糊图像定义</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模糊图像指因拍摄距离过远、相机抖动等原因导致细节不清、边缘模糊的照片或视频。</a:t>
            </a:r>
            <a:endParaRPr sz="1575" b="0" i="0">
              <a:solidFill>
                <a:srgbClr val="FFFFFF"/>
              </a:solidFill>
              <a:latin typeface="微软雅黑" panose="020B0503020204020204" charset="-122"/>
            </a:endParaRPr>
          </a:p>
        </p:txBody>
      </p:sp>
      <p:sp>
        <p:nvSpPr>
          <p:cNvPr id="5" name="New shape"/>
          <p:cNvSpPr/>
          <p:nvPr/>
        </p:nvSpPr>
        <p:spPr>
          <a:xfrm>
            <a:off x="1774800" y="2729091"/>
            <a:ext cx="8016003" cy="10468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模糊图像处理技术</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使用算法增强图像清晰度，通过锐化、降噪等手段改善视觉效果，使细节更加明显。</a:t>
            </a:r>
            <a:endParaRPr sz="1575" b="0" i="0">
              <a:solidFill>
                <a:srgbClr val="FFFFFF"/>
              </a:solidFill>
              <a:latin typeface="微软雅黑" panose="020B0503020204020204" charset="-122"/>
            </a:endParaRPr>
          </a:p>
        </p:txBody>
      </p:sp>
      <p:sp>
        <p:nvSpPr>
          <p:cNvPr id="6" name="New shape"/>
          <p:cNvSpPr/>
          <p:nvPr/>
        </p:nvSpPr>
        <p:spPr>
          <a:xfrm>
            <a:off x="1774800" y="3902982"/>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应用场景与价值</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在医疗影像、监控视频等领域，清晰图像至关重要。有效处理模糊图像能提升数据质量，促进信息准确传达。</a:t>
            </a:r>
            <a:endParaRPr sz="1575" b="0" i="0">
              <a:solidFill>
                <a:srgbClr val="FFFFFF"/>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00F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2729091"/>
            <a:ext cx="360000" cy="370800"/>
          </a:xfrm>
          <a:prstGeom prst="roundRect">
            <a:avLst>
              <a:gd name="adj" fmla="val 8819"/>
            </a:avLst>
          </a:prstGeom>
          <a:solidFill>
            <a:srgbClr val="00F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3902982"/>
            <a:ext cx="360000" cy="370800"/>
          </a:xfrm>
          <a:prstGeom prst="roundRect">
            <a:avLst>
              <a:gd name="adj" fmla="val 8819"/>
            </a:avLst>
          </a:prstGeom>
          <a:solidFill>
            <a:srgbClr val="00F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多语言混合识别</a:t>
            </a:r>
            <a:endParaRPr sz="3000" b="1" i="0">
              <a:solidFill>
                <a:srgbClr val="FFFFFF"/>
              </a:solidFill>
              <a:latin typeface="微软雅黑" panose="020B0503020204020204" charset="-122"/>
            </a:endParaRPr>
          </a:p>
        </p:txBody>
      </p:sp>
      <p:sp>
        <p:nvSpPr>
          <p:cNvPr id="4" name="New shape"/>
          <p:cNvSpPr/>
          <p:nvPr/>
        </p:nvSpPr>
        <p:spPr>
          <a:xfrm>
            <a:off x="1558800" y="1627200"/>
            <a:ext cx="2744215" cy="24885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多语言识别技术</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多语言识别技术是利用深度学习和自然语言处理技术，实现对多种语言内容的准确识别和理解，广泛应用于跨语言交流、翻译等领域。</a:t>
            </a:r>
            <a:endParaRPr sz="1575" b="0" i="0">
              <a:solidFill>
                <a:srgbClr val="FFFFFF"/>
              </a:solidFill>
              <a:latin typeface="微软雅黑" panose="020B0503020204020204" charset="-122"/>
            </a:endParaRPr>
          </a:p>
        </p:txBody>
      </p:sp>
      <p:sp>
        <p:nvSpPr>
          <p:cNvPr id="5" name="New shape"/>
          <p:cNvSpPr/>
          <p:nvPr/>
        </p:nvSpPr>
        <p:spPr>
          <a:xfrm>
            <a:off x="4430015" y="1627200"/>
            <a:ext cx="2744215"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混合语言处理挑战</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混合语言处理面临语法差异、词汇歧义等挑战，需通过算法优化和模型训练，提高对不同语言特征的适应能力，确保识别准确率。</a:t>
            </a:r>
            <a:endParaRPr sz="1575" b="0" i="0">
              <a:solidFill>
                <a:srgbClr val="FFFFFF"/>
              </a:solidFill>
              <a:latin typeface="微软雅黑" panose="020B0503020204020204" charset="-122"/>
            </a:endParaRPr>
          </a:p>
        </p:txBody>
      </p:sp>
      <p:sp>
        <p:nvSpPr>
          <p:cNvPr id="6" name="New shape"/>
          <p:cNvSpPr/>
          <p:nvPr/>
        </p:nvSpPr>
        <p:spPr>
          <a:xfrm>
            <a:off x="7301229" y="1627200"/>
            <a:ext cx="2744216" cy="28489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应用场景与前景</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多语言混合识别在全球化商务沟通、国际会议记录等方面具有广泛应用，随着技术发展，其准确性和应用广度将持续提升，推动跨文化交流。</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D76FF"/>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D8AE"/>
                </a:solidFill>
                <a:latin typeface="微软雅黑" panose="020B0503020204020204" charset="-122"/>
              </a:rPr>
              <a:t>06</a:t>
            </a:r>
            <a:endParaRPr sz="4800" b="1" i="0">
              <a:solidFill>
                <a:srgbClr val="FFD8AE"/>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0FFE9"/>
                </a:solidFill>
                <a:latin typeface="微软雅黑" panose="020B0503020204020204" charset="-122"/>
              </a:rPr>
              <a:t>工具选型指南</a:t>
            </a:r>
            <a:endParaRPr sz="4800" b="1" i="0">
              <a:solidFill>
                <a:srgbClr val="00FFE9"/>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专业软件对比</a:t>
            </a:r>
            <a:endParaRPr sz="3000" b="1" i="0">
              <a:solidFill>
                <a:srgbClr val="FFFFFF"/>
              </a:solidFill>
              <a:latin typeface="微软雅黑" panose="020B0503020204020204" charset="-122"/>
            </a:endParaRPr>
          </a:p>
        </p:txBody>
      </p:sp>
      <p:sp>
        <p:nvSpPr>
          <p:cNvPr id="4" name="New shape"/>
          <p:cNvSpPr/>
          <p:nvPr/>
        </p:nvSpPr>
        <p:spPr>
          <a:xfrm>
            <a:off x="6458401" y="1555200"/>
            <a:ext cx="4545078" cy="1132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软件功能对比</a:t>
            </a:r>
            <a:endParaRPr sz="2100" b="1" i="0">
              <a:solidFill>
                <a:srgbClr val="FFD8AE"/>
              </a:solidFill>
              <a:latin typeface="微软雅黑" panose="020B0503020204020204" charset="-122"/>
            </a:endParaRPr>
          </a:p>
          <a:p>
            <a:pPr algn="l">
              <a:lnSpc>
                <a:spcPct val="150000"/>
              </a:lnSpc>
            </a:pPr>
            <a:r>
              <a:rPr sz="1575" b="0" i="0">
                <a:solidFill>
                  <a:srgbClr val="FFFFFF"/>
                </a:solidFill>
                <a:latin typeface="微软雅黑" panose="020B0503020204020204" charset="-122"/>
              </a:rPr>
              <a:t>比较各图片翻译软件的核心功能，如支持的语言种类、图像处理技术等。</a:t>
            </a:r>
            <a:endParaRPr sz="1575" b="0" i="0">
              <a:solidFill>
                <a:srgbClr val="FFFFFF"/>
              </a:solidFill>
              <a:latin typeface="微软雅黑" panose="020B0503020204020204" charset="-122"/>
            </a:endParaRPr>
          </a:p>
        </p:txBody>
      </p:sp>
      <p:sp>
        <p:nvSpPr>
          <p:cNvPr id="5" name="New shape"/>
          <p:cNvSpPr/>
          <p:nvPr/>
        </p:nvSpPr>
        <p:spPr>
          <a:xfrm>
            <a:off x="981860" y="2390400"/>
            <a:ext cx="4545077" cy="1132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FFD8AE"/>
                </a:solidFill>
                <a:latin typeface="微软雅黑" panose="020B0503020204020204" charset="-122"/>
              </a:rPr>
              <a:t>用户界面友好度</a:t>
            </a:r>
            <a:endParaRPr sz="2100" b="1" i="0">
              <a:solidFill>
                <a:srgbClr val="FFD8AE"/>
              </a:solidFill>
              <a:latin typeface="微软雅黑" panose="020B0503020204020204" charset="-122"/>
            </a:endParaRPr>
          </a:p>
          <a:p>
            <a:pPr algn="r">
              <a:lnSpc>
                <a:spcPct val="150000"/>
              </a:lnSpc>
            </a:pPr>
            <a:r>
              <a:rPr sz="1575" b="0" i="0">
                <a:solidFill>
                  <a:srgbClr val="FFFFFF"/>
                </a:solidFill>
                <a:latin typeface="微软雅黑" panose="020B0503020204020204" charset="-122"/>
              </a:rPr>
              <a:t>分析软件的用户界面设计，包括操作便捷性、界面美观度及用户体验反馈。</a:t>
            </a:r>
            <a:endParaRPr sz="1575" b="0" i="0">
              <a:solidFill>
                <a:srgbClr val="FFFFFF"/>
              </a:solidFill>
              <a:latin typeface="微软雅黑" panose="020B0503020204020204" charset="-122"/>
            </a:endParaRPr>
          </a:p>
        </p:txBody>
      </p:sp>
      <p:sp>
        <p:nvSpPr>
          <p:cNvPr id="6" name="New shape"/>
          <p:cNvSpPr/>
          <p:nvPr/>
        </p:nvSpPr>
        <p:spPr>
          <a:xfrm>
            <a:off x="6458401" y="3005402"/>
            <a:ext cx="4554174" cy="1132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技术支持与服务</a:t>
            </a:r>
            <a:endParaRPr sz="2100" b="1" i="0">
              <a:solidFill>
                <a:srgbClr val="FFD8AE"/>
              </a:solidFill>
              <a:latin typeface="微软雅黑" panose="020B0503020204020204" charset="-122"/>
            </a:endParaRPr>
          </a:p>
          <a:p>
            <a:pPr algn="l">
              <a:lnSpc>
                <a:spcPct val="150000"/>
              </a:lnSpc>
            </a:pPr>
            <a:r>
              <a:rPr sz="1575" b="0" i="0">
                <a:solidFill>
                  <a:srgbClr val="FFFFFF"/>
                </a:solidFill>
                <a:latin typeface="微软雅黑" panose="020B0503020204020204" charset="-122"/>
              </a:rPr>
              <a:t>评估软件提供的技术支持服务，包括客户服务质量、问题解决效率和更新频率。</a:t>
            </a:r>
            <a:endParaRPr sz="1575" b="0" i="0">
              <a:solidFill>
                <a:srgbClr val="FFFFFF"/>
              </a:solidFill>
              <a:latin typeface="微软雅黑" panose="020B0503020204020204" charset="-122"/>
            </a:endParaRPr>
          </a:p>
        </p:txBody>
      </p:sp>
      <p:sp>
        <p:nvSpPr>
          <p:cNvPr id="7" name="New shape"/>
          <p:cNvSpPr/>
          <p:nvPr/>
        </p:nvSpPr>
        <p:spPr>
          <a:xfrm>
            <a:off x="5965200" y="1926000"/>
            <a:ext cx="39600" cy="464400"/>
          </a:xfrm>
          <a:prstGeom prst="rect">
            <a:avLst/>
          </a:prstGeom>
          <a:solidFill>
            <a:srgbClr val="FFD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FFD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00F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0"/>
            <a:ext cx="39600" cy="244201"/>
          </a:xfrm>
          <a:prstGeom prst="rect">
            <a:avLst/>
          </a:prstGeom>
          <a:solidFill>
            <a:srgbClr val="FFD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0"/>
            <a:ext cx="309600" cy="39600"/>
          </a:xfrm>
          <a:prstGeom prst="rect">
            <a:avLst/>
          </a:prstGeom>
          <a:solidFill>
            <a:srgbClr val="FFD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0"/>
            <a:ext cx="360000" cy="370800"/>
          </a:xfrm>
          <a:prstGeom prst="roundRect">
            <a:avLst>
              <a:gd name="adj" fmla="val 8819"/>
            </a:avLst>
          </a:prstGeom>
          <a:solidFill>
            <a:srgbClr val="00F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376202"/>
            <a:ext cx="39600" cy="457200"/>
          </a:xfrm>
          <a:prstGeom prst="rect">
            <a:avLst/>
          </a:prstGeom>
          <a:solidFill>
            <a:srgbClr val="FFD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185942"/>
            <a:ext cx="309600" cy="39600"/>
          </a:xfrm>
          <a:prstGeom prst="rect">
            <a:avLst/>
          </a:prstGeom>
          <a:solidFill>
            <a:srgbClr val="FFD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005402"/>
            <a:ext cx="360000" cy="370800"/>
          </a:xfrm>
          <a:prstGeom prst="roundRect">
            <a:avLst>
              <a:gd name="adj" fmla="val 8819"/>
            </a:avLst>
          </a:prstGeom>
          <a:solidFill>
            <a:srgbClr val="00F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838800" y="979200"/>
            <a:ext cx="3672000" cy="511200"/>
          </a:xfrm>
          <a:prstGeom prst="rect">
            <a:avLst/>
          </a:prstGeom>
          <a:ln>
            <a:noFill/>
          </a:ln>
        </p:spPr>
      </p:pic>
      <p:sp>
        <p:nvSpPr>
          <p:cNvPr id="3" name="New shape"/>
          <p:cNvSpPr/>
          <p:nvPr/>
        </p:nvSpPr>
        <p:spPr>
          <a:xfrm>
            <a:off x="1054800" y="1037646"/>
            <a:ext cx="2482880"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0FFE9"/>
                </a:solidFill>
                <a:latin typeface="微软雅黑" panose="020B0503020204020204" charset="-122"/>
              </a:rPr>
              <a:t>目录</a:t>
            </a:r>
            <a:endParaRPr sz="4800" b="1" i="0">
              <a:solidFill>
                <a:srgbClr val="00FFE9"/>
              </a:solidFill>
              <a:latin typeface="微软雅黑" panose="020B0503020204020204" charset="-122"/>
            </a:endParaRPr>
          </a:p>
        </p:txBody>
      </p:sp>
      <p:sp>
        <p:nvSpPr>
          <p:cNvPr id="4" name="New shape"/>
          <p:cNvSpPr/>
          <p:nvPr/>
        </p:nvSpPr>
        <p:spPr>
          <a:xfrm>
            <a:off x="1486800" y="2854800"/>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FFD8AE"/>
                </a:solidFill>
                <a:latin typeface="微软雅黑" panose="020B0503020204020204" charset="-122"/>
              </a:rPr>
              <a:t>01</a:t>
            </a:r>
            <a:endParaRPr sz="1575" b="1">
              <a:solidFill>
                <a:srgbClr val="FFD8AE"/>
              </a:solidFill>
              <a:latin typeface="微软雅黑" panose="020B0503020204020204" charset="-122"/>
            </a:endParaRPr>
          </a:p>
          <a:p>
            <a:pPr>
              <a:lnSpc>
                <a:spcPct val="150000"/>
              </a:lnSpc>
            </a:pPr>
            <a:r>
              <a:rPr sz="1575" b="0" i="0">
                <a:solidFill>
                  <a:srgbClr val="FFFFFF"/>
                </a:solidFill>
                <a:latin typeface="微软雅黑" panose="020B0503020204020204" charset="-122"/>
              </a:rPr>
              <a:t>图片翻译概述</a:t>
            </a:r>
            <a:endParaRPr sz="1575" b="0" i="0">
              <a:solidFill>
                <a:srgbClr val="FFFFFF"/>
              </a:solidFill>
              <a:latin typeface="微软雅黑" panose="020B0503020204020204" charset="-122"/>
            </a:endParaRPr>
          </a:p>
        </p:txBody>
      </p:sp>
      <p:sp>
        <p:nvSpPr>
          <p:cNvPr id="5" name="New shape"/>
          <p:cNvSpPr/>
          <p:nvPr/>
        </p:nvSpPr>
        <p:spPr>
          <a:xfrm>
            <a:off x="3455314" y="2854800"/>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FFD8AE"/>
                </a:solidFill>
                <a:latin typeface="微软雅黑" panose="020B0503020204020204" charset="-122"/>
              </a:rPr>
              <a:t>02</a:t>
            </a:r>
            <a:endParaRPr sz="1575" b="1">
              <a:solidFill>
                <a:srgbClr val="FFD8AE"/>
              </a:solidFill>
              <a:latin typeface="微软雅黑" panose="020B0503020204020204" charset="-122"/>
            </a:endParaRPr>
          </a:p>
          <a:p>
            <a:pPr>
              <a:lnSpc>
                <a:spcPct val="150000"/>
              </a:lnSpc>
            </a:pPr>
            <a:r>
              <a:rPr sz="1575" b="0" i="0">
                <a:solidFill>
                  <a:srgbClr val="FFFFFF"/>
                </a:solidFill>
                <a:latin typeface="微软雅黑" panose="020B0503020204020204" charset="-122"/>
              </a:rPr>
              <a:t>核心原则梳理</a:t>
            </a:r>
            <a:endParaRPr sz="1575" b="0" i="0">
              <a:solidFill>
                <a:srgbClr val="FFFFFF"/>
              </a:solidFill>
              <a:latin typeface="微软雅黑" panose="020B0503020204020204" charset="-122"/>
            </a:endParaRPr>
          </a:p>
        </p:txBody>
      </p:sp>
      <p:sp>
        <p:nvSpPr>
          <p:cNvPr id="6" name="New shape"/>
          <p:cNvSpPr/>
          <p:nvPr/>
        </p:nvSpPr>
        <p:spPr>
          <a:xfrm>
            <a:off x="5423828" y="2854800"/>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FFD8AE"/>
                </a:solidFill>
                <a:latin typeface="微软雅黑" panose="020B0503020204020204" charset="-122"/>
              </a:rPr>
              <a:t>03</a:t>
            </a:r>
            <a:endParaRPr sz="1575" b="1">
              <a:solidFill>
                <a:srgbClr val="FFD8AE"/>
              </a:solidFill>
              <a:latin typeface="微软雅黑" panose="020B0503020204020204" charset="-122"/>
            </a:endParaRPr>
          </a:p>
          <a:p>
            <a:pPr>
              <a:lnSpc>
                <a:spcPct val="150000"/>
              </a:lnSpc>
            </a:pPr>
            <a:r>
              <a:rPr sz="1575" b="0" i="0">
                <a:solidFill>
                  <a:srgbClr val="FFFFFF"/>
                </a:solidFill>
                <a:latin typeface="微软雅黑" panose="020B0503020204020204" charset="-122"/>
              </a:rPr>
              <a:t>技术实现路径</a:t>
            </a:r>
            <a:endParaRPr sz="1575" b="0" i="0">
              <a:solidFill>
                <a:srgbClr val="FFFFFF"/>
              </a:solidFill>
              <a:latin typeface="微软雅黑" panose="020B0503020204020204" charset="-122"/>
            </a:endParaRPr>
          </a:p>
        </p:txBody>
      </p:sp>
      <p:sp>
        <p:nvSpPr>
          <p:cNvPr id="7" name="New shape"/>
          <p:cNvSpPr/>
          <p:nvPr/>
        </p:nvSpPr>
        <p:spPr>
          <a:xfrm>
            <a:off x="7392342" y="2854800"/>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FFD8AE"/>
                </a:solidFill>
                <a:latin typeface="微软雅黑" panose="020B0503020204020204" charset="-122"/>
              </a:rPr>
              <a:t>04</a:t>
            </a:r>
            <a:endParaRPr sz="1575" b="1">
              <a:solidFill>
                <a:srgbClr val="FFD8AE"/>
              </a:solidFill>
              <a:latin typeface="微软雅黑" panose="020B0503020204020204" charset="-122"/>
            </a:endParaRPr>
          </a:p>
          <a:p>
            <a:pPr>
              <a:lnSpc>
                <a:spcPct val="150000"/>
              </a:lnSpc>
            </a:pPr>
            <a:r>
              <a:rPr sz="1575" b="0" i="0">
                <a:solidFill>
                  <a:srgbClr val="FFFFFF"/>
                </a:solidFill>
                <a:latin typeface="微软雅黑" panose="020B0503020204020204" charset="-122"/>
              </a:rPr>
              <a:t>质量管控标准</a:t>
            </a:r>
            <a:endParaRPr sz="1575" b="0" i="0">
              <a:solidFill>
                <a:srgbClr val="FFFFFF"/>
              </a:solidFill>
              <a:latin typeface="微软雅黑" panose="020B0503020204020204" charset="-122"/>
            </a:endParaRPr>
          </a:p>
        </p:txBody>
      </p:sp>
      <p:sp>
        <p:nvSpPr>
          <p:cNvPr id="8" name="New shape"/>
          <p:cNvSpPr/>
          <p:nvPr/>
        </p:nvSpPr>
        <p:spPr>
          <a:xfrm>
            <a:off x="9360857" y="2854800"/>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FFD8AE"/>
                </a:solidFill>
                <a:latin typeface="微软雅黑" panose="020B0503020204020204" charset="-122"/>
              </a:rPr>
              <a:t>05</a:t>
            </a:r>
            <a:endParaRPr sz="1575" b="1">
              <a:solidFill>
                <a:srgbClr val="FFD8AE"/>
              </a:solidFill>
              <a:latin typeface="微软雅黑" panose="020B0503020204020204" charset="-122"/>
            </a:endParaRPr>
          </a:p>
          <a:p>
            <a:pPr>
              <a:lnSpc>
                <a:spcPct val="150000"/>
              </a:lnSpc>
            </a:pPr>
            <a:r>
              <a:rPr sz="1575" b="0" i="0">
                <a:solidFill>
                  <a:srgbClr val="FFFFFF"/>
                </a:solidFill>
                <a:latin typeface="微软雅黑" panose="020B0503020204020204" charset="-122"/>
              </a:rPr>
              <a:t>常见挑战应对</a:t>
            </a:r>
            <a:endParaRPr sz="1575" b="0" i="0">
              <a:solidFill>
                <a:srgbClr val="FFFFFF"/>
              </a:solidFill>
              <a:latin typeface="微软雅黑" panose="020B0503020204020204" charset="-122"/>
            </a:endParaRPr>
          </a:p>
        </p:txBody>
      </p:sp>
      <p:sp>
        <p:nvSpPr>
          <p:cNvPr id="9" name="New shape"/>
          <p:cNvSpPr/>
          <p:nvPr/>
        </p:nvSpPr>
        <p:spPr>
          <a:xfrm>
            <a:off x="1486800" y="3674006"/>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FFD8AE"/>
                </a:solidFill>
                <a:latin typeface="微软雅黑" panose="020B0503020204020204" charset="-122"/>
              </a:rPr>
              <a:t>06</a:t>
            </a:r>
            <a:endParaRPr sz="1575" b="1">
              <a:solidFill>
                <a:srgbClr val="FFD8AE"/>
              </a:solidFill>
              <a:latin typeface="微软雅黑" panose="020B0503020204020204" charset="-122"/>
            </a:endParaRPr>
          </a:p>
          <a:p>
            <a:pPr>
              <a:lnSpc>
                <a:spcPct val="150000"/>
              </a:lnSpc>
            </a:pPr>
            <a:r>
              <a:rPr sz="1575" b="0" i="0">
                <a:solidFill>
                  <a:srgbClr val="FFFFFF"/>
                </a:solidFill>
                <a:latin typeface="微软雅黑" panose="020B0503020204020204" charset="-122"/>
              </a:rPr>
              <a:t>工具选型指南</a:t>
            </a:r>
            <a:endParaRPr sz="1575" b="0" i="0">
              <a:solidFill>
                <a:srgbClr val="FFFFFF"/>
              </a:solidFill>
              <a:latin typeface="微软雅黑" panose="020B0503020204020204" charset="-122"/>
            </a:endParaRPr>
          </a:p>
        </p:txBody>
      </p:sp>
      <p:sp>
        <p:nvSpPr>
          <p:cNvPr id="10" name="New shape"/>
          <p:cNvSpPr/>
          <p:nvPr/>
        </p:nvSpPr>
        <p:spPr>
          <a:xfrm>
            <a:off x="3455314" y="3674006"/>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FFD8AE"/>
                </a:solidFill>
                <a:latin typeface="微软雅黑" panose="020B0503020204020204" charset="-122"/>
              </a:rPr>
              <a:t>07</a:t>
            </a:r>
            <a:endParaRPr sz="1575" b="1">
              <a:solidFill>
                <a:srgbClr val="FFD8AE"/>
              </a:solidFill>
              <a:latin typeface="微软雅黑" panose="020B0503020204020204" charset="-122"/>
            </a:endParaRPr>
          </a:p>
          <a:p>
            <a:pPr>
              <a:lnSpc>
                <a:spcPct val="150000"/>
              </a:lnSpc>
            </a:pPr>
            <a:r>
              <a:rPr sz="1575" b="0" i="0">
                <a:solidFill>
                  <a:srgbClr val="FFFFFF"/>
                </a:solidFill>
                <a:latin typeface="微软雅黑" panose="020B0503020204020204" charset="-122"/>
              </a:rPr>
              <a:t>流程优化策略</a:t>
            </a:r>
            <a:endParaRPr sz="1575" b="0" i="0">
              <a:solidFill>
                <a:srgbClr val="FFFFFF"/>
              </a:solidFill>
              <a:latin typeface="微软雅黑" panose="020B0503020204020204" charset="-122"/>
            </a:endParaRPr>
          </a:p>
        </p:txBody>
      </p:sp>
      <p:sp>
        <p:nvSpPr>
          <p:cNvPr id="11" name="New shape"/>
          <p:cNvSpPr/>
          <p:nvPr/>
        </p:nvSpPr>
        <p:spPr>
          <a:xfrm>
            <a:off x="5423828" y="3674006"/>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FFD8AE"/>
                </a:solidFill>
                <a:latin typeface="微软雅黑" panose="020B0503020204020204" charset="-122"/>
              </a:rPr>
              <a:t>08</a:t>
            </a:r>
            <a:endParaRPr sz="1575" b="1">
              <a:solidFill>
                <a:srgbClr val="FFD8AE"/>
              </a:solidFill>
              <a:latin typeface="微软雅黑" panose="020B0503020204020204" charset="-122"/>
            </a:endParaRPr>
          </a:p>
          <a:p>
            <a:pPr>
              <a:lnSpc>
                <a:spcPct val="150000"/>
              </a:lnSpc>
            </a:pPr>
            <a:r>
              <a:rPr sz="1575" b="0" i="0">
                <a:solidFill>
                  <a:srgbClr val="FFFFFF"/>
                </a:solidFill>
                <a:latin typeface="微软雅黑" panose="020B0503020204020204" charset="-122"/>
              </a:rPr>
              <a:t>行业应用案例</a:t>
            </a:r>
            <a:endParaRPr sz="1575" b="0" i="0">
              <a:solidFill>
                <a:srgbClr val="FFFFFF"/>
              </a:solidFill>
              <a:latin typeface="微软雅黑" panose="020B0503020204020204" charset="-122"/>
            </a:endParaRPr>
          </a:p>
        </p:txBody>
      </p:sp>
      <p:sp>
        <p:nvSpPr>
          <p:cNvPr id="12" name="New shape"/>
          <p:cNvSpPr/>
          <p:nvPr/>
        </p:nvSpPr>
        <p:spPr>
          <a:xfrm>
            <a:off x="7392342" y="3674006"/>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FFD8AE"/>
                </a:solidFill>
                <a:latin typeface="微软雅黑" panose="020B0503020204020204" charset="-122"/>
              </a:rPr>
              <a:t>09</a:t>
            </a:r>
            <a:endParaRPr sz="1575" b="1">
              <a:solidFill>
                <a:srgbClr val="FFD8AE"/>
              </a:solidFill>
              <a:latin typeface="微软雅黑" panose="020B0503020204020204" charset="-122"/>
            </a:endParaRPr>
          </a:p>
          <a:p>
            <a:pPr>
              <a:lnSpc>
                <a:spcPct val="150000"/>
              </a:lnSpc>
            </a:pPr>
            <a:r>
              <a:rPr sz="1575" b="0" i="0">
                <a:solidFill>
                  <a:srgbClr val="FFFFFF"/>
                </a:solidFill>
                <a:latin typeface="微软雅黑" panose="020B0503020204020204" charset="-122"/>
              </a:rPr>
              <a:t>伦理法律边界</a:t>
            </a:r>
            <a:endParaRPr sz="1575" b="0" i="0">
              <a:solidFill>
                <a:srgbClr val="FFFFFF"/>
              </a:solidFill>
              <a:latin typeface="微软雅黑" panose="020B0503020204020204" charset="-122"/>
            </a:endParaRPr>
          </a:p>
        </p:txBody>
      </p:sp>
      <p:sp>
        <p:nvSpPr>
          <p:cNvPr id="13" name="New shape"/>
          <p:cNvSpPr/>
          <p:nvPr/>
        </p:nvSpPr>
        <p:spPr>
          <a:xfrm>
            <a:off x="9360857" y="3674006"/>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FFD8AE"/>
                </a:solidFill>
                <a:latin typeface="微软雅黑" panose="020B0503020204020204" charset="-122"/>
              </a:rPr>
              <a:t>10</a:t>
            </a:r>
            <a:endParaRPr sz="1575" b="1">
              <a:solidFill>
                <a:srgbClr val="FFD8AE"/>
              </a:solidFill>
              <a:latin typeface="微软雅黑" panose="020B0503020204020204" charset="-122"/>
            </a:endParaRPr>
          </a:p>
          <a:p>
            <a:pPr>
              <a:lnSpc>
                <a:spcPct val="150000"/>
              </a:lnSpc>
            </a:pPr>
            <a:r>
              <a:rPr sz="1575" b="0" i="0">
                <a:solidFill>
                  <a:srgbClr val="FFFFFF"/>
                </a:solidFill>
                <a:latin typeface="微软雅黑" panose="020B0503020204020204" charset="-122"/>
              </a:rPr>
              <a:t>未来发展趋势</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辅助插件推荐</a:t>
            </a:r>
            <a:endParaRPr sz="3000" b="1" i="0">
              <a:solidFill>
                <a:srgbClr val="FFFFFF"/>
              </a:solidFill>
              <a:latin typeface="微软雅黑" panose="020B0503020204020204" charset="-122"/>
            </a:endParaRPr>
          </a:p>
        </p:txBody>
      </p:sp>
      <p:sp>
        <p:nvSpPr>
          <p:cNvPr id="4" name="New shape"/>
          <p:cNvSpPr/>
          <p:nvPr/>
        </p:nvSpPr>
        <p:spPr>
          <a:xfrm>
            <a:off x="1558800" y="2402271"/>
            <a:ext cx="2744215"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介绍几款优秀的图片翻译辅助插件，如谷歌翻译、有道词典等，它们能够快速准确地将图片中的文字翻译成多种语言。</a:t>
            </a:r>
            <a:endParaRPr sz="1575" b="0" i="0">
              <a:solidFill>
                <a:srgbClr val="FFFFFF"/>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1775E3"/>
          </a:solidFill>
          <a:ln w="6350">
            <a:solidFill>
              <a:srgbClr val="00FF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FD8AE"/>
                </a:solidFill>
                <a:latin typeface="微软雅黑" panose="020B0503020204020204" charset="-122"/>
              </a:rPr>
              <a:t>翻译插件推荐</a:t>
            </a:r>
            <a:endParaRPr sz="2100" b="1" i="0">
              <a:solidFill>
                <a:srgbClr val="FFD8AE"/>
              </a:solidFill>
              <a:latin typeface="微软雅黑" panose="020B0503020204020204" charset="-122"/>
            </a:endParaRPr>
          </a:p>
        </p:txBody>
      </p:sp>
      <p:sp>
        <p:nvSpPr>
          <p:cNvPr id="6" name="New shape"/>
          <p:cNvSpPr/>
          <p:nvPr/>
        </p:nvSpPr>
        <p:spPr>
          <a:xfrm>
            <a:off x="4430015" y="2402271"/>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提供一些实用的使用技巧，帮助用户更好地利用这些插件进行图片翻译，如调整识别区域、选择目标语言等。</a:t>
            </a:r>
            <a:endParaRPr sz="1575" b="0" i="0">
              <a:solidFill>
                <a:srgbClr val="FFFFFF"/>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1775E3"/>
          </a:solidFill>
          <a:ln w="6350">
            <a:solidFill>
              <a:srgbClr val="00FF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FD8AE"/>
                </a:solidFill>
                <a:latin typeface="微软雅黑" panose="020B0503020204020204" charset="-122"/>
              </a:rPr>
              <a:t>使用技巧分享</a:t>
            </a:r>
            <a:endParaRPr sz="2100" b="1" i="0">
              <a:solidFill>
                <a:srgbClr val="FFD8AE"/>
              </a:solidFill>
              <a:latin typeface="微软雅黑" panose="020B0503020204020204" charset="-122"/>
            </a:endParaRPr>
          </a:p>
        </p:txBody>
      </p:sp>
      <p:sp>
        <p:nvSpPr>
          <p:cNvPr id="8" name="New shape"/>
          <p:cNvSpPr/>
          <p:nvPr/>
        </p:nvSpPr>
        <p:spPr>
          <a:xfrm>
            <a:off x="7301229" y="2402271"/>
            <a:ext cx="2744216"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提醒用户在使用图片翻译插件时需要注意的一些事项，如确保图片质量、避免版权侵权等。</a:t>
            </a:r>
            <a:endParaRPr sz="1575" b="0" i="0">
              <a:solidFill>
                <a:srgbClr val="FFFFFF"/>
              </a:solidFill>
              <a:latin typeface="微软雅黑" panose="020B0503020204020204" charset="-122"/>
            </a:endParaRPr>
          </a:p>
        </p:txBody>
      </p:sp>
      <p:sp>
        <p:nvSpPr>
          <p:cNvPr id="9" name="New shape"/>
          <p:cNvSpPr/>
          <p:nvPr/>
        </p:nvSpPr>
        <p:spPr>
          <a:xfrm>
            <a:off x="7298959" y="1627201"/>
            <a:ext cx="2532802" cy="648071"/>
          </a:xfrm>
          <a:prstGeom prst="roundRect">
            <a:avLst>
              <a:gd name="adj" fmla="val 20033"/>
            </a:avLst>
          </a:prstGeom>
          <a:solidFill>
            <a:srgbClr val="1775E3"/>
          </a:solidFill>
          <a:ln w="6350">
            <a:solidFill>
              <a:srgbClr val="00FF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FD8AE"/>
                </a:solidFill>
                <a:latin typeface="微软雅黑" panose="020B0503020204020204" charset="-122"/>
              </a:rPr>
              <a:t>注意事项提醒</a:t>
            </a:r>
            <a:endParaRPr sz="2100" b="1" i="0">
              <a:solidFill>
                <a:srgbClr val="FFD8AE"/>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D76FF"/>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D8AE"/>
                </a:solidFill>
                <a:latin typeface="微软雅黑" panose="020B0503020204020204" charset="-122"/>
              </a:rPr>
              <a:t>07</a:t>
            </a:r>
            <a:endParaRPr sz="4800" b="1" i="0">
              <a:solidFill>
                <a:srgbClr val="FFD8AE"/>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0FFE9"/>
                </a:solidFill>
                <a:latin typeface="微软雅黑" panose="020B0503020204020204" charset="-122"/>
              </a:rPr>
              <a:t>流程优化策略</a:t>
            </a:r>
            <a:endParaRPr sz="4800" b="1" i="0">
              <a:solidFill>
                <a:srgbClr val="00FFE9"/>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预处理增强</a:t>
            </a:r>
            <a:endParaRPr sz="3000" b="1" i="0">
              <a:solidFill>
                <a:srgbClr val="FFFFFF"/>
              </a:solidFill>
              <a:latin typeface="微软雅黑" panose="020B0503020204020204" charset="-122"/>
            </a:endParaRPr>
          </a:p>
        </p:txBody>
      </p:sp>
      <p:sp>
        <p:nvSpPr>
          <p:cNvPr id="4" name="New shape"/>
          <p:cNvSpPr/>
          <p:nvPr/>
        </p:nvSpPr>
        <p:spPr>
          <a:xfrm>
            <a:off x="1558800" y="1627200"/>
            <a:ext cx="2744215" cy="2128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预处理重要性</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图像翻译前，进行预处理可提高翻译准确性。包括图像质量增强、噪声去除等步骤，确保输入数据符合模型要求。</a:t>
            </a:r>
            <a:endParaRPr sz="1575" b="0" i="0">
              <a:solidFill>
                <a:srgbClr val="FFFFFF"/>
              </a:solidFill>
              <a:latin typeface="微软雅黑" panose="020B0503020204020204" charset="-122"/>
            </a:endParaRPr>
          </a:p>
        </p:txBody>
      </p:sp>
      <p:sp>
        <p:nvSpPr>
          <p:cNvPr id="5" name="New shape"/>
          <p:cNvSpPr/>
          <p:nvPr/>
        </p:nvSpPr>
        <p:spPr>
          <a:xfrm>
            <a:off x="4430015" y="1627200"/>
            <a:ext cx="2744215"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图像增强方法</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应用图像增强技术如对比度调整、锐化等，提升图像清晰度与细节表现，为后续翻译阶段提供高质量数据支持。</a:t>
            </a:r>
            <a:endParaRPr sz="1575" b="0" i="0">
              <a:solidFill>
                <a:srgbClr val="FFFFFF"/>
              </a:solidFill>
              <a:latin typeface="微软雅黑" panose="020B0503020204020204" charset="-122"/>
            </a:endParaRPr>
          </a:p>
        </p:txBody>
      </p:sp>
      <p:sp>
        <p:nvSpPr>
          <p:cNvPr id="6" name="New shape"/>
          <p:cNvSpPr/>
          <p:nvPr/>
        </p:nvSpPr>
        <p:spPr>
          <a:xfrm>
            <a:off x="7301229" y="1627200"/>
            <a:ext cx="2744216"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噪声去除手段</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通过滤波和降噪算法有效减少图像中的随机噪声，保留关键信息。此步骤是提升翻译结果精度的关键预处理环节。</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后编辑校对</a:t>
            </a:r>
            <a:endParaRPr sz="3000" b="1" i="0">
              <a:solidFill>
                <a:srgbClr val="FFFFFF"/>
              </a:solidFill>
              <a:latin typeface="微软雅黑" panose="020B0503020204020204" charset="-122"/>
            </a:endParaRPr>
          </a:p>
        </p:txBody>
      </p:sp>
      <p:sp>
        <p:nvSpPr>
          <p:cNvPr id="4" name="New shape"/>
          <p:cNvSpPr/>
          <p:nvPr/>
        </p:nvSpPr>
        <p:spPr>
          <a:xfrm>
            <a:off x="1558800" y="1627201"/>
            <a:ext cx="3040532" cy="4308743"/>
          </a:xfrm>
          <a:prstGeom prst="roundRect">
            <a:avLst>
              <a:gd name="adj" fmla="val 9999"/>
            </a:avLst>
          </a:prstGeom>
          <a:solidFill>
            <a:srgbClr val="1775E3"/>
          </a:solidFill>
          <a:ln w="6350">
            <a:solidFill>
              <a:srgbClr val="FFD8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FD8AE"/>
                </a:solidFill>
                <a:latin typeface="微软雅黑" panose="020B0503020204020204" charset="-122"/>
              </a:rPr>
              <a:t>图片翻译后编辑概述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后编辑校对是图片翻译过程中的关键步骤，旨在确保翻译的准确性与文化适应性。通过细致审查和修改，提升翻译质量，满足用户需求。</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26332" y="1627202"/>
            <a:ext cx="3040573" cy="4308743"/>
          </a:xfrm>
          <a:prstGeom prst="roundRect">
            <a:avLst>
              <a:gd name="adj" fmla="val 10000"/>
            </a:avLst>
          </a:prstGeom>
          <a:solidFill>
            <a:srgbClr val="1775E3"/>
          </a:solidFill>
          <a:ln w="6350">
            <a:solidFill>
              <a:srgbClr val="FFD8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FD8AE"/>
                </a:solidFill>
                <a:latin typeface="微软雅黑" panose="020B0503020204020204" charset="-122"/>
              </a:rPr>
              <a:t>常见错误类型及修正方法</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在图片翻译的后编辑阶段，常遇到拼写错误、语法问题及文化不敏感等错误。采用校对工具和专业编辑技巧，有效识别并纠正这些问题，保障翻译质量。</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93903" y="1627202"/>
            <a:ext cx="3040564" cy="4308743"/>
          </a:xfrm>
          <a:prstGeom prst="roundRect">
            <a:avLst>
              <a:gd name="adj" fmla="val 10000"/>
            </a:avLst>
          </a:prstGeom>
          <a:solidFill>
            <a:srgbClr val="1775E3"/>
          </a:solidFill>
          <a:ln w="6350">
            <a:solidFill>
              <a:srgbClr val="FFD8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FD8AE"/>
                </a:solidFill>
                <a:latin typeface="微软雅黑" panose="020B0503020204020204" charset="-122"/>
              </a:rPr>
              <a:t>提升翻译质量的策略</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为提高图片翻译的后编辑效率与质量，可采取建立标准流程、定期培训译者团队及利用技术辅助工具等策略。这些措施有助于减少错误，增强翻译的精准度和文化适宜性。</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D76FF"/>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D8AE"/>
                </a:solidFill>
                <a:latin typeface="微软雅黑" panose="020B0503020204020204" charset="-122"/>
              </a:rPr>
              <a:t>08</a:t>
            </a:r>
            <a:endParaRPr sz="4800" b="1" i="0">
              <a:solidFill>
                <a:srgbClr val="FFD8AE"/>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0FFE9"/>
                </a:solidFill>
                <a:latin typeface="微软雅黑" panose="020B0503020204020204" charset="-122"/>
              </a:rPr>
              <a:t>行业应用案例</a:t>
            </a:r>
            <a:endParaRPr sz="4800" b="1" i="0">
              <a:solidFill>
                <a:srgbClr val="00FFE9"/>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商务文档转换</a:t>
            </a:r>
            <a:endParaRPr sz="3000" b="1" i="0">
              <a:solidFill>
                <a:srgbClr val="FFFFFF"/>
              </a:solidFill>
              <a:latin typeface="微软雅黑" panose="020B0503020204020204" charset="-122"/>
            </a:endParaRPr>
          </a:p>
        </p:txBody>
      </p:sp>
      <p:sp>
        <p:nvSpPr>
          <p:cNvPr id="4" name="New shape"/>
          <p:cNvSpPr/>
          <p:nvPr/>
        </p:nvSpPr>
        <p:spPr>
          <a:xfrm>
            <a:off x="1558800" y="2402271"/>
            <a:ext cx="2744215"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图片翻译首先进行文本识别，再根据商业语境进行专业术语转换，最后确保文档格式与原始文档一致，保证信息传达的准确性。</a:t>
            </a:r>
            <a:endParaRPr sz="1575" b="0" i="0">
              <a:solidFill>
                <a:srgbClr val="FFFFFF"/>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1775E3"/>
          </a:solidFill>
          <a:ln w="6350">
            <a:solidFill>
              <a:srgbClr val="00FF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FD8AE"/>
                </a:solidFill>
                <a:latin typeface="微软雅黑" panose="020B0503020204020204" charset="-122"/>
              </a:rPr>
              <a:t>商务文档翻译流程</a:t>
            </a:r>
            <a:endParaRPr sz="2100" b="1" i="0">
              <a:solidFill>
                <a:srgbClr val="FFD8AE"/>
              </a:solidFill>
              <a:latin typeface="微软雅黑" panose="020B0503020204020204" charset="-122"/>
            </a:endParaRPr>
          </a:p>
        </p:txBody>
      </p:sp>
      <p:sp>
        <p:nvSpPr>
          <p:cNvPr id="6" name="New shape"/>
          <p:cNvSpPr/>
          <p:nvPr/>
        </p:nvSpPr>
        <p:spPr>
          <a:xfrm>
            <a:off x="4430015" y="2402270"/>
            <a:ext cx="2744215" cy="225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使用先进的OCR技术识别图片中的文本，结合翻译软件实现多语言转换，同时采用校对工具提高翻译质量，确保商业文档的专业性和准确性。</a:t>
            </a:r>
            <a:endParaRPr sz="1575" b="0" i="0">
              <a:solidFill>
                <a:srgbClr val="FFFFFF"/>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1775E3"/>
          </a:solidFill>
          <a:ln w="6350">
            <a:solidFill>
              <a:srgbClr val="00FF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FD8AE"/>
                </a:solidFill>
                <a:latin typeface="微软雅黑" panose="020B0503020204020204" charset="-122"/>
              </a:rPr>
              <a:t>翻译工具应用</a:t>
            </a:r>
            <a:endParaRPr sz="2100" b="1" i="0">
              <a:solidFill>
                <a:srgbClr val="FFD8AE"/>
              </a:solidFill>
              <a:latin typeface="微软雅黑" panose="020B0503020204020204" charset="-122"/>
            </a:endParaRPr>
          </a:p>
        </p:txBody>
      </p:sp>
      <p:sp>
        <p:nvSpPr>
          <p:cNvPr id="8" name="New shape"/>
          <p:cNvSpPr/>
          <p:nvPr/>
        </p:nvSpPr>
        <p:spPr>
          <a:xfrm>
            <a:off x="7301229" y="2402270"/>
            <a:ext cx="2744216"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通过人工审核和机器辅助校对双重保障翻译质量，定期培训翻译人员提升其行业知识与技能，确保商务文档翻译的精准度和一致性。</a:t>
            </a:r>
            <a:endParaRPr sz="1575" b="0" i="0">
              <a:solidFill>
                <a:srgbClr val="FFFFFF"/>
              </a:solidFill>
              <a:latin typeface="微软雅黑" panose="020B0503020204020204" charset="-122"/>
            </a:endParaRPr>
          </a:p>
        </p:txBody>
      </p:sp>
      <p:sp>
        <p:nvSpPr>
          <p:cNvPr id="9" name="New shape"/>
          <p:cNvSpPr/>
          <p:nvPr/>
        </p:nvSpPr>
        <p:spPr>
          <a:xfrm>
            <a:off x="7298959" y="1627201"/>
            <a:ext cx="2532802" cy="648071"/>
          </a:xfrm>
          <a:prstGeom prst="roundRect">
            <a:avLst>
              <a:gd name="adj" fmla="val 20033"/>
            </a:avLst>
          </a:prstGeom>
          <a:solidFill>
            <a:srgbClr val="1775E3"/>
          </a:solidFill>
          <a:ln w="6350">
            <a:solidFill>
              <a:srgbClr val="00FF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FD8AE"/>
                </a:solidFill>
                <a:latin typeface="微软雅黑" panose="020B0503020204020204" charset="-122"/>
              </a:rPr>
              <a:t>翻译质量控制</a:t>
            </a:r>
            <a:endParaRPr sz="2100" b="1" i="0">
              <a:solidFill>
                <a:srgbClr val="FFD8AE"/>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医学影像标注</a:t>
            </a:r>
            <a:endParaRPr sz="3000" b="1" i="0">
              <a:solidFill>
                <a:srgbClr val="FFFFFF"/>
              </a:solidFill>
              <a:latin typeface="微软雅黑" panose="020B0503020204020204" charset="-122"/>
            </a:endParaRPr>
          </a:p>
        </p:txBody>
      </p:sp>
      <p:sp>
        <p:nvSpPr>
          <p:cNvPr id="4" name="New shape"/>
          <p:cNvSpPr/>
          <p:nvPr/>
        </p:nvSpPr>
        <p:spPr>
          <a:xfrm>
            <a:off x="1774800" y="1555200"/>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医学影像标注概述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医学影像标注是利用AI技术对医学图像进行精确标记，以辅助医生诊断疾病。该过程涉及图像预处理、特征提取及标注等关键步骤。</a:t>
            </a:r>
            <a:endParaRPr sz="1575" b="0" i="0">
              <a:solidFill>
                <a:srgbClr val="FFFFFF"/>
              </a:solidFill>
              <a:latin typeface="微软雅黑" panose="020B0503020204020204" charset="-122"/>
            </a:endParaRPr>
          </a:p>
        </p:txBody>
      </p:sp>
      <p:sp>
        <p:nvSpPr>
          <p:cNvPr id="5" name="New shape"/>
          <p:cNvSpPr/>
          <p:nvPr/>
        </p:nvSpPr>
        <p:spPr>
          <a:xfrm>
            <a:off x="1774800" y="3089496"/>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关键技术解析</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医学影像标注依赖于深度学习和计算机视觉等前沿技术。通过训练模型识别图像中的特定模式，实现病变区域或器官的自动定位与分类。</a:t>
            </a:r>
            <a:endParaRPr sz="1575" b="0" i="0">
              <a:solidFill>
                <a:srgbClr val="FFFFFF"/>
              </a:solidFill>
              <a:latin typeface="微软雅黑" panose="020B0503020204020204" charset="-122"/>
            </a:endParaRPr>
          </a:p>
        </p:txBody>
      </p:sp>
      <p:sp>
        <p:nvSpPr>
          <p:cNvPr id="6" name="New shape"/>
          <p:cNvSpPr/>
          <p:nvPr/>
        </p:nvSpPr>
        <p:spPr>
          <a:xfrm>
            <a:off x="1774800" y="4623792"/>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应用领域拓展</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医学影像标注在肿瘤检测、病理分析等多个领域展现出巨大潜力。其准确性和效率的提升，正推动医疗服务向个性化和精准化方向发展。</a:t>
            </a:r>
            <a:endParaRPr sz="1575" b="0" i="0">
              <a:solidFill>
                <a:srgbClr val="FFFFFF"/>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00F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3089496"/>
            <a:ext cx="360000" cy="370800"/>
          </a:xfrm>
          <a:prstGeom prst="roundRect">
            <a:avLst>
              <a:gd name="adj" fmla="val 8819"/>
            </a:avLst>
          </a:prstGeom>
          <a:solidFill>
            <a:srgbClr val="00F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4623792"/>
            <a:ext cx="360000" cy="370800"/>
          </a:xfrm>
          <a:prstGeom prst="roundRect">
            <a:avLst>
              <a:gd name="adj" fmla="val 8819"/>
            </a:avLst>
          </a:prstGeom>
          <a:solidFill>
            <a:srgbClr val="00F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D76FF"/>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D8AE"/>
                </a:solidFill>
                <a:latin typeface="微软雅黑" panose="020B0503020204020204" charset="-122"/>
              </a:rPr>
              <a:t>09</a:t>
            </a:r>
            <a:endParaRPr sz="4800" b="1" i="0">
              <a:solidFill>
                <a:srgbClr val="FFD8AE"/>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0FFE9"/>
                </a:solidFill>
                <a:latin typeface="微软雅黑" panose="020B0503020204020204" charset="-122"/>
              </a:rPr>
              <a:t>伦理法律边界</a:t>
            </a:r>
            <a:endParaRPr sz="4800" b="1" i="0">
              <a:solidFill>
                <a:srgbClr val="00FFE9"/>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版权合规要点</a:t>
            </a:r>
            <a:endParaRPr sz="3000" b="1" i="0">
              <a:solidFill>
                <a:srgbClr val="FFFFFF"/>
              </a:solidFill>
              <a:latin typeface="微软雅黑" panose="020B0503020204020204" charset="-122"/>
            </a:endParaRPr>
          </a:p>
        </p:txBody>
      </p:sp>
      <p:sp>
        <p:nvSpPr>
          <p:cNvPr id="4" name="New shape"/>
          <p:cNvSpPr/>
          <p:nvPr/>
        </p:nvSpPr>
        <p:spPr>
          <a:xfrm>
            <a:off x="1558800" y="1627200"/>
            <a:ext cx="3040503" cy="3627421"/>
          </a:xfrm>
          <a:prstGeom prst="roundRect">
            <a:avLst>
              <a:gd name="adj" fmla="val 10000"/>
            </a:avLst>
          </a:prstGeom>
          <a:solidFill>
            <a:srgbClr val="1775E3"/>
          </a:solidFill>
          <a:ln w="6350">
            <a:solidFill>
              <a:srgbClr val="FFD8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FD8AE"/>
                </a:solidFill>
                <a:latin typeface="微软雅黑" panose="020B0503020204020204" charset="-122"/>
              </a:rPr>
              <a:t>版权合规基本概念</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版权合规是指在使用图片时，确保遵循相关法律规定的版权要求，避免侵犯原创作者的知识产权。</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26303" y="1627201"/>
            <a:ext cx="3040517" cy="3627421"/>
          </a:xfrm>
          <a:prstGeom prst="roundRect">
            <a:avLst>
              <a:gd name="adj" fmla="val 9999"/>
            </a:avLst>
          </a:prstGeom>
          <a:solidFill>
            <a:srgbClr val="1775E3"/>
          </a:solidFill>
          <a:ln w="6350">
            <a:solidFill>
              <a:srgbClr val="FFD8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FD8AE"/>
                </a:solidFill>
                <a:latin typeface="微软雅黑" panose="020B0503020204020204" charset="-122"/>
              </a:rPr>
              <a:t>图片版权检查要点</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在获取图片前，需核实图片来源是否合法，确认无版权争议。此外，了解图片授权类型，如免费使用、付费购买等。</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93819" y="1627201"/>
            <a:ext cx="3040532" cy="3627421"/>
          </a:xfrm>
          <a:prstGeom prst="roundRect">
            <a:avLst>
              <a:gd name="adj" fmla="val 9999"/>
            </a:avLst>
          </a:prstGeom>
          <a:solidFill>
            <a:srgbClr val="1775E3"/>
          </a:solidFill>
          <a:ln w="6350">
            <a:solidFill>
              <a:srgbClr val="FFD8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FD8AE"/>
                </a:solidFill>
                <a:latin typeface="微软雅黑" panose="020B0503020204020204" charset="-122"/>
              </a:rPr>
              <a:t>规避版权风险的策略</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使用图片前进行详细调查，选择信誉良好的图库或直接与原作者协商。同时，保留所有交易记录和授权文件以备不时之需。</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隐私保护机制</a:t>
            </a:r>
            <a:endParaRPr sz="3000" b="1" i="0">
              <a:solidFill>
                <a:srgbClr val="FFFFFF"/>
              </a:solidFill>
              <a:latin typeface="微软雅黑" panose="020B0503020204020204" charset="-122"/>
            </a:endParaRPr>
          </a:p>
        </p:txBody>
      </p:sp>
      <p:sp>
        <p:nvSpPr>
          <p:cNvPr id="4" name="New shape"/>
          <p:cNvSpPr/>
          <p:nvPr/>
        </p:nvSpPr>
        <p:spPr>
          <a:xfrm>
            <a:off x="6458401" y="1555200"/>
            <a:ext cx="4545078"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数据加密技术</a:t>
            </a:r>
            <a:endParaRPr sz="2100" b="1" i="0">
              <a:solidFill>
                <a:srgbClr val="FFD8AE"/>
              </a:solidFill>
              <a:latin typeface="微软雅黑" panose="020B0503020204020204" charset="-122"/>
            </a:endParaRPr>
          </a:p>
          <a:p>
            <a:pPr algn="l">
              <a:lnSpc>
                <a:spcPct val="150000"/>
              </a:lnSpc>
            </a:pPr>
            <a:r>
              <a:rPr sz="1575" b="0" i="0">
                <a:solidFill>
                  <a:srgbClr val="FFFFFF"/>
                </a:solidFill>
                <a:latin typeface="微软雅黑" panose="020B0503020204020204" charset="-122"/>
              </a:rPr>
              <a:t>采用先进的加密算法对图片数据进行编码，确保传输和存储过程中的数据安全。通过密钥管理与访问控制，防止未经授权的访问。</a:t>
            </a:r>
            <a:endParaRPr sz="1575" b="0" i="0">
              <a:solidFill>
                <a:srgbClr val="FFFFFF"/>
              </a:solidFill>
              <a:latin typeface="微软雅黑" panose="020B0503020204020204" charset="-122"/>
            </a:endParaRPr>
          </a:p>
        </p:txBody>
      </p:sp>
      <p:sp>
        <p:nvSpPr>
          <p:cNvPr id="5" name="New shape"/>
          <p:cNvSpPr/>
          <p:nvPr/>
        </p:nvSpPr>
        <p:spPr>
          <a:xfrm>
            <a:off x="981860" y="2390401"/>
            <a:ext cx="4545077"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FFD8AE"/>
                </a:solidFill>
                <a:latin typeface="微软雅黑" panose="020B0503020204020204" charset="-122"/>
              </a:rPr>
              <a:t>匿名化处理</a:t>
            </a:r>
            <a:endParaRPr sz="2100" b="1" i="0">
              <a:solidFill>
                <a:srgbClr val="FFD8AE"/>
              </a:solidFill>
              <a:latin typeface="微软雅黑" panose="020B0503020204020204" charset="-122"/>
            </a:endParaRPr>
          </a:p>
          <a:p>
            <a:pPr algn="r">
              <a:lnSpc>
                <a:spcPct val="150000"/>
              </a:lnSpc>
            </a:pPr>
            <a:r>
              <a:rPr sz="1575" b="0" i="0">
                <a:solidFill>
                  <a:srgbClr val="FFFFFF"/>
                </a:solidFill>
                <a:latin typeface="微软雅黑" panose="020B0503020204020204" charset="-122"/>
              </a:rPr>
              <a:t>在图片翻译过程中，将个人识别信息如姓名、地址等去除或替换，以保护用户隐私。使用去标识化技术确保数据无法追溯到原始个体。</a:t>
            </a:r>
            <a:endParaRPr sz="1575" b="0" i="0">
              <a:solidFill>
                <a:srgbClr val="FFFFFF"/>
              </a:solidFill>
              <a:latin typeface="微软雅黑" panose="020B0503020204020204" charset="-122"/>
            </a:endParaRPr>
          </a:p>
        </p:txBody>
      </p:sp>
      <p:sp>
        <p:nvSpPr>
          <p:cNvPr id="6" name="New shape"/>
          <p:cNvSpPr/>
          <p:nvPr/>
        </p:nvSpPr>
        <p:spPr>
          <a:xfrm>
            <a:off x="6458401" y="3365807"/>
            <a:ext cx="4554174"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用户权限管理</a:t>
            </a:r>
            <a:endParaRPr sz="2100" b="1" i="0">
              <a:solidFill>
                <a:srgbClr val="FFD8AE"/>
              </a:solidFill>
              <a:latin typeface="微软雅黑" panose="020B0503020204020204" charset="-122"/>
            </a:endParaRPr>
          </a:p>
          <a:p>
            <a:pPr algn="l">
              <a:lnSpc>
                <a:spcPct val="150000"/>
              </a:lnSpc>
            </a:pPr>
            <a:r>
              <a:rPr sz="1575" b="0" i="0">
                <a:solidFill>
                  <a:srgbClr val="FFFFFF"/>
                </a:solidFill>
                <a:latin typeface="微软雅黑" panose="020B0503020204020204" charset="-122"/>
              </a:rPr>
              <a:t>实施严格的用户权限分级制度，根据用户角色分配不同的操作权限。确保只有授权人员才能接触到敏感信息，维护系统安全。</a:t>
            </a:r>
            <a:endParaRPr sz="1575" b="0" i="0">
              <a:solidFill>
                <a:srgbClr val="FFFFFF"/>
              </a:solidFill>
              <a:latin typeface="微软雅黑" panose="020B0503020204020204" charset="-122"/>
            </a:endParaRPr>
          </a:p>
        </p:txBody>
      </p:sp>
      <p:sp>
        <p:nvSpPr>
          <p:cNvPr id="7" name="New shape"/>
          <p:cNvSpPr/>
          <p:nvPr/>
        </p:nvSpPr>
        <p:spPr>
          <a:xfrm>
            <a:off x="5965200" y="1926000"/>
            <a:ext cx="39600" cy="464400"/>
          </a:xfrm>
          <a:prstGeom prst="rect">
            <a:avLst/>
          </a:prstGeom>
          <a:solidFill>
            <a:srgbClr val="FFD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FFD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00F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1"/>
            <a:ext cx="39600" cy="604606"/>
          </a:xfrm>
          <a:prstGeom prst="rect">
            <a:avLst/>
          </a:prstGeom>
          <a:solidFill>
            <a:srgbClr val="FFD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1"/>
            <a:ext cx="309600" cy="39600"/>
          </a:xfrm>
          <a:prstGeom prst="rect">
            <a:avLst/>
          </a:prstGeom>
          <a:solidFill>
            <a:srgbClr val="FFD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1"/>
            <a:ext cx="360000" cy="370800"/>
          </a:xfrm>
          <a:prstGeom prst="roundRect">
            <a:avLst>
              <a:gd name="adj" fmla="val 8819"/>
            </a:avLst>
          </a:prstGeom>
          <a:solidFill>
            <a:srgbClr val="00F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736607"/>
            <a:ext cx="39600" cy="457200"/>
          </a:xfrm>
          <a:prstGeom prst="rect">
            <a:avLst/>
          </a:prstGeom>
          <a:solidFill>
            <a:srgbClr val="FFD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546347"/>
            <a:ext cx="309600" cy="39600"/>
          </a:xfrm>
          <a:prstGeom prst="rect">
            <a:avLst/>
          </a:prstGeom>
          <a:solidFill>
            <a:srgbClr val="FFD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365807"/>
            <a:ext cx="360000" cy="370800"/>
          </a:xfrm>
          <a:prstGeom prst="roundRect">
            <a:avLst>
              <a:gd name="adj" fmla="val 8819"/>
            </a:avLst>
          </a:prstGeom>
          <a:solidFill>
            <a:srgbClr val="00F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D76FF"/>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D8AE"/>
                </a:solidFill>
                <a:latin typeface="微软雅黑" panose="020B0503020204020204" charset="-122"/>
              </a:rPr>
              <a:t>01</a:t>
            </a:r>
            <a:endParaRPr sz="4800" b="1" i="0">
              <a:solidFill>
                <a:srgbClr val="FFD8AE"/>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0FFE9"/>
                </a:solidFill>
                <a:latin typeface="微软雅黑" panose="020B0503020204020204" charset="-122"/>
              </a:rPr>
              <a:t>图片翻译概述</a:t>
            </a:r>
            <a:endParaRPr sz="4800" b="1" i="0">
              <a:solidFill>
                <a:srgbClr val="00FFE9"/>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D76FF"/>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D8AE"/>
                </a:solidFill>
                <a:latin typeface="微软雅黑" panose="020B0503020204020204" charset="-122"/>
              </a:rPr>
              <a:t>10</a:t>
            </a:r>
            <a:endParaRPr sz="4800" b="1" i="0">
              <a:solidFill>
                <a:srgbClr val="FFD8AE"/>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0FFE9"/>
                </a:solidFill>
                <a:latin typeface="微软雅黑" panose="020B0503020204020204" charset="-122"/>
              </a:rPr>
              <a:t>未来发展趋势</a:t>
            </a:r>
            <a:endParaRPr sz="4800" b="1" i="0">
              <a:solidFill>
                <a:srgbClr val="00FFE9"/>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神经网络演进</a:t>
            </a:r>
            <a:endParaRPr sz="3000" b="1" i="0">
              <a:solidFill>
                <a:srgbClr val="FFFFFF"/>
              </a:solidFill>
              <a:latin typeface="微软雅黑" panose="020B0503020204020204" charset="-122"/>
            </a:endParaRPr>
          </a:p>
        </p:txBody>
      </p:sp>
      <p:sp>
        <p:nvSpPr>
          <p:cNvPr id="4" name="New shape"/>
          <p:cNvSpPr/>
          <p:nvPr/>
        </p:nvSpPr>
        <p:spPr>
          <a:xfrm>
            <a:off x="1774800" y="1555200"/>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神经网络发展简史</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神经网络起源于20世纪40年代，随着计算能力的提升和算法的优化，其应用范围从最初的模式识别扩展到图像翻译等复杂任务。</a:t>
            </a:r>
            <a:endParaRPr sz="1575" b="0" i="0">
              <a:solidFill>
                <a:srgbClr val="FFFFFF"/>
              </a:solidFill>
              <a:latin typeface="微软雅黑" panose="020B0503020204020204" charset="-122"/>
            </a:endParaRPr>
          </a:p>
        </p:txBody>
      </p:sp>
      <p:sp>
        <p:nvSpPr>
          <p:cNvPr id="5" name="New shape"/>
          <p:cNvSpPr/>
          <p:nvPr/>
        </p:nvSpPr>
        <p:spPr>
          <a:xfrm>
            <a:off x="1774800" y="3089496"/>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关键技术突破</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深度学习技术的出现，特别是卷积神经网络（CNN）和循环神经网络（RNN）的发展，极大地推动了图像翻译技术的进步，提高了翻译的准确性和效率。</a:t>
            </a:r>
            <a:endParaRPr sz="1575" b="0" i="0">
              <a:solidFill>
                <a:srgbClr val="FFFFFF"/>
              </a:solidFill>
              <a:latin typeface="微软雅黑" panose="020B0503020204020204" charset="-122"/>
            </a:endParaRPr>
          </a:p>
        </p:txBody>
      </p:sp>
      <p:sp>
        <p:nvSpPr>
          <p:cNvPr id="6" name="New shape"/>
          <p:cNvSpPr/>
          <p:nvPr/>
        </p:nvSpPr>
        <p:spPr>
          <a:xfrm>
            <a:off x="1774800" y="4623792"/>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未来发展趋势</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随着人工智能技术的不断进步，神经网络在图像翻译领域的应用将更加广泛和深入。未来的研究将更加注重模型的泛化能力和计算效率的提升。</a:t>
            </a:r>
            <a:endParaRPr sz="1575" b="0" i="0">
              <a:solidFill>
                <a:srgbClr val="FFFFFF"/>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00F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3089496"/>
            <a:ext cx="360000" cy="370800"/>
          </a:xfrm>
          <a:prstGeom prst="roundRect">
            <a:avLst>
              <a:gd name="adj" fmla="val 8819"/>
            </a:avLst>
          </a:prstGeom>
          <a:solidFill>
            <a:srgbClr val="00F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4623792"/>
            <a:ext cx="360000" cy="370800"/>
          </a:xfrm>
          <a:prstGeom prst="roundRect">
            <a:avLst>
              <a:gd name="adj" fmla="val 8819"/>
            </a:avLst>
          </a:prstGeom>
          <a:solidFill>
            <a:srgbClr val="00F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交互式翻译模式</a:t>
            </a:r>
            <a:endParaRPr sz="3000" b="1" i="0">
              <a:solidFill>
                <a:srgbClr val="FFFFFF"/>
              </a:solidFill>
              <a:latin typeface="微软雅黑" panose="020B0503020204020204" charset="-122"/>
            </a:endParaRPr>
          </a:p>
        </p:txBody>
      </p:sp>
      <p:sp>
        <p:nvSpPr>
          <p:cNvPr id="4" name="New shape"/>
          <p:cNvSpPr/>
          <p:nvPr/>
        </p:nvSpPr>
        <p:spPr>
          <a:xfrm>
            <a:off x="1558800" y="1627200"/>
            <a:ext cx="2744215" cy="2128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实时交互翻译</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实时交互翻译模式允许用户在观看图片的同时，即时获得多语言的文字翻译，极大地提升了跨语言沟通的效率。</a:t>
            </a:r>
            <a:endParaRPr sz="1575" b="0" i="0">
              <a:solidFill>
                <a:srgbClr val="FFFFFF"/>
              </a:solidFill>
              <a:latin typeface="微软雅黑" panose="020B0503020204020204" charset="-122"/>
            </a:endParaRPr>
          </a:p>
        </p:txBody>
      </p:sp>
      <p:sp>
        <p:nvSpPr>
          <p:cNvPr id="5" name="New shape"/>
          <p:cNvSpPr/>
          <p:nvPr/>
        </p:nvSpPr>
        <p:spPr>
          <a:xfrm>
            <a:off x="4430015" y="1627200"/>
            <a:ext cx="2744215"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多语言支持</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该模式支持多种语言的翻译，满足不同用户的语言需求，让全球用户都能轻松理解图片内容，促进文化交流。</a:t>
            </a:r>
            <a:endParaRPr sz="1575" b="0" i="0">
              <a:solidFill>
                <a:srgbClr val="FFFFFF"/>
              </a:solidFill>
              <a:latin typeface="微软雅黑" panose="020B0503020204020204" charset="-122"/>
            </a:endParaRPr>
          </a:p>
        </p:txBody>
      </p:sp>
      <p:sp>
        <p:nvSpPr>
          <p:cNvPr id="6" name="New shape"/>
          <p:cNvSpPr/>
          <p:nvPr/>
        </p:nvSpPr>
        <p:spPr>
          <a:xfrm>
            <a:off x="7301229" y="1627200"/>
            <a:ext cx="2744216"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智能纠错功能</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配备先进的智能纠错技术，能够自动检测并纠正翻译过程中可能出现的错误，确保输出的准确性和可靠性。</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sp>
        <p:nvSpPr>
          <p:cNvPr id="2" name="New shape"/>
          <p:cNvSpPr/>
          <p:nvPr/>
        </p:nvSpPr>
        <p:spPr>
          <a:xfrm>
            <a:off x="611778" y="2635727"/>
            <a:ext cx="11038043"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4800" b="1" i="0">
                <a:solidFill>
                  <a:srgbClr val="FFFFFF"/>
                </a:solidFill>
                <a:latin typeface="微软雅黑" panose="020B0503020204020204" charset="-122"/>
              </a:rPr>
              <a:t>谢 谢 大 家</a:t>
            </a:r>
            <a:endParaRPr sz="4800" b="1"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定义与范畴</a:t>
            </a:r>
            <a:endParaRPr sz="3000" b="1" i="0">
              <a:solidFill>
                <a:srgbClr val="FFFFFF"/>
              </a:solidFill>
              <a:latin typeface="微软雅黑" panose="020B0503020204020204" charset="-122"/>
            </a:endParaRPr>
          </a:p>
        </p:txBody>
      </p:sp>
      <p:sp>
        <p:nvSpPr>
          <p:cNvPr id="4" name="New shape"/>
          <p:cNvSpPr/>
          <p:nvPr/>
        </p:nvSpPr>
        <p:spPr>
          <a:xfrm>
            <a:off x="6458401" y="1555200"/>
            <a:ext cx="4545078"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图片翻译的定义</a:t>
            </a:r>
            <a:endParaRPr sz="2100" b="1" i="0">
              <a:solidFill>
                <a:srgbClr val="FFD8AE"/>
              </a:solidFill>
              <a:latin typeface="微软雅黑" panose="020B0503020204020204" charset="-122"/>
            </a:endParaRPr>
          </a:p>
          <a:p>
            <a:pPr algn="l">
              <a:lnSpc>
                <a:spcPct val="150000"/>
              </a:lnSpc>
            </a:pPr>
            <a:r>
              <a:rPr sz="1575" b="0" i="0">
                <a:solidFill>
                  <a:srgbClr val="FFFFFF"/>
                </a:solidFill>
                <a:latin typeface="微软雅黑" panose="020B0503020204020204" charset="-122"/>
              </a:rPr>
              <a:t>图片翻译是将图像中的文字或符号转化为可读文本的过程，常见于多语言环境下的图文识别和处理。</a:t>
            </a:r>
            <a:endParaRPr sz="1575" b="0" i="0">
              <a:solidFill>
                <a:srgbClr val="FFFFFF"/>
              </a:solidFill>
              <a:latin typeface="微软雅黑" panose="020B0503020204020204" charset="-122"/>
            </a:endParaRPr>
          </a:p>
        </p:txBody>
      </p:sp>
      <p:sp>
        <p:nvSpPr>
          <p:cNvPr id="5" name="New shape"/>
          <p:cNvSpPr/>
          <p:nvPr/>
        </p:nvSpPr>
        <p:spPr>
          <a:xfrm>
            <a:off x="981860" y="2390401"/>
            <a:ext cx="4545077"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FFD8AE"/>
                </a:solidFill>
                <a:latin typeface="微软雅黑" panose="020B0503020204020204" charset="-122"/>
              </a:rPr>
              <a:t>图片翻译的重要性</a:t>
            </a:r>
            <a:endParaRPr sz="2100" b="1" i="0">
              <a:solidFill>
                <a:srgbClr val="FFD8AE"/>
              </a:solidFill>
              <a:latin typeface="微软雅黑" panose="020B0503020204020204" charset="-122"/>
            </a:endParaRPr>
          </a:p>
          <a:p>
            <a:pPr algn="r">
              <a:lnSpc>
                <a:spcPct val="150000"/>
              </a:lnSpc>
            </a:pPr>
            <a:r>
              <a:rPr sz="1575" b="0" i="0">
                <a:solidFill>
                  <a:srgbClr val="FFFFFF"/>
                </a:solidFill>
                <a:latin typeface="微软雅黑" panose="020B0503020204020204" charset="-122"/>
              </a:rPr>
              <a:t>图片翻译在跨文化交流、信息获取等领域发挥关键作用，帮助人们克服语言障碍，实现信息的无障碍传播。</a:t>
            </a:r>
            <a:endParaRPr sz="1575" b="0" i="0">
              <a:solidFill>
                <a:srgbClr val="FFFFFF"/>
              </a:solidFill>
              <a:latin typeface="微软雅黑" panose="020B0503020204020204" charset="-122"/>
            </a:endParaRPr>
          </a:p>
        </p:txBody>
      </p:sp>
      <p:sp>
        <p:nvSpPr>
          <p:cNvPr id="6" name="New shape"/>
          <p:cNvSpPr/>
          <p:nvPr/>
        </p:nvSpPr>
        <p:spPr>
          <a:xfrm>
            <a:off x="6458401" y="3365807"/>
            <a:ext cx="4554174"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图片翻译的技术方法</a:t>
            </a:r>
            <a:endParaRPr sz="2100" b="1" i="0">
              <a:solidFill>
                <a:srgbClr val="FFD8AE"/>
              </a:solidFill>
              <a:latin typeface="微软雅黑" panose="020B0503020204020204" charset="-122"/>
            </a:endParaRPr>
          </a:p>
          <a:p>
            <a:pPr algn="l">
              <a:lnSpc>
                <a:spcPct val="150000"/>
              </a:lnSpc>
            </a:pPr>
            <a:r>
              <a:rPr sz="1575" b="0" i="0">
                <a:solidFill>
                  <a:srgbClr val="FFFFFF"/>
                </a:solidFill>
                <a:latin typeface="微软雅黑" panose="020B0503020204020204" charset="-122"/>
              </a:rPr>
              <a:t>利用OCR技术、深度学习模型等方法，图片翻译系统能够高效准确地将图片中的文字转换为文本形式。</a:t>
            </a:r>
            <a:endParaRPr sz="1575" b="0" i="0">
              <a:solidFill>
                <a:srgbClr val="FFFFFF"/>
              </a:solidFill>
              <a:latin typeface="微软雅黑" panose="020B0503020204020204" charset="-122"/>
            </a:endParaRPr>
          </a:p>
        </p:txBody>
      </p:sp>
      <p:sp>
        <p:nvSpPr>
          <p:cNvPr id="7" name="New shape"/>
          <p:cNvSpPr/>
          <p:nvPr/>
        </p:nvSpPr>
        <p:spPr>
          <a:xfrm>
            <a:off x="5965200" y="1926000"/>
            <a:ext cx="39600" cy="464400"/>
          </a:xfrm>
          <a:prstGeom prst="rect">
            <a:avLst/>
          </a:prstGeom>
          <a:solidFill>
            <a:srgbClr val="FFD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FFD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00F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1"/>
            <a:ext cx="39600" cy="604606"/>
          </a:xfrm>
          <a:prstGeom prst="rect">
            <a:avLst/>
          </a:prstGeom>
          <a:solidFill>
            <a:srgbClr val="FFD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1"/>
            <a:ext cx="309600" cy="39600"/>
          </a:xfrm>
          <a:prstGeom prst="rect">
            <a:avLst/>
          </a:prstGeom>
          <a:solidFill>
            <a:srgbClr val="FFD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1"/>
            <a:ext cx="360000" cy="370800"/>
          </a:xfrm>
          <a:prstGeom prst="roundRect">
            <a:avLst>
              <a:gd name="adj" fmla="val 8819"/>
            </a:avLst>
          </a:prstGeom>
          <a:solidFill>
            <a:srgbClr val="00F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736607"/>
            <a:ext cx="39600" cy="457200"/>
          </a:xfrm>
          <a:prstGeom prst="rect">
            <a:avLst/>
          </a:prstGeom>
          <a:solidFill>
            <a:srgbClr val="FFD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546347"/>
            <a:ext cx="309600" cy="39600"/>
          </a:xfrm>
          <a:prstGeom prst="rect">
            <a:avLst/>
          </a:prstGeom>
          <a:solidFill>
            <a:srgbClr val="FFD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365807"/>
            <a:ext cx="360000" cy="370800"/>
          </a:xfrm>
          <a:prstGeom prst="roundRect">
            <a:avLst>
              <a:gd name="adj" fmla="val 8819"/>
            </a:avLst>
          </a:prstGeom>
          <a:solidFill>
            <a:srgbClr val="00F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应用场景解析</a:t>
            </a:r>
            <a:endParaRPr sz="3000" b="1" i="0">
              <a:solidFill>
                <a:srgbClr val="FFFFFF"/>
              </a:solidFill>
              <a:latin typeface="微软雅黑" panose="020B0503020204020204" charset="-122"/>
            </a:endParaRPr>
          </a:p>
        </p:txBody>
      </p:sp>
      <p:sp>
        <p:nvSpPr>
          <p:cNvPr id="4" name="New shape"/>
          <p:cNvSpPr/>
          <p:nvPr/>
        </p:nvSpPr>
        <p:spPr>
          <a:xfrm>
            <a:off x="1558800" y="2878466"/>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图片翻译技术广泛应用于旅游、购物、社交媒体等领域，帮助用户跨越语言障碍，实现无障碍交流。</a:t>
            </a:r>
            <a:endParaRPr sz="1575" b="0" i="0">
              <a:solidFill>
                <a:srgbClr val="FFFFFF"/>
              </a:solidFill>
              <a:latin typeface="微软雅黑" panose="020B0503020204020204" charset="-122"/>
            </a:endParaRPr>
          </a:p>
        </p:txBody>
      </p:sp>
      <p:sp>
        <p:nvSpPr>
          <p:cNvPr id="5" name="New shape"/>
          <p:cNvSpPr/>
          <p:nvPr/>
        </p:nvSpPr>
        <p:spPr>
          <a:xfrm>
            <a:off x="1556410" y="1627200"/>
            <a:ext cx="2580658" cy="1124265"/>
          </a:xfrm>
          <a:prstGeom prst="roundRect">
            <a:avLst>
              <a:gd name="adj" fmla="val 10888"/>
            </a:avLst>
          </a:prstGeom>
          <a:solidFill>
            <a:srgbClr val="1775E3"/>
          </a:solidFill>
          <a:ln w="6350">
            <a:solidFill>
              <a:srgbClr val="00FF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FD8AE"/>
                </a:solidFill>
                <a:latin typeface="微软雅黑" panose="020B0503020204020204" charset="-122"/>
              </a:rPr>
              <a:t>图片翻译的应用场景</a:t>
            </a:r>
            <a:endParaRPr sz="2100" b="1" i="0">
              <a:solidFill>
                <a:srgbClr val="FFD8AE"/>
              </a:solidFill>
              <a:latin typeface="微软雅黑" panose="020B0503020204020204" charset="-122"/>
            </a:endParaRPr>
          </a:p>
        </p:txBody>
      </p:sp>
      <p:sp>
        <p:nvSpPr>
          <p:cNvPr id="6" name="New shape"/>
          <p:cNvSpPr/>
          <p:nvPr/>
        </p:nvSpPr>
        <p:spPr>
          <a:xfrm>
            <a:off x="4430015" y="2402271"/>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通过图片翻译，不同文化背景的人们可以更轻松地分享和理解彼此的视觉艺术作品，促进全球文化的交融与理解。</a:t>
            </a:r>
            <a:endParaRPr sz="1575" b="0" i="0">
              <a:solidFill>
                <a:srgbClr val="FFFFFF"/>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1775E3"/>
          </a:solidFill>
          <a:ln w="6350">
            <a:solidFill>
              <a:srgbClr val="00FF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FD8AE"/>
                </a:solidFill>
                <a:latin typeface="微软雅黑" panose="020B0503020204020204" charset="-122"/>
              </a:rPr>
              <a:t>跨文化交流促进</a:t>
            </a:r>
            <a:endParaRPr sz="2100" b="1" i="0">
              <a:solidFill>
                <a:srgbClr val="FFD8AE"/>
              </a:solidFill>
              <a:latin typeface="微软雅黑" panose="020B0503020204020204" charset="-122"/>
            </a:endParaRPr>
          </a:p>
        </p:txBody>
      </p:sp>
      <p:sp>
        <p:nvSpPr>
          <p:cNvPr id="8" name="New shape"/>
          <p:cNvSpPr/>
          <p:nvPr/>
        </p:nvSpPr>
        <p:spPr>
          <a:xfrm>
            <a:off x="7301229" y="2402271"/>
            <a:ext cx="2744216"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图片翻译为视障人士提供了获取视觉信息的途径，帮助他们更好地融入社会，享受平等的信息获取权。</a:t>
            </a:r>
            <a:endParaRPr sz="1575" b="0" i="0">
              <a:solidFill>
                <a:srgbClr val="FFFFFF"/>
              </a:solidFill>
              <a:latin typeface="微软雅黑" panose="020B0503020204020204" charset="-122"/>
            </a:endParaRPr>
          </a:p>
        </p:txBody>
      </p:sp>
      <p:sp>
        <p:nvSpPr>
          <p:cNvPr id="9" name="New shape"/>
          <p:cNvSpPr/>
          <p:nvPr/>
        </p:nvSpPr>
        <p:spPr>
          <a:xfrm>
            <a:off x="7298959" y="1627201"/>
            <a:ext cx="2532802" cy="648071"/>
          </a:xfrm>
          <a:prstGeom prst="roundRect">
            <a:avLst>
              <a:gd name="adj" fmla="val 20033"/>
            </a:avLst>
          </a:prstGeom>
          <a:solidFill>
            <a:srgbClr val="1775E3"/>
          </a:solidFill>
          <a:ln w="6350">
            <a:solidFill>
              <a:srgbClr val="00FF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FD8AE"/>
                </a:solidFill>
                <a:latin typeface="微软雅黑" panose="020B0503020204020204" charset="-122"/>
              </a:rPr>
              <a:t>辅助视障人士</a:t>
            </a:r>
            <a:endParaRPr sz="2100" b="1" i="0">
              <a:solidFill>
                <a:srgbClr val="FFD8AE"/>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D76FF"/>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D8AE"/>
                </a:solidFill>
                <a:latin typeface="微软雅黑" panose="020B0503020204020204" charset="-122"/>
              </a:rPr>
              <a:t>02</a:t>
            </a:r>
            <a:endParaRPr sz="4800" b="1" i="0">
              <a:solidFill>
                <a:srgbClr val="FFD8AE"/>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0FFE9"/>
                </a:solidFill>
                <a:latin typeface="微软雅黑" panose="020B0503020204020204" charset="-122"/>
              </a:rPr>
              <a:t>核心原则梳理</a:t>
            </a:r>
            <a:endParaRPr sz="4800" b="1" i="0">
              <a:solidFill>
                <a:srgbClr val="00FFE9"/>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准确性优先</a:t>
            </a:r>
            <a:endParaRPr sz="3000" b="1" i="0">
              <a:solidFill>
                <a:srgbClr val="FFFFFF"/>
              </a:solidFill>
              <a:latin typeface="微软雅黑" panose="020B0503020204020204" charset="-122"/>
            </a:endParaRPr>
          </a:p>
        </p:txBody>
      </p:sp>
      <p:sp>
        <p:nvSpPr>
          <p:cNvPr id="4" name="New shape"/>
          <p:cNvSpPr/>
          <p:nvPr/>
        </p:nvSpPr>
        <p:spPr>
          <a:xfrm>
            <a:off x="1558800" y="1627200"/>
            <a:ext cx="2744215" cy="17677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图片翻译技术</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图片翻译技术通过图像识别和自然语言处理，实现跨语言的图片内容理解与转换。</a:t>
            </a:r>
            <a:endParaRPr sz="1575" b="0" i="0">
              <a:solidFill>
                <a:srgbClr val="FFFFFF"/>
              </a:solidFill>
              <a:latin typeface="微软雅黑" panose="020B0503020204020204" charset="-122"/>
            </a:endParaRPr>
          </a:p>
        </p:txBody>
      </p:sp>
      <p:sp>
        <p:nvSpPr>
          <p:cNvPr id="5" name="New shape"/>
          <p:cNvSpPr/>
          <p:nvPr/>
        </p:nvSpPr>
        <p:spPr>
          <a:xfrm>
            <a:off x="4430015" y="1627200"/>
            <a:ext cx="2744215" cy="17677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多模态数据处理</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多模态数据处理结合视觉、文本等不同数据源，提升翻译准确性和用户体验。</a:t>
            </a:r>
            <a:endParaRPr sz="1575" b="0" i="0">
              <a:solidFill>
                <a:srgbClr val="FFFFFF"/>
              </a:solidFill>
              <a:latin typeface="微软雅黑" panose="020B0503020204020204" charset="-122"/>
            </a:endParaRPr>
          </a:p>
        </p:txBody>
      </p:sp>
      <p:sp>
        <p:nvSpPr>
          <p:cNvPr id="6" name="New shape"/>
          <p:cNvSpPr/>
          <p:nvPr/>
        </p:nvSpPr>
        <p:spPr>
          <a:xfrm>
            <a:off x="7301229" y="1627200"/>
            <a:ext cx="2744216" cy="17677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实时翻译能力</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利用先进的机器学习算法，实现高效的实时图片翻译，满足快速信息传递需求。</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文化适配性考量</a:t>
            </a:r>
            <a:endParaRPr sz="3000" b="1" i="0">
              <a:solidFill>
                <a:srgbClr val="FFFFFF"/>
              </a:solidFill>
              <a:latin typeface="微软雅黑" panose="020B0503020204020204" charset="-122"/>
            </a:endParaRPr>
          </a:p>
        </p:txBody>
      </p:sp>
      <p:sp>
        <p:nvSpPr>
          <p:cNvPr id="4" name="New shape"/>
          <p:cNvSpPr/>
          <p:nvPr/>
        </p:nvSpPr>
        <p:spPr>
          <a:xfrm>
            <a:off x="1558800" y="1627200"/>
            <a:ext cx="3040503" cy="3627421"/>
          </a:xfrm>
          <a:prstGeom prst="roundRect">
            <a:avLst>
              <a:gd name="adj" fmla="val 10000"/>
            </a:avLst>
          </a:prstGeom>
          <a:solidFill>
            <a:srgbClr val="1775E3"/>
          </a:solidFill>
          <a:ln w="6350">
            <a:solidFill>
              <a:srgbClr val="FFD8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FD8AE"/>
                </a:solidFill>
                <a:latin typeface="微软雅黑" panose="020B0503020204020204" charset="-122"/>
              </a:rPr>
              <a:t>文化背景理解</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在翻译图片内容前，需深入理解源文化背景，确保准确传达原意。这包括对历史、习俗及社会规范的全面认知。</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26303" y="1627201"/>
            <a:ext cx="3040533" cy="3627421"/>
          </a:xfrm>
          <a:prstGeom prst="roundRect">
            <a:avLst>
              <a:gd name="adj" fmla="val 9999"/>
            </a:avLst>
          </a:prstGeom>
          <a:solidFill>
            <a:srgbClr val="1775E3"/>
          </a:solidFill>
          <a:ln w="6350">
            <a:solidFill>
              <a:srgbClr val="FFD8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FD8AE"/>
                </a:solidFill>
                <a:latin typeface="微软雅黑" panose="020B0503020204020204" charset="-122"/>
              </a:rPr>
              <a:t>语境适应性调整</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根据目标文化的语境，适当调整翻译策略。例如，对于含有特定文化象征的图片，需采用易于目标文化接受的表达方式进行翻译。</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93837" y="1627201"/>
            <a:ext cx="3040532" cy="3627420"/>
          </a:xfrm>
          <a:prstGeom prst="roundRect">
            <a:avLst>
              <a:gd name="adj" fmla="val 9999"/>
            </a:avLst>
          </a:prstGeom>
          <a:solidFill>
            <a:srgbClr val="1775E3"/>
          </a:solidFill>
          <a:ln w="6350">
            <a:solidFill>
              <a:srgbClr val="FFD8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FD8AE"/>
                </a:solidFill>
                <a:latin typeface="微软雅黑" panose="020B0503020204020204" charset="-122"/>
              </a:rPr>
              <a:t>避免文化冲突</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翻译过程中应避免引入可能引起目标文化不适的内容。通过深入研究和审慎选择词汇，确保翻译既忠实原文又符合目标文化习惯。</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D76FF"/>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D8AE"/>
                </a:solidFill>
                <a:latin typeface="微软雅黑" panose="020B0503020204020204" charset="-122"/>
              </a:rPr>
              <a:t>03</a:t>
            </a:r>
            <a:endParaRPr sz="4800" b="1" i="0">
              <a:solidFill>
                <a:srgbClr val="FFD8AE"/>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0FFE9"/>
                </a:solidFill>
                <a:latin typeface="微软雅黑" panose="020B0503020204020204" charset="-122"/>
              </a:rPr>
              <a:t>技术实现路径</a:t>
            </a:r>
            <a:endParaRPr sz="4800" b="1" i="0">
              <a:solidFill>
                <a:srgbClr val="00FFE9"/>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tags/tag1.xml><?xml version="1.0" encoding="utf-8"?>
<p:tagLst xmlns:p="http://schemas.openxmlformats.org/presentationml/2006/main">
  <p:tag name="AS_NET" val="Unix 5.4 unknown"/>
  <p:tag name="AS_OS" val="Unix 5.4 unknown"/>
  <p:tag name="AS_RELEASE_DATE" val="2013.12.17"/>
  <p:tag name="AS_TITLE" val="Spire.Presentation for .NET "/>
  <p:tag name="AS_VERSION" val="2.1.0.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3898</Words>
  <Application>WPS 演示</Application>
  <PresentationFormat>全屏显示(4:3)</PresentationFormat>
  <Paragraphs>374</Paragraphs>
  <Slides>33</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33</vt:i4>
      </vt:variant>
    </vt:vector>
  </HeadingPairs>
  <TitlesOfParts>
    <vt:vector size="40" baseType="lpstr">
      <vt:lpstr>Arial</vt:lpstr>
      <vt:lpstr>宋体</vt:lpstr>
      <vt:lpstr>Wingdings</vt:lpstr>
      <vt:lpstr>微软雅黑</vt:lpstr>
      <vt:lpstr>Calibri</vt:lpstr>
      <vt:lpstr>Arial Unicode MS</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玄月冰灵</cp:lastModifiedBy>
  <cp:revision>2</cp:revision>
  <dcterms:created xsi:type="dcterms:W3CDTF">2025-09-30T13:57:00Z</dcterms:created>
  <dcterms:modified xsi:type="dcterms:W3CDTF">2025-09-30T13:56:20Z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74DB7B61CE694298B827EC273AE3C3DE_12</vt:lpwstr>
  </property>
  <property fmtid="{D5CDD505-2E9C-101B-9397-08002B2CF9AE}" pid="3" name="KSOProductBuildVer">
    <vt:lpwstr>2052-12.1.0.22529</vt:lpwstr>
  </property>
</Properties>
</file>