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</p:sldIdLst>
  <p:sldSz cx="12192000" cy="6858000" type="screen16x9"/>
  <p:notesSz cx="6858000" cy="9144000"/>
  <p:custDataLst>
    <p:tags r:id="rId39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212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9" Type="http://schemas.openxmlformats.org/officeDocument/2006/relationships/tags" Target="tags/tag1.xml"/><Relationship Id="rId38" Type="http://schemas.openxmlformats.org/officeDocument/2006/relationships/tableStyles" Target="tableStyles.xml"/><Relationship Id="rId37" Type="http://schemas.openxmlformats.org/officeDocument/2006/relationships/viewProps" Target="viewProps.xml"/><Relationship Id="rId36" Type="http://schemas.openxmlformats.org/officeDocument/2006/relationships/presProps" Target="presProps.xml"/><Relationship Id="rId35" Type="http://schemas.openxmlformats.org/officeDocument/2006/relationships/slide" Target="slides/slide33.xml"/><Relationship Id="rId34" Type="http://schemas.openxmlformats.org/officeDocument/2006/relationships/slide" Target="slides/slide32.xml"/><Relationship Id="rId33" Type="http://schemas.openxmlformats.org/officeDocument/2006/relationships/slide" Target="slides/slide31.xml"/><Relationship Id="rId32" Type="http://schemas.openxmlformats.org/officeDocument/2006/relationships/slide" Target="slides/slide30.xml"/><Relationship Id="rId31" Type="http://schemas.openxmlformats.org/officeDocument/2006/relationships/slide" Target="slides/slide29.xml"/><Relationship Id="rId30" Type="http://schemas.openxmlformats.org/officeDocument/2006/relationships/slide" Target="slides/slide28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</p:spPr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</p:spPr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151446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000000"/>
                </a:solidFill>
                <a:latin typeface="微软雅黑" panose="020B0503020204020204" charset="-122"/>
              </a:rPr>
              <a:t>AI图像重构技术革新</a:t>
            </a:r>
            <a:endParaRPr sz="48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3" name="New shape"/>
          <p:cNvSpPr/>
          <p:nvPr/>
        </p:nvSpPr>
        <p:spPr>
          <a:xfrm>
            <a:off x="622800" y="3101012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4" name="New shape"/>
          <p:cNvSpPr/>
          <p:nvPr/>
        </p:nvSpPr>
        <p:spPr>
          <a:xfrm>
            <a:off x="611778" y="3101012"/>
            <a:ext cx="11038043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3000" b="1" i="0">
                <a:solidFill>
                  <a:srgbClr val="18AFAB"/>
                </a:solidFill>
                <a:latin typeface="微软雅黑" panose="020B0503020204020204" charset="-122"/>
              </a:rPr>
              <a:t>智能重绘赋能视觉创作</a:t>
            </a:r>
            <a:endParaRPr sz="3000" b="1" i="0">
              <a:solidFill>
                <a:srgbClr val="18AFAB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6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7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8" name="New shape"/>
          <p:cNvSpPr/>
          <p:nvPr/>
        </p:nvSpPr>
        <p:spPr>
          <a:xfrm>
            <a:off x="611778" y="4136689"/>
            <a:ext cx="11038043" cy="4552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作者：</a:t>
            </a:r>
            <a:r>
              <a:rPr lang="zh-CN" sz="1575" b="0" i="0">
                <a:solidFill>
                  <a:srgbClr val="000000"/>
                </a:solidFill>
                <a:latin typeface="微软雅黑" panose="020B0503020204020204" charset="-122"/>
              </a:rPr>
              <a:t>张抿</a:t>
            </a:r>
            <a:r>
              <a:rPr lang="zh-CN" sz="1575" b="0" i="0">
                <a:solidFill>
                  <a:srgbClr val="000000"/>
                </a:solidFill>
                <a:latin typeface="微软雅黑" panose="020B0503020204020204" charset="-122"/>
              </a:rPr>
              <a:t>轩</a:t>
            </a:r>
            <a:endParaRPr lang="zh-CN"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11778" y="4740950"/>
            <a:ext cx="11038043" cy="4519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汇报时间: 2025/10/09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图像上传规范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0"/>
            <a:ext cx="2744215" cy="11727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支持JPG、PNG等常见图片格式，确保上传的图像质量清晰，分辨率适中。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CF3FF"/>
          </a:solidFill>
          <a:ln w="6350">
            <a:solidFill>
              <a:srgbClr val="0047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图像上传格式</a:t>
            </a:r>
            <a:endParaRPr sz="2100" b="1" i="0">
              <a:solidFill>
                <a:srgbClr val="18AFAB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1727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规定图片的最小宽度为800像素，最佳比例16:9，以保证展示效果和兼容性。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CF3FF"/>
          </a:solidFill>
          <a:ln w="6350">
            <a:solidFill>
              <a:srgbClr val="0047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尺寸与比例要求</a:t>
            </a:r>
            <a:endParaRPr sz="2100" b="1" i="0">
              <a:solidFill>
                <a:srgbClr val="18AFAB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1727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单个图片文件大小不超过5MB，避免过大文件影响加载速度和用户体验。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CF3FF"/>
          </a:solidFill>
          <a:ln w="6350">
            <a:solidFill>
              <a:srgbClr val="0047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文件大小限制</a:t>
            </a:r>
            <a:endParaRPr sz="2100" b="1" i="0">
              <a:solidFill>
                <a:srgbClr val="18AFAB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参数设置要点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核心技能类别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核心技能是指在某个领域或任务中起决定性作用的关键能力和技巧，它们是成功完成工作的基础。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参数设置要点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在操作过程中，参数设置是关键环节之一，正确的参数配置可以显著提高任务的执行效率和结果的准确性。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AI图片区域重绘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针对AI生成的图片，通过调整算法中的参数，可以优化其视觉效果，使其更加符合用户的审美需求和实际应用。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47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47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47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E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18AFAB"/>
                </a:solidFill>
                <a:latin typeface="微软雅黑" panose="020B0503020204020204" charset="-122"/>
              </a:rPr>
              <a:t>04</a:t>
            </a:r>
            <a:endParaRPr sz="4800" b="1" i="0">
              <a:solidFill>
                <a:srgbClr val="18AFAB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479D"/>
                </a:solidFill>
                <a:latin typeface="微软雅黑" panose="020B0503020204020204" charset="-122"/>
              </a:rPr>
              <a:t>风格迁移技巧</a:t>
            </a:r>
            <a:endParaRPr sz="4800" b="1" i="0">
              <a:solidFill>
                <a:srgbClr val="00479D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风格库选择策略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3040503" cy="3627439"/>
          </a:xfrm>
          <a:prstGeom prst="roundRect">
            <a:avLst>
              <a:gd name="adj" fmla="val 10000"/>
            </a:avLst>
          </a:prstGeom>
          <a:solidFill>
            <a:srgbClr val="DCF3FF"/>
          </a:solidFill>
          <a:ln w="6350">
            <a:solidFill>
              <a:srgbClr val="18AFA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风格库选择的重要性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风格库的选择直接影响到设计作品的视觉效果和用户体验，合理的选择能显著提升作品的专业度和吸引力。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3" y="1627200"/>
            <a:ext cx="3040542" cy="3627439"/>
          </a:xfrm>
          <a:prstGeom prst="roundRect">
            <a:avLst>
              <a:gd name="adj" fmla="val 10000"/>
            </a:avLst>
          </a:prstGeom>
          <a:solidFill>
            <a:srgbClr val="DCF3FF"/>
          </a:solidFill>
          <a:ln w="6350">
            <a:solidFill>
              <a:srgbClr val="18AFA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如何评估风格库的质量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通过分析风格库的更新频率、设计风格的多样性、以及与项目需求的契合度来综合评估其质量，确保选用的风格库能满足设计需求。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44" y="1627200"/>
            <a:ext cx="3040516" cy="3627439"/>
          </a:xfrm>
          <a:prstGeom prst="roundRect">
            <a:avLst>
              <a:gd name="adj" fmla="val 9999"/>
            </a:avLst>
          </a:prstGeom>
          <a:solidFill>
            <a:srgbClr val="DCF3FF"/>
          </a:solidFill>
          <a:ln w="6350">
            <a:solidFill>
              <a:srgbClr val="18AFA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风格库选择的策略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根据项目目标、用户群体及预期效果来制定选择策略，优先考虑那些更新频繁、风格多样且符合项目需求的风格库。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自定义风格训练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自定义风格训练概念</a:t>
            </a:r>
            <a:endParaRPr sz="2100" b="1" i="0">
              <a:solidFill>
                <a:srgbClr val="18AFAB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自定义风格训练是一种通过用户输入特定风格样本，让模型学习并生成符合该风格的新内容的技术。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570603"/>
            <a:ext cx="4545077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核心技能类别</a:t>
            </a:r>
            <a:endParaRPr sz="2100" b="1" i="0">
              <a:solidFill>
                <a:srgbClr val="18AFAB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核心技能类别涵盖内容生成、语言精炼和主题紧扣三个关键方面，确保输出内容既精准又高效。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应用实例展示</a:t>
            </a:r>
            <a:endParaRPr sz="2100" b="1" i="0">
              <a:solidFill>
                <a:srgbClr val="18AFAB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通过具体案例展示自定义风格训练在文本生成、图像创作等领域的应用效果，验证其实用性和创新性。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18AF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18AF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47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941403"/>
            <a:ext cx="39600" cy="424404"/>
          </a:xfrm>
          <a:prstGeom prst="rect">
            <a:avLst/>
          </a:prstGeom>
          <a:solidFill>
            <a:srgbClr val="18AF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751143"/>
            <a:ext cx="309600" cy="39600"/>
          </a:xfrm>
          <a:prstGeom prst="rect">
            <a:avLst/>
          </a:prstGeom>
          <a:solidFill>
            <a:srgbClr val="18AF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570603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47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18AF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18AF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47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E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18AFAB"/>
                </a:solidFill>
                <a:latin typeface="微软雅黑" panose="020B0503020204020204" charset="-122"/>
              </a:rPr>
              <a:t>05</a:t>
            </a:r>
            <a:endParaRPr sz="4800" b="1" i="0">
              <a:solidFill>
                <a:srgbClr val="18AFAB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479D"/>
                </a:solidFill>
                <a:latin typeface="微软雅黑" panose="020B0503020204020204" charset="-122"/>
              </a:rPr>
              <a:t>质量优化方法</a:t>
            </a:r>
            <a:endParaRPr sz="4800" b="1" i="0">
              <a:solidFill>
                <a:srgbClr val="00479D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分辨率适配方案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分辨率适配方案概述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介绍分辨率适配的基本概念和重要性，解释其在不同设备和应用场景中的适应性需求。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2729091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技术实现方法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详细阐述当前主流的分辨率适配技术，包括响应式设计、媒体查询、以及基于百分比和视口单位的布局策略。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263387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最佳实践与案例分析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分享在实际应用中成功的分辨率适配案例，总结最佳实践和常见陷阱，为开发提供指导和参考。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47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272909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47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26338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47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细节增强手段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图片区域重绘技术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通过先进的图像处理算法，对现有AI图片进行细节增强和优化，提升图像清晰度和视觉效果。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色彩饱和度调整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根据用户需求，对图片的色彩饱和度进行调整，使图片更加生动鲜艳，提高视觉吸引力。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对比度增强处理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运用对比度增强技术，突出图片中的关键元素，改善整体视觉效果，使图像层次更加分明。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E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18AFAB"/>
                </a:solidFill>
                <a:latin typeface="微软雅黑" panose="020B0503020204020204" charset="-122"/>
              </a:rPr>
              <a:t>06</a:t>
            </a:r>
            <a:endParaRPr sz="4800" b="1" i="0">
              <a:solidFill>
                <a:srgbClr val="18AFAB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479D"/>
                </a:solidFill>
                <a:latin typeface="微软雅黑" panose="020B0503020204020204" charset="-122"/>
              </a:rPr>
              <a:t>常见问题解决</a:t>
            </a:r>
            <a:endParaRPr sz="4800" b="1" i="0">
              <a:solidFill>
                <a:srgbClr val="00479D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失真问题应对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失真现象分析</a:t>
            </a:r>
            <a:endParaRPr sz="2100" b="1" i="0">
              <a:solidFill>
                <a:srgbClr val="18AFAB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探讨图像失真的类型与原因，包括光学、数字处理和传输过程中的误差，为解决策略提供依据。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0"/>
            <a:ext cx="4545077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应对策略制定</a:t>
            </a:r>
            <a:endParaRPr sz="2100" b="1" i="0">
              <a:solidFill>
                <a:srgbClr val="18AFAB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根据失真类型制定针对性的修正方法，如色彩校正、锐化处理等，确保图像质量满足需求。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005402"/>
            <a:ext cx="4554174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技术工具应用</a:t>
            </a:r>
            <a:endParaRPr sz="2100" b="1" i="0">
              <a:solidFill>
                <a:srgbClr val="18AFAB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介绍并推荐使用先进的图像处理软件和算法，以有效减少失真，提升图像还原度和视觉效果。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18AF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18AF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47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0"/>
            <a:ext cx="39600" cy="244201"/>
          </a:xfrm>
          <a:prstGeom prst="rect">
            <a:avLst/>
          </a:prstGeom>
          <a:solidFill>
            <a:srgbClr val="18AF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0"/>
            <a:ext cx="309600" cy="39600"/>
          </a:xfrm>
          <a:prstGeom prst="rect">
            <a:avLst/>
          </a:prstGeom>
          <a:solidFill>
            <a:srgbClr val="18AF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47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376202"/>
            <a:ext cx="39600" cy="457200"/>
          </a:xfrm>
          <a:prstGeom prst="rect">
            <a:avLst/>
          </a:prstGeom>
          <a:solidFill>
            <a:srgbClr val="18AF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185942"/>
            <a:ext cx="309600" cy="39600"/>
          </a:xfrm>
          <a:prstGeom prst="rect">
            <a:avLst/>
          </a:prstGeom>
          <a:solidFill>
            <a:srgbClr val="18AF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00540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47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838800" y="979200"/>
            <a:ext cx="3672000" cy="511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1054800" y="1037646"/>
            <a:ext cx="2482880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479D"/>
                </a:solidFill>
                <a:latin typeface="微软雅黑" panose="020B0503020204020204" charset="-122"/>
              </a:rPr>
              <a:t>目录</a:t>
            </a:r>
            <a:endParaRPr sz="4800" b="1" i="0">
              <a:solidFill>
                <a:srgbClr val="00479D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2340000" y="2494800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18AFAB"/>
                </a:solidFill>
                <a:latin typeface="微软雅黑" panose="020B0503020204020204" charset="-122"/>
              </a:rPr>
              <a:t>01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AI图片区域重绘概述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484141" y="2494800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18AFAB"/>
                </a:solidFill>
                <a:latin typeface="微软雅黑" panose="020B0503020204020204" charset="-122"/>
              </a:rPr>
              <a:t>02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技术原理基础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2340000" y="2998223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18AFAB"/>
                </a:solidFill>
                <a:latin typeface="微软雅黑" panose="020B0503020204020204" charset="-122"/>
              </a:rPr>
              <a:t>03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核心操作流程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6484141" y="2998223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18AFAB"/>
                </a:solidFill>
                <a:latin typeface="微软雅黑" panose="020B0503020204020204" charset="-122"/>
              </a:rPr>
              <a:t>04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风格迁移技巧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2340000" y="3501646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18AFAB"/>
                </a:solidFill>
                <a:latin typeface="微软雅黑" panose="020B0503020204020204" charset="-122"/>
              </a:rPr>
              <a:t>05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质量优化方法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484141" y="3501646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18AFAB"/>
                </a:solidFill>
                <a:latin typeface="微软雅黑" panose="020B0503020204020204" charset="-122"/>
              </a:rPr>
              <a:t>06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常见问题解决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2340000" y="4005069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18AFAB"/>
                </a:solidFill>
                <a:latin typeface="微软雅黑" panose="020B0503020204020204" charset="-122"/>
              </a:rPr>
              <a:t>07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创意应用拓展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1" name="New shape"/>
          <p:cNvSpPr/>
          <p:nvPr/>
        </p:nvSpPr>
        <p:spPr>
          <a:xfrm>
            <a:off x="6484141" y="4005069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18AFAB"/>
                </a:solidFill>
                <a:latin typeface="微软雅黑" panose="020B0503020204020204" charset="-122"/>
              </a:rPr>
              <a:t>08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工具对比分析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2" name="New shape"/>
          <p:cNvSpPr/>
          <p:nvPr/>
        </p:nvSpPr>
        <p:spPr>
          <a:xfrm>
            <a:off x="2340000" y="4508491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18AFAB"/>
                </a:solidFill>
                <a:latin typeface="微软雅黑" panose="020B0503020204020204" charset="-122"/>
              </a:rPr>
              <a:t>09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伦理规范探讨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6484141" y="4508491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18AFAB"/>
                </a:solidFill>
                <a:latin typeface="微软雅黑" panose="020B0503020204020204" charset="-122"/>
              </a:rPr>
              <a:t>10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未来发展趋势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色彩偏差修正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色彩偏差指图像或画面中颜色与实际存在差异，影响视觉效果。常见于摄影、设计等领域，需通过技术手段修正。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CF3FF"/>
          </a:solidFill>
          <a:ln w="6350">
            <a:solidFill>
              <a:srgbClr val="0047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色彩偏差概述</a:t>
            </a:r>
            <a:endParaRPr sz="2100" b="1" i="0">
              <a:solidFill>
                <a:srgbClr val="18AFAB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色彩偏差修正涉及软件工具调整，如Adobe Photoshop的色阶、曲线等工具。同时需考虑设备校准与环境光源因素。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CF3FF"/>
          </a:solidFill>
          <a:ln w="6350">
            <a:solidFill>
              <a:srgbClr val="0047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修正方法</a:t>
            </a:r>
            <a:endParaRPr sz="2100" b="1" i="0">
              <a:solidFill>
                <a:srgbClr val="18AFAB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展示色彩偏差修正在商业摄影、电影后期制作中的应用案例，分析其对作品质量提升的重要性及具体效果。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CF3FF"/>
          </a:solidFill>
          <a:ln w="6350">
            <a:solidFill>
              <a:srgbClr val="0047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实际应用案例</a:t>
            </a:r>
            <a:endParaRPr sz="2100" b="1" i="0">
              <a:solidFill>
                <a:srgbClr val="18AFAB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E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18AFAB"/>
                </a:solidFill>
                <a:latin typeface="微软雅黑" panose="020B0503020204020204" charset="-122"/>
              </a:rPr>
              <a:t>07</a:t>
            </a:r>
            <a:endParaRPr sz="4800" b="1" i="0">
              <a:solidFill>
                <a:srgbClr val="18AFAB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479D"/>
                </a:solidFill>
                <a:latin typeface="微软雅黑" panose="020B0503020204020204" charset="-122"/>
              </a:rPr>
              <a:t>创意应用拓展</a:t>
            </a:r>
            <a:endParaRPr sz="4800" b="1" i="0">
              <a:solidFill>
                <a:srgbClr val="00479D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跨领域融合实践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17677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跨领域融合概述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探讨不同学科和技术之间的交叉融合，强调在创新和解决问题中的重要性。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实践案例分析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通过具体案例展示跨领域融合如何促进新技术的发展和应用，如人工智能与医疗的结合。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17677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面临的挑战与机遇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分析在跨领域融合过程中遇到的主要挑战，并讨论其带来的新机遇及发展方向。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动态效果实现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3040503" cy="3627439"/>
          </a:xfrm>
          <a:prstGeom prst="roundRect">
            <a:avLst>
              <a:gd name="adj" fmla="val 10000"/>
            </a:avLst>
          </a:prstGeom>
          <a:solidFill>
            <a:srgbClr val="DCF3FF"/>
          </a:solidFill>
          <a:ln w="6350">
            <a:solidFill>
              <a:srgbClr val="18AFA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动态效果实现原理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动态效果通过CSS动画或JavaScript实现，使网页元素具有运动感和交互性，提升用户体验。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2" y="1627200"/>
            <a:ext cx="3040543" cy="3627439"/>
          </a:xfrm>
          <a:prstGeom prst="roundRect">
            <a:avLst>
              <a:gd name="adj" fmla="val 10000"/>
            </a:avLst>
          </a:prstGeom>
          <a:solidFill>
            <a:srgbClr val="DCF3FF"/>
          </a:solidFill>
          <a:ln w="6350">
            <a:solidFill>
              <a:srgbClr val="18AFA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关键动画技术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主要包括CSS3的transition和animation，以及JavaScript中的requestAnimationFrame，用于创建平滑过渡和连续动画。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45" y="1627201"/>
            <a:ext cx="3040500" cy="3627439"/>
          </a:xfrm>
          <a:prstGeom prst="roundRect">
            <a:avLst>
              <a:gd name="adj" fmla="val 10000"/>
            </a:avLst>
          </a:prstGeom>
          <a:solidFill>
            <a:srgbClr val="DCF3FF"/>
          </a:solidFill>
          <a:ln w="6350">
            <a:solidFill>
              <a:srgbClr val="18AFA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应用场景示例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如按钮点击后的放大缩小、图片轮播、文字淡入淡出等，增加页面趣味性和互动性，吸引用户注意力。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E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18AFAB"/>
                </a:solidFill>
                <a:latin typeface="微软雅黑" panose="020B0503020204020204" charset="-122"/>
              </a:rPr>
              <a:t>08</a:t>
            </a:r>
            <a:endParaRPr sz="4800" b="1" i="0">
              <a:solidFill>
                <a:srgbClr val="18AFAB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479D"/>
                </a:solidFill>
                <a:latin typeface="微软雅黑" panose="020B0503020204020204" charset="-122"/>
              </a:rPr>
              <a:t>工具对比分析</a:t>
            </a:r>
            <a:endParaRPr sz="4800" b="1" i="0">
              <a:solidFill>
                <a:srgbClr val="00479D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主流软件评测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分析主流AI软件在处理速度、稳定性及用户界面等方面的性能差异，为选择合适工具提供数据支持。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CF3FF"/>
          </a:solidFill>
          <a:ln w="6350">
            <a:solidFill>
              <a:srgbClr val="0047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AI软件性能对比</a:t>
            </a:r>
            <a:endParaRPr sz="2100" b="1" i="0">
              <a:solidFill>
                <a:srgbClr val="18AFAB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对比各软件的功能模块，包括图像识别、自然语言处理等关键能力，评估其在特定领域的应用广度与深度。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CF3FF"/>
          </a:solidFill>
          <a:ln w="6350">
            <a:solidFill>
              <a:srgbClr val="0047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功能全面性分析</a:t>
            </a:r>
            <a:endParaRPr sz="2100" b="1" i="0">
              <a:solidFill>
                <a:srgbClr val="18AFAB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从购买成本、维护费用以及长期使用带来的潜在价值角度，综合评估各AI软件的经济投入产出比。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CF3FF"/>
          </a:solidFill>
          <a:ln w="6350">
            <a:solidFill>
              <a:srgbClr val="0047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成本效益评估</a:t>
            </a:r>
            <a:endParaRPr sz="2100" b="1" i="0">
              <a:solidFill>
                <a:srgbClr val="18AFAB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功能优劣势比较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功能优势分析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探讨AI图片区域重绘的核心优势，包括提升图像处理效率、增强视觉效果和定制化能力。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2729091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功能劣势剖析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讨论AI图片区域重绘的潜在缺点，涉及技术限制、资源消耗和用户适应性问题。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3902982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优劣势综合评估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对比分析AI图片区域重绘的功能优势与劣势，为实际应用提供决策支持。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47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272909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47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390298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47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E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18AFAB"/>
                </a:solidFill>
                <a:latin typeface="微软雅黑" panose="020B0503020204020204" charset="-122"/>
              </a:rPr>
              <a:t>09</a:t>
            </a:r>
            <a:endParaRPr sz="4800" b="1" i="0">
              <a:solidFill>
                <a:srgbClr val="18AFAB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479D"/>
                </a:solidFill>
                <a:latin typeface="微软雅黑" panose="020B0503020204020204" charset="-122"/>
              </a:rPr>
              <a:t>伦理规范探讨</a:t>
            </a:r>
            <a:endParaRPr sz="4800" b="1" i="0">
              <a:solidFill>
                <a:srgbClr val="00479D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版权注意事项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41" cy="3627440"/>
          </a:xfrm>
          <a:prstGeom prst="roundRect">
            <a:avLst>
              <a:gd name="adj" fmla="val 10000"/>
            </a:avLst>
          </a:prstGeom>
          <a:solidFill>
            <a:srgbClr val="DCF3FF"/>
          </a:solidFill>
          <a:ln w="6350">
            <a:solidFill>
              <a:srgbClr val="18AFA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版权定义及重要性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版权是指创作者对其创作的作品享有的一系列独占权利，包括复制权、发行权等。保护版权有助于激励创新和艺术创作，确保创作者权益不受侵害。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41" y="1627201"/>
            <a:ext cx="3040541" cy="3627439"/>
          </a:xfrm>
          <a:prstGeom prst="roundRect">
            <a:avLst>
              <a:gd name="adj" fmla="val 10000"/>
            </a:avLst>
          </a:prstGeom>
          <a:solidFill>
            <a:srgbClr val="DCF3FF"/>
          </a:solidFill>
          <a:ln w="6350">
            <a:solidFill>
              <a:srgbClr val="18AFA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常见版权误区解析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很多人对版权存在误解，如认为只有文字作品才受版权保护，或认为使用少量内容无需授权。正确理解版权范围和要求，避免侵犯他人知识产权。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83" y="1627201"/>
            <a:ext cx="3040532" cy="3627440"/>
          </a:xfrm>
          <a:prstGeom prst="roundRect">
            <a:avLst>
              <a:gd name="adj" fmla="val 9999"/>
            </a:avLst>
          </a:prstGeom>
          <a:solidFill>
            <a:srgbClr val="DCF3FF"/>
          </a:solidFill>
          <a:ln w="6350">
            <a:solidFill>
              <a:srgbClr val="18AFA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版权侵权的法律后果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版权侵权行为可能导致法律诉讼、经济赔偿甚至刑事责任。了解相关法规并采取预防措施，可以有效降低侵权风险，维护自身合法权益。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合理使用边界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边界定义与重要性</a:t>
            </a:r>
            <a:endParaRPr sz="2100" b="1" i="0">
              <a:solidFill>
                <a:srgbClr val="18AFAB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在图像处理中，边界定义为像素值显著变化的位置，是图像分析的基础。明确边界有助于提高图像识别和分割的精度。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边界检测技术</a:t>
            </a:r>
            <a:endParaRPr sz="2100" b="1" i="0">
              <a:solidFill>
                <a:srgbClr val="18AFAB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常用的边界检测方法包括Sobel算子、Canny算法等。这些技术通过计算梯度或利用边缘特性来识别边界，实现对图像的有效分割。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应用领域示例</a:t>
            </a:r>
            <a:endParaRPr sz="2100" b="1" i="0">
              <a:solidFill>
                <a:srgbClr val="18AFAB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边界检测技术广泛应用于医疗影像分析、自动驾驶、安全监控等领域。准确识别物体轮廓对于后续处理至关重要，如目标跟踪和行为分析。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18AF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18AF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47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18AF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18AF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47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18AF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18AF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47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E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18AFAB"/>
                </a:solidFill>
                <a:latin typeface="微软雅黑" panose="020B0503020204020204" charset="-122"/>
              </a:rPr>
              <a:t>01</a:t>
            </a:r>
            <a:endParaRPr sz="4800" b="1" i="0">
              <a:solidFill>
                <a:srgbClr val="18AFAB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479D"/>
                </a:solidFill>
                <a:latin typeface="微软雅黑" panose="020B0503020204020204" charset="-122"/>
              </a:rPr>
              <a:t>AI图片区域重绘概述</a:t>
            </a:r>
            <a:endParaRPr sz="4800" b="1" i="0">
              <a:solidFill>
                <a:srgbClr val="00479D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E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18AFAB"/>
                </a:solidFill>
                <a:latin typeface="微软雅黑" panose="020B0503020204020204" charset="-122"/>
              </a:rPr>
              <a:t>10</a:t>
            </a:r>
            <a:endParaRPr sz="4800" b="1" i="0">
              <a:solidFill>
                <a:srgbClr val="18AFAB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479D"/>
                </a:solidFill>
                <a:latin typeface="微软雅黑" panose="020B0503020204020204" charset="-122"/>
              </a:rPr>
              <a:t>未来发展趋势</a:t>
            </a:r>
            <a:endParaRPr sz="4800" b="1" i="0">
              <a:solidFill>
                <a:srgbClr val="00479D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技术演进方向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人工智能起源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人工智能起源于20世纪50年代，最初目标是构建模拟人类智能的机器。经历符号推理、神经网络等技术演进，现已广泛应用于各个领域。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深度学习突破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深度学习是人工智能领域的重大突破，通过多层神经网络模型实现对复杂数据的高效学习与处理。近年来，其在图像识别、自然语言处理等方面取得显著成果。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自动化与智能化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自动化与智能化已成为现代科技发展的重要方向，涵盖智能制造、自动驾驶等领域。通过机器学习和数据分析技术，实现生产过程的优化和效率提升。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47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47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47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行业影响预测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行业未来趋势预测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分析当前技术发展及市场需求，预测未来行业可能的变革方向，帮助决策者把握先机。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新兴技术影响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探讨人工智能、大数据等新兴技术对行业带来的深远影响，包括生产效率提升和业务模式创新等方面。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政策环境变化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研究政府政策、法规调整对行业发展的影响，为制定应对策略提供参考，确保企业合规经营。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263572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000000"/>
                </a:solidFill>
                <a:latin typeface="微软雅黑" panose="020B0503020204020204" charset="-122"/>
              </a:rPr>
              <a:t>谢 谢 大 家</a:t>
            </a:r>
            <a:endParaRPr sz="48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定义与概念解析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图片区域重绘定义</a:t>
            </a:r>
            <a:endParaRPr sz="2100" b="1" i="0">
              <a:solidFill>
                <a:srgbClr val="18AFAB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图片区域重绘是指在数字图像处理中，对图像的特定区域进行重新绘制或修改的过程，以实现图像增强、修复等目的。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重绘技术解析</a:t>
            </a:r>
            <a:endParaRPr sz="2100" b="1" i="0">
              <a:solidFill>
                <a:srgbClr val="18AFAB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图片区域重绘技术包括图像分割、颜色调整和纹理合成等方法，通过这些技术可以精确地控制图像的局部特征，达到理想的视觉效果。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应用实例展示</a:t>
            </a:r>
            <a:endParaRPr sz="2100" b="1" i="0">
              <a:solidFill>
                <a:srgbClr val="18AFAB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在实际应用中，图片区域重绘常用于旧照片修复、广告设计中的特效制作以及医学影像处理等领域，展示了其广泛的应用潜力和实际效果。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18AF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18AF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47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18AF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18AF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47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18AF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18AF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47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应用场景举例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通过语音或移动设备，实现家居设备的远程控制和自动化管理，提升生活便利性和舒适度。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CF3FF"/>
          </a:solidFill>
          <a:ln w="6350">
            <a:solidFill>
              <a:srgbClr val="0047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智能家居控制</a:t>
            </a:r>
            <a:endParaRPr sz="2100" b="1" i="0">
              <a:solidFill>
                <a:srgbClr val="18AFAB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利用AI算法分析路况信息，辅助或完全控制车辆行驶，提高交通安全并减少交通事故的发生。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CF3FF"/>
          </a:solidFill>
          <a:ln w="6350">
            <a:solidFill>
              <a:srgbClr val="0047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自动驾驶技术</a:t>
            </a:r>
            <a:endParaRPr sz="2100" b="1" i="0">
              <a:solidFill>
                <a:srgbClr val="18AFAB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基于自然语言处理技术，提供快速准确的客户咨询服务，优化用户体验并降低企业运营成本。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CF3FF"/>
          </a:solidFill>
          <a:ln w="6350">
            <a:solidFill>
              <a:srgbClr val="0047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智能客服系统</a:t>
            </a:r>
            <a:endParaRPr sz="2100" b="1" i="0">
              <a:solidFill>
                <a:srgbClr val="18AFAB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E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18AFAB"/>
                </a:solidFill>
                <a:latin typeface="微软雅黑" panose="020B0503020204020204" charset="-122"/>
              </a:rPr>
              <a:t>02</a:t>
            </a:r>
            <a:endParaRPr sz="4800" b="1" i="0">
              <a:solidFill>
                <a:srgbClr val="18AFAB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479D"/>
                </a:solidFill>
                <a:latin typeface="微软雅黑" panose="020B0503020204020204" charset="-122"/>
              </a:rPr>
              <a:t>技术原理基础</a:t>
            </a:r>
            <a:endParaRPr sz="4800" b="1" i="0">
              <a:solidFill>
                <a:srgbClr val="00479D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算法模型架构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算法模型概述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算法模型是机器学习的核心，通过数学和统计方法实现数据到信息的有效转换。它决定了模型的性能和应用场景。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架构设计原则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算法模型的架构设计需遵循简洁性、扩展性和可解释性原则，确保模型既能高效处理数据，又便于理解和调整。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常见模型架构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常见的模型架构包括决策树、支持向量机、神经网络等，每种架构有其独特的优势和适用场景，选择取决于具体需求。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数据输入处理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DCF3FF"/>
          </a:solidFill>
          <a:ln w="6350">
            <a:solidFill>
              <a:srgbClr val="18AFA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数据输入的重要性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数据输入是处理过程中的首要步骤，确保数据的准确性与完整性，直接影响后续分析结果的可靠性。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2" y="1627201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DCF3FF"/>
          </a:solidFill>
          <a:ln w="6350">
            <a:solidFill>
              <a:srgbClr val="18AFA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输入方法的选择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根据数据类型和处理需求选择合适的输入方式，如手动输入、扫描或直接从数据库导入，以提高效率和准确性。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04" y="1627202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DCF3FF"/>
          </a:solidFill>
          <a:ln w="6350">
            <a:solidFill>
              <a:srgbClr val="18AFA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错误校正与验证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实施有效的错误检测和校正机制，对输入数据进行验证，确保数据的质量和处理过程的准确性。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E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18AFAB"/>
                </a:solidFill>
                <a:latin typeface="微软雅黑" panose="020B0503020204020204" charset="-122"/>
              </a:rPr>
              <a:t>03</a:t>
            </a:r>
            <a:endParaRPr sz="4800" b="1" i="0">
              <a:solidFill>
                <a:srgbClr val="18AFAB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479D"/>
                </a:solidFill>
                <a:latin typeface="微软雅黑" panose="020B0503020204020204" charset="-122"/>
              </a:rPr>
              <a:t>核心操作流程</a:t>
            </a:r>
            <a:endParaRPr sz="4800" b="1" i="0">
              <a:solidFill>
                <a:srgbClr val="00479D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AS_NET" val="Unix 5.4 unknown"/>
  <p:tag name="AS_OS" val="Unix 5.4 unknown"/>
  <p:tag name="AS_RELEASE_DATE" val="2013.12.17"/>
  <p:tag name="AS_TITLE" val="Spire.Presentation for .NET "/>
  <p:tag name="AS_VERSION" val="2.1.0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  <a:tileRect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3699</Words>
  <Application>WPS 演示</Application>
  <PresentationFormat>全屏显示(4:3)</PresentationFormat>
  <Paragraphs>364</Paragraphs>
  <Slides>33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33</vt:i4>
      </vt:variant>
    </vt:vector>
  </HeadingPairs>
  <TitlesOfParts>
    <vt:vector size="40" baseType="lpstr">
      <vt:lpstr>Arial</vt:lpstr>
      <vt:lpstr>宋体</vt:lpstr>
      <vt:lpstr>Wingdings</vt:lpstr>
      <vt:lpstr>微软雅黑</vt:lpstr>
      <vt:lpstr>Calibri</vt:lpstr>
      <vt:lpstr>Arial Unicode MS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玄月冰灵</cp:lastModifiedBy>
  <cp:revision>2</cp:revision>
  <dcterms:created xsi:type="dcterms:W3CDTF">2025-10-09T09:47:00Z</dcterms:created>
  <dcterms:modified xsi:type="dcterms:W3CDTF">2025-10-09T09:47:06Z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CCEF6CE100094F2D9C01E02BBFE2B367_12</vt:lpwstr>
  </property>
  <property fmtid="{D5CDD505-2E9C-101B-9397-08002B2CF9AE}" pid="3" name="KSOProductBuildVer">
    <vt:lpwstr>2052-12.1.0.22529</vt:lpwstr>
  </property>
</Properties>
</file>