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光刻机技术突破与创新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精密制造的核心驱动力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对准系统功能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对准系统在光刻机中负责精确定位硅片，保证曝光过程的精准性。通过先进的算法和机械结构，实现高精度对准。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对准系统概述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利用光学传感器与精密机械结合，对准系统实时检测并调整硅片位置，确保每次曝光都在最佳位置进行，提高生产效率。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对准技术原理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高对准精度、快速响应速度和稳定性，使对准系统成为现代光刻机不可或缺的一部分，极大提升了芯片制造质量和效率。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对准系统优势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应用领域分布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半导体制造环节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光刻机在制造中的角色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光刻机是半导体制造的核心设备，负责将电路图案精确转移至硅片上。它通过光源和精密光学系统完成这一过程，对芯片性能至关重要。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技术要求与挑战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光刻机技术需不断进步以适应更小尺寸的芯片生产。面临的主要挑战包括分辨率提升、成本控制以及维护复杂性，这些因素共同影响其发展。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光刻机的未来趋势指向更高的分辨率和效率，同时降低成本。随着新材料和新工艺的应用，光刻技术将继续推动半导体行业的进步。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微纳加工场景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微纳加工技术概述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微纳加工技术专注于制造尺寸在微米和纳米级别的精密结构，广泛应用于半导体、光学器件等领域。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光刻机的关键作用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光刻机是实现微纳加工不可或缺的设备，通过光刻技术将设计图案精确转移到硅片上。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应用领域实例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光刻机广泛应用于集成电路、传感器及生物芯片的制造中，对于微纳电子产业的发展至关重要。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先进封装工艺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先进封装技术概述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先进封装技术通过优化芯片与基板之间的连接，提高电子器件的性能和可靠性，广泛应用于高性能计算和移动设备等领域。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主要工艺类型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包括倒装芯片、扇出型封装和系统级封装等，每种工艺都有其独特的优势和应用领域，为电子产品的设计提供了更多可能性。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应用前景分析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随着5G通信、人工智能的快速发展，对高性能、小型化电子设备的需求日益增长，先进封装技术将在这些领域中发挥越来越重要的作用。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关键技术突破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分辨率提升路径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光刻机分辨率提升概述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随着半导体技术的进步，光刻机的分辨率持续提高，是推动集成电路制造向更小尺寸发展的关键。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光源技术革新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高能紫外光源的应用和极紫外光源的研发，极大提升了光刻机的分辨率，满足了更精细制程的需求。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光学系统优化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通过改进光学元件的质量和设计，如采用多层膜技术和高级透镜设计，有效提高了光刻机的成像质量与分辨率。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套刻精度优化方案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套刻精度概念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套刻精度指的是在光刻过程中，不同层次图案间的对准精确度。它是评估光刻机性能的重要指标之一。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优化策略分析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通过改进曝光技术、增强对准标记的清晰度以及提升测量设备的精度，可以有效提高套刻精度，确保芯片制造的质量。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实践案例分享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介绍某先进半导体制造企业如何通过实施上述优化措施，成功将套刻精度从±5nm提升至±1nm，大幅提升了产品竞争力。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产能效率平衡策略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产能优化策略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通过调整生产流程和资源配置，实现光刻机生产效率最大化。包括设备维护、人员培训和技术升级等关键措施。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效率提升方法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采用先进的生产技术和管理方法，如精益生产和自动化控制，有效提升光刻机的运行效率和产量，减少浪费。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成本与效益平衡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在追求高产能的同时，注重成本控制和资源利用效率，通过合理的投资决策和运营管理，确保经济效益的最大化。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行业发展现状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光刻机技术原理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核心组件解析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应用领域分布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行业发展现状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挑战与应对措施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典型设备对比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工艺参数影响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质量控制体系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全球市场格局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光刻机市场由ASML主导，其他厂商如Nikon、Canon等紧随其后。各公司在技术创新和市场份额上展开激烈竞争。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全球市场竞争格局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ASML凭借先进的EUV技术占据主导地位，而Nikon和Canon则在传统光刻技术上保持竞争力，形成三足鼎立之势。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主要制造商分析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北美和欧洲是光刻机的主要消费地区，亚洲尤其是中国市场需求增长迅速，成为新的增长点。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区域市场分布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国产化进程进展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国产光刻机技术突破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近年来，我国在光刻机领域取得显著进展，成功研发出多款具有自主知识产权的产品，逐步缩小与国际先进水平的差距。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产业链配套完善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随着光刻机技术的发展，相关产业链也得到加强和完善，包括关键材料、零部件制造等环节，为国产光刻机的大规模应用奠定基础。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市场应用拓展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国产光刻机不仅在国内市场需求旺盛，还逐步走向国际市场，广泛应用于半导体、微电子等行业，推动国内制造业的升级和发展。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供应链体系构建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供应链体系重要性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光刻机生产依赖于精密部件和先进材料，构建稳定高效的供应链体系是确保生产顺利进行的关键。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关键供应商选择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筛选具有技术实力、供货能力和信誉的供应商，通过长期合作建立稳固的供应关系，保证原材料和组件质量及供应稳定性。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风险评估与管理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对供应链中的潜在风险进行识别、评估和管理，制定应对策略，以降低因市场波动、自然灾害等导致的生产中断风险。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EUV技术演进方向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EUV光源技术进展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随着纳米光刻技术的发展，极紫外（EUV）光源成为关键技术。其波长更短，能实现更高精度的光刻，对半导体行业至关重要。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多层膜反射镜优化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多层膜反射镜是EUV光源的核心组件，通过优化膜层材料和厚度，提高反射率，降低吸收损失，提升光源效率和稳定性。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光束整形与均匀化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为确保光刻质量，EUV光束需进行整形和均匀化处理。采用先进的光学设计，减少光束发散，确保曝光过程中图形的一致性和准确性。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多重曝光替代方案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通过在单次曝光过程中使用两个或更多光源，实现图案的叠加，适用于复杂图形的制作。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双重曝光技术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利用不同曝光次数和角度来构建三维结构，提高光刻精度，广泛应用于半导体制造领域。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多级曝光方法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针对多重曝光产生的光学邻近效应进行优化处理，保证图案质量和精确度。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光学邻近效应修正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自动化控制系统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通过集成先进的传感器和执行器，光刻机实现精准的自动化控制，提高生产效率并降低人为操作误差。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实时监测与反馈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引入智能化监控系统，实时收集设备运行数据，并通过算法分析优化生产流程，确保高效稳定的输出质量。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预测性维护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利用大数据分析和人工智能技术预测设备潜在故障，提前进行维护，减少意外停机时间，保障生产线的持续运行。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挑战与应对措施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技术瓶颈分析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光刻机技术瓶颈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当前光刻机面临的主要技术瓶颈包括光源波长限制、分辨率不足和生产效率低下，这些因素共同制约了芯片制造工艺的发展。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光源波长的局限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传统光源如汞灯在波长上受限，难以实现更精细的光刻，而极紫外光（EUV）光源虽能突破限制，但技术复杂且成本高昂。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分辨率提升挑战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随着半导体行业向更小尺寸发展，光刻机的分辨率成为关键。目前的技术尚无法满足7纳米以下节点的需求，亟需新的解决方案。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专利壁垒突破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专利壁垒突破策略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通过深入研究现有专利技术，识别可改进之处和创新空间，开发新技术绕过或改进现有专利，实现技术突破。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跨领域技术融合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结合光电子学、材料科学等多学科知识，探索新的设计思路和方法，打破传统光刻机技术的局限，创造独特的专利优势。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持续研发投入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加大在基础研究和应用开发的投入，不断优化产品性能，提高生产效率，增强企业在全球市场的竞争力，有效突破专利壁垒。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光刻机技术原理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人才队伍建设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光刻机人才需精通光学、微电子学等多领域知识，掌握精密设备操作与维护技能。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人才培养体系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建立完善的教育培训体系，涵盖理论知识学习与实践技能训练，提升人才综合素质。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团队协作能力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强调跨学科团队合作精神，促进信息交流与资源共享，共同攻克技术难题。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典型设备对比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ASML产品矩阵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ASML产品概览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ASML是全球领先的光刻机制造商，提供从深紫外到极紫外的多种型号，满足不同制程节点需求。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技术领先优势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ASML采用尖端光学技术和精密机械设计，确保高分辨率和生产效率，引领行业技术创新趋势。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市场应用广泛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其产品广泛应用于半导体、显示面板等行业，助力客户实现更小特征尺寸和更高集成度的目标。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尼康佳能特点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尼康光刻机技术特点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尼康的光刻机以其高精度和高稳定性著称，广泛应用于半导体制造领域。采用先进的光学系统和精密的机械设计，确保了图案的精准转移。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佳能光刻机优势分析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佳能的光刻机以高效率和高产出率闻名，其独特的光源技术和优化的软件控制系统，使得生产过程更加流畅高效，满足大规模生产的需求。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尼康与佳能市场定位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尼康和佳能在光刻机市场上各有侧重，尼康专注于高端市场和技术创新，而佳能则更注重性价比和市场占有率的提升，两者共同推动行业的发展。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国内厂商优势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自主研发能力增强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国内光刻机厂商通过持续技术积累和创新，逐步提升自主研发能力，缩小与国际先进水平的差距。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成本控制优势明显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本土企业凭借对市场的深入理解及供应链的优化，有效降低生产成本，提高产品竞争力。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市场响应速度更快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国内厂商能够快速响应市场变化和技术更新，及时调整产品策略以满足客户需求。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工艺参数影响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波长选择依据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光刻机波长选择依据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光刻机波长的选择基于材料吸收性、分辨率需求及成本效益分析。短波长提供高分辨率，但设备成本和维护费用较高；长波长则相反。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材料特性考量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不同波长对材料的穿透性和反射性有显著影响。选择合适的波长可优化曝光效率和图案质量，确保光刻过程的精确度与一致性。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随着微电子技术的进步，对更小尺寸特征的需求推动光刻机向极紫外(EUV)等短波长发展。技术进步降低了这些高端设备的使用门槛。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NA值调控效果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NA值调控概述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通过调整光刻机中NA值，能够实现对光斑大小及形状的精确控制，从而优化图案转移效果。NA值越高，光刻分辨率越好，适用于更精细的加工需求。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NA值对曝光深度的影响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提高NA值会增加曝光区域的深度，有利于形成更复杂的三维结构。但同时需注意，NA值过高可能导致衍射效应增强，影响光刻精度。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NA值与工艺参数优化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合理选择NA值是优化光刻工艺的关键步骤之一。结合曝光时间、光源波长等因素，通过实验验证确定最佳NA值组合，可提升生产效率和产品质量。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曝光剂量控制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2"/>
            <a:ext cx="3040564" cy="3988066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曝光剂量控制概述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曝光剂量控制是光刻工艺中至关重要的一步，它直接影响到芯片图案的精确性和一致性。通过对光线强度和照射时间的精确调控，确保每一层光刻胶都能达到最佳的曝光效果。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63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曝光剂量的控制受到多种因素的影响，包括光源波长、光刻胶类型以及环境温度等。理解这些因素如何影响曝光过程，有助于优化生产条件，提高成品率。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18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随着半导体行业对更小尺寸节点的追求，传统曝光方法面临巨大挑战。为此，研究人员正在探索如极紫外光光刻等先进技术，以期实现更高的分辨率和更低的成本。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质量控制体系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光源系统构成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光源系统概述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光刻机中的光源系统是其核心部分，负责提供高能量、短波长的光源，用于在硅片上形成微型电路图案。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光源种类及其特点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常用的光源包括紫外光和极紫外光等，它们各有特性，如紫外光穿透力强，适用于多种材料；极紫外光则分辨率更高，适合纳米级制程。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光源系统关键技术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光源系统的关键技术包括光源的稳定性控制、光束均匀性和聚焦精度等，这些技术直接影响到光刻机的成像质量和生产效率。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缺陷检测标准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光学缺陷检测通过高分辨率成像技术，识别光刻过程中的瑕疵，确保芯片质量。该技术是提升半导体制造精度的关键步骤。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光学缺陷检测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电气缺陷检测利用先进的电子测量工具，评估电路中的断路、短路等问题。此环节对保证电子产品性能至关重要。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电气缺陷检测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机械缺陷检测侧重于检查设备物理结构完整性，防止因磨损或变形导致的功能性故障。这是维护设备长期稳定运行的基础。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机械缺陷检测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良率提升方法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优化光刻工艺参数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通过精确调整曝光时间、能量和速度等关键参数，实现对光刻过程的精细控制，从而提升芯片图案的精确度和一致性。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增强设备维护与校准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定期对光刻机进行清洁、检查和维护，确保光学系统和机械部件处于最佳状态。同时，执行严格的校准程序，保证设备的高精度运行。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采用先进材料技术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引入新型抗反射涂层和高分辨率光刻胶，有效减少光散射和衍射现象，提高图像转移质量，进而提升整体良率。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稳定性测试规范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稳定性测试目的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稳定性测试旨在评估光刻机在长时间运行下的性能表现，确保其在各种工作条件下的可靠性和精度。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测试环境与条件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稳定性测试应在受控环境中进行，模拟实际生产条件，包括温度、湿度、振动等因素，以全面评估设备性能。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测试流程与方法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采用连续运行、间断测试等方法，对光刻机的关键参数进行监测，如曝光速度、焦距稳定性等，以确保其长期稳定运行的能力。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掩膜版作用机制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掩膜版，又称光罩，是光刻工艺中的关键组件。它通过阻挡或透过光线来控制光刻胶的曝光区域，从而在硅片上形成精细图案。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掩膜版定义与功能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掩膜版材料需具备高透明度、均匀性和耐蚀性。常用材料包括石英玻璃和合成石英等，这些材料能够承受光刻过程中的高温和化学腐蚀。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掩膜版材料选择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掩膜版的制造涉及精密的光刻技术和严格的质量控制。通过电子束光刻等先进方法，可以实现纳米级图案的高精度制作，满足现代半导体工业的需求。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掩膜版制造技术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投影成像过程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投影成像原理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光刻机通过光源照射掩模，利用光学系统将图案投影到涂有感光材料的基板上，实现微细图形的转移。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光路设计与优化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精确设计的光路能够保证光线均匀分布和聚焦，减少像差，提高分辨率和成像质量。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曝光技术要点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调整曝光时间、光源强度与基板位置，以适应不同工艺要求，确保图形准确无误地转移到目标材料上。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核心组件解析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光学镜头性能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光学镜头分辨率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分辨率是光学镜头性能的关键指标，决定了光刻机在微细加工中的能力。高分辨率镜头能实现更小的特征尺寸，满足先进制程需求。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镜头畸变控制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畸变控制对于保持图像的精确性至关重要。通过先进的设计和技术，有效减少畸变，确保图案复制的准确性和一致性。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1"/>
            <a:ext cx="3040543" cy="36274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镜头色差校正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色差影响成像质量，尤其在高精度要求下更为关键。采用特殊涂层和光学设计，优化不同波长光的折射率，实现色彩平衡，提高图像清晰度。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工作台精度控制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工作台精度控制重要性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工作台精度直接影响光刻机性能，高精度确保微细结构精准复制，提高芯片制造品质与效率。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实现高精度控制技术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采用先进技术如纳米定位系统和精密传感器，结合先进算法，实现工作台的动态精确定位与调整。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持续优化与维护策略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定期校准设备，实施预防性维护计划，利用数据分析工具监控工作台状态，及时调整以确保长期高精度运行。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5842</Words>
  <Application>WPS 演示</Application>
  <PresentationFormat>全屏显示(4:3)</PresentationFormat>
  <Paragraphs>492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2025-10-01T03:40:00Z</dcterms:created>
  <dcterms:modified xsi:type="dcterms:W3CDTF">2025-10-01T03:40:04Z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48584EC548B54DF6AAF224522553FE75_12</vt:lpwstr>
  </property>
  <property fmtid="{D5CDD505-2E9C-101B-9397-08002B2CF9AE}" pid="3" name="KSOProductBuildVer">
    <vt:lpwstr>2052-12.1.0.22529</vt:lpwstr>
  </property>
</Properties>
</file>