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海水淡化技术革新方案</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高效节能水处理系统解析</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电渗析优势分析</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电渗析是一种利用电场驱动离子迁移，从水中分离出盐分和杂质的海水淡化方法。其核心在于使用选择性透过膜，实现高效、低能耗的水净化过程。</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电渗析技术简介</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相较于传统的蒸馏法，电渗析设备运行维护费用较低。由于其能源效率高，长期运营中能显著降低电力消耗，减少企业成本负担。</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操作成本优势</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电渗析过程中不产生有害副产品，对环境影响小。此外，该技术可回收部分废热，进一步提高整体能效比，符合可持续发展要求。</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环境友好特性</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关键设备组成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取水系统设计</a:t>
            </a:r>
            <a:endParaRPr sz="3000" b="1" i="0">
              <a:solidFill>
                <a:srgbClr val="FFFFFF"/>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取水系统概述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本部分将详细介绍海水淡化装置的取水系统，包括其设计原理、功能和重要性。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关键设备与技术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阐述构成取水系统的关键设备和技术，如泵站、过滤设施等，以及它们如何协同工作以确保水质和供应量。</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维护与管理策略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讨论取水系统的常规维护措施和长期管理策略，确保系统高效稳定运行，减少故障率和维护成本。</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预处理装置结构</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预处理装置概述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预处理装置是海水淡化系统的第一步，主要功能是去除海水中的悬浮物、有机物等杂质，确保后续处理过程的顺利进行。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关键组成部分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预处理装置主要由格栅、沉砂池和过滤设施组成，通过物理拦截和沉降作用，有效分离海水中的固体颗粒，保障水质清洁。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维护与优化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定期对预处理设备进行清洗和维护，及时更换磨损部件，可以显著提高装置的处理效率和延长使用寿命，保证整个淡化系统的稳定运行。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脱盐核心组件</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反渗透膜技术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反渗透膜是海水淡化中的核心组件，通过半透膜分离海水中的盐分和水分子，具有高效、节能的特点。</a:t>
            </a:r>
            <a:endParaRPr sz="1575" b="0" i="0">
              <a:solidFill>
                <a:srgbClr val="FFFFFF"/>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多级闪蒸系统</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多级闪蒸利用热能将海水加热至沸腾，通过逐级减压使蒸汽冷凝成淡水，适用于大规模海水淡化。</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电渗析技术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电渗析利用电场作用促进水中离子的迁移，有效去除海水中的盐分和其他杂质，实现水的脱盐净化。</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能源消耗模式</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传统动力配置</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传统动力配置概述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传统海水淡化装置主要依赖热能或电力作为动力源，通过蒸馏、反渗透等方法从海水中提取淡水。</a:t>
            </a:r>
            <a:endParaRPr sz="1575" b="0" i="0">
              <a:solidFill>
                <a:srgbClr val="FFFFFF"/>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热能驱动淡化技术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利用锅炉产生的蒸汽加热海水，使其蒸发后再冷凝收集淡水，此方法能耗较高但历史悠久。</a:t>
            </a:r>
            <a:endParaRPr sz="1575" b="0" i="0">
              <a:solidFill>
                <a:srgbClr val="FFFFFF"/>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电力驱动淡化系统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通过高压泵和半透膜组件实现海水分离，适用于大型淡化厂，是目前主流的海水淡化方式。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新能源整合方案</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太阳能海水淡化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利用太阳能作为能源，通过蒸馏或反渗透技术将海水转化为淡水。此方法环保且可持续，适合在光照充足的地区应用。</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风能辅助系统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结合风能发电与海水淡化技术，利用风力发电机产生的电力驱动淡化设备。此方案有效提高能源利用率，减少化石燃料依赖。</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波浪能利用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采用波浪能转换装置收集海洋能量，转换为电能供给海水淡化系统。此方式为海上平台和偏远岛屿提供了一种稳定的淡水来源。</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能效提升路径</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优化能源使用策略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通过改进海水淡化过程中的能量回收系统，减少能耗，实现高效能量转换，从而提升整体能效。</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增强热交换效率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采用先进的热交换材料和设计，提高热能利用率，降低热损失，确保在海水淡化过程中的能源消耗最小化。</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智能化控制系统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利用智能算法对海水淡化设备进行实时监控与调节，优化运行参数，减少无谓的能源浪费，提升系统整体能效。</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环境影响评估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海水淡化概述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主要工艺类型</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关键设备组成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能源消耗模式</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环境影响评估</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典型应用场景</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技术创新方向</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经济性分析模型</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09</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运维管理要点</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10</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浓盐水处置方案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浓盐水通过多种技术进行处置，包括蒸发浓缩、结晶和再利用等。这些方法旨在减少对环境的影响并实现资源的可持续利用。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浓盐水的处理方法</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蒸发和结晶是处理浓盐水的重要手段，通过加热使水分蒸发，剩余盐分形成结晶体，便于后续回收或处置，提高资源利用率。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蒸发与结晶技术</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在实施浓盐水处置方案前，需进行全面的环境影响评估，确保处置过程不对生态系统造成不可逆转的破坏，保障环境安全与可持续发展。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环境影响评估</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生态补偿措施</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生态补偿概念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生态补偿是指对因人类活动导致的环境损害进行修复与补偿，以实现生态系统服务功能的恢复和提升。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海水淡化的生态影响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海水淡化过程中需大量淡水资源和能源，可能导致水资源短缺和碳排放增加，对周边生态环境造成压力。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实施生态补偿措施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通过设立生态补偿基金、开展生态修复项目等手段，有效缓解海水淡化带来的负面影响，促进可持续发展。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碳足迹测算标准</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碳足迹测算方法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碳足迹测算是评估海水淡化过程中碳排放量的方法，涉及能源消耗、设备运行等环节。通过精确计算，有助于优化操作，减少环境影响。</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国际标准与规范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全球范围内存在多种碳足迹测算标准，如ISO和GHG Protocol等，为不同行业提供指导。选择合适标准，确保数据准确性和国际通用性。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碳足迹管理策略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有效管理碳足迹需采取多项措施，包括节能技术应用、优化流程设计及增强员工环保意识。这些策略共同作用，降低整体碳排放。</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典型应用场景</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海岛供水实例</a:t>
            </a:r>
            <a:endParaRPr sz="3000" b="1" i="0">
              <a:solidFill>
                <a:srgbClr val="FFFFFF"/>
              </a:solidFill>
              <a:latin typeface="微软雅黑" panose="020B0503020204020204" charset="-122"/>
            </a:endParaRPr>
          </a:p>
        </p:txBody>
      </p:sp>
      <p:sp>
        <p:nvSpPr>
          <p:cNvPr id="4" name="New shape"/>
          <p:cNvSpPr/>
          <p:nvPr/>
        </p:nvSpPr>
        <p:spPr>
          <a:xfrm>
            <a:off x="1558800" y="3011879"/>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海岛淡水资源挑战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许多海岛地区面临淡水资源短缺的问题，海水淡化装置成为解决这一难题的关键手段。通过先进的淡化技术，将海水转化为可饮用的淡水，保障了当地居民和游客的生活用水需求。</a:t>
            </a:r>
            <a:endParaRPr sz="1575" b="0" i="0">
              <a:solidFill>
                <a:srgbClr val="FFFFFF"/>
              </a:solidFill>
              <a:latin typeface="微软雅黑" panose="020B0503020204020204" charset="-122"/>
            </a:endParaRPr>
          </a:p>
        </p:txBody>
      </p:sp>
      <p:sp>
        <p:nvSpPr>
          <p:cNvPr id="5" name="New shape"/>
          <p:cNvSpPr/>
          <p:nvPr/>
        </p:nvSpPr>
        <p:spPr>
          <a:xfrm>
            <a:off x="4430015" y="3011880"/>
            <a:ext cx="2744215"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淡化技术的实际应用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以某知名海岛为例，该岛屿采用多级闪蒸技术进行海水淡化。此技术能够高效去除海水中的盐分和其他杂质，确保产出水质达到饮用水标准。同时，设备运行稳定，维护成本相对较低，有效提升了海岛的供水能力。</a:t>
            </a:r>
            <a:endParaRPr sz="1575" b="0" i="0">
              <a:solidFill>
                <a:srgbClr val="FFFFFF"/>
              </a:solidFill>
              <a:latin typeface="微软雅黑" panose="020B0503020204020204" charset="-122"/>
            </a:endParaRPr>
          </a:p>
        </p:txBody>
      </p:sp>
      <p:sp>
        <p:nvSpPr>
          <p:cNvPr id="6" name="New shape"/>
          <p:cNvSpPr/>
          <p:nvPr/>
        </p:nvSpPr>
        <p:spPr>
          <a:xfrm>
            <a:off x="7301229" y="3011880"/>
            <a:ext cx="2744216"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环境效益与经济影响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海水淡化不仅解决了海岛的水资源问题，还带来了显著的环境效益。减少了对地下水和河流的过度开采，保护了生态系统平衡。此外，随着旅游业的发展，稳定的淡水供应也为海岛经济的增长提供了有力支持。</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沿海工业配套</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沿海地区因工业活动频繁，淡水资源需求量大。海水淡化装置能有效缓解水资源短缺问题，支持工业生产持续稳定运行。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沿海工业需求</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海水淡化技术的进步为沿海工业提供了清洁、可靠的水源。相比传统方法，具有成本效益高、环境影响小等优势，促进工业可持续发展。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技术应用优势</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采用海水淡化不仅减少对地下水和河流的依赖，降低环境污染风险，同时通过提供稳定水源，增强企业竞争力，带来显著的经济和社会效益。</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环保与经济效益</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应急保障体系</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应急响应机制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建立快速反应的应急预案，确保在海水淡化装置出现故障时能迅速启动应急流程，减少对供水的影响。</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备用设备准备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为关键部件配备备用设备，一旦主系统失效，可以立即切换至备用系统继续运行，保障水资源持续供应。</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定期维护与检查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制定严格的维护计划，定期对海水淡化装置进行检查和维护，预防潜在故障发生，确保设备长期稳定运行。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技术创新方向</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膜材料突破进展</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新型膜材料的开发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近年来，科研团队成功研发了多种高性能膜材料，如石墨烯和碳纳米管，显著提升了海水淡化效率与成本效益。</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膜材料耐久性研究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通过对膜材料进行耐化学腐蚀和抗生物污染的研究，有效延长了膜的使用寿命，减少了维护频率和成本。</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环境友好型膜材料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为减少对环境的影响，研究人员致力于开发可生物降解的膜材料，实现环保与经济效益的双重提升。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智能控制系统开发</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智能控制系统概述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智能控制系统通过集成传感器、执行器和数据分析技术，实现对海水淡化装置的自动化管理，提升效率和可靠性。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核心技术应用</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包括物联网(IoT)用于实时监控水质与设备状态，云计算提供数据存储与处理能力，以及机器学习算法优化运行策略。</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系统优势分析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智能控制系统显著降低能耗和维护成本，增强操作灵活性，同时提高系统响应速度与故障预测准确性，确保长期稳定运行。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海水淡化概述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模块化集成趋势</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模块化集成定义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模块化集成是指将海水淡化装置的各个功能部件设计成独立的模块，便于运输、安装和维护，提高系统的灵活性和可扩展性。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模块化优势分析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模块化设计简化了设备的组装过程，降低了现场施工难度；同时，便于快速更换故障部件，减少停机时间，提升整体运行效率。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未来发展趋势展望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随着技术进步和市场需求增长，模块化集成将成为海水淡化领域的主要发展方向，推动行业向更高效、智能化的方向发展。</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经济性分析模型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成本构成要素</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投资成本分析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海水淡化装置的投资成本主要包括设备购置费、安装调试费以及初期运营资金，这些费用是项目启动阶段的关键支出。</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运维成本构成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运维成本包括日常维护、能源消耗、人工费用等，确保设备的稳定运行和高效生产，是长期运营中持续的成本投入。</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环境影响评估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评估海水淡化对环境的影响，包括水资源利用、排放处理等，以实现可持续发展目标，降低潜在的环境风险。</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投资回报周期</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投资回报周期概述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投资回报周期是评估海水淡化项目经济效益的关键指标，它反映了从投资开始到收回成本并开始盈利所需的时间。</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影响回报周期的因素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影响回报周期的主要因素包括技术成熟度、运营效率、市场需求和政策支持等，这些因素共同决定了项目的盈利能力和回收速度。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优化回报周期的策略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通过采用先进的淡化技术、提高操作管理水平、拓展市场渠道和争取政策优惠等策略，可以有效缩短投资回报周期，增强项目的经济效益。</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政策补贴机制</a:t>
            </a:r>
            <a:endParaRPr sz="3000" b="1" i="0">
              <a:solidFill>
                <a:srgbClr val="FFFFFF"/>
              </a:solidFill>
              <a:latin typeface="微软雅黑" panose="020B0503020204020204" charset="-122"/>
            </a:endParaRPr>
          </a:p>
        </p:txBody>
      </p:sp>
      <p:sp>
        <p:nvSpPr>
          <p:cNvPr id="4" name="New shape"/>
          <p:cNvSpPr/>
          <p:nvPr/>
        </p:nvSpPr>
        <p:spPr>
          <a:xfrm>
            <a:off x="6458400" y="1555200"/>
            <a:ext cx="4536000" cy="572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981860" y="2390400"/>
            <a:ext cx="4545077" cy="572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lnSpc>
                <a:spcPct val="150000"/>
              </a:lnSpc>
            </a:pPr>
            <a:r>
              <a:rPr sz="2100" b="1" i="0">
                <a:solidFill>
                  <a:srgbClr val="01CCFF"/>
                </a:solidFill>
                <a:latin typeface="微软雅黑" panose="020B0503020204020204" charset="-122"/>
              </a:rPr>
              <a:t>补贴对象与条件</a:t>
            </a:r>
            <a:endParaRPr sz="2100" b="1" i="0">
              <a:solidFill>
                <a:srgbClr val="01CCFF"/>
              </a:solidFill>
              <a:latin typeface="微软雅黑" panose="020B0503020204020204" charset="-122"/>
            </a:endParaRPr>
          </a:p>
        </p:txBody>
      </p:sp>
      <p:sp>
        <p:nvSpPr>
          <p:cNvPr id="6" name="New shape"/>
          <p:cNvSpPr/>
          <p:nvPr/>
        </p:nvSpPr>
        <p:spPr>
          <a:xfrm>
            <a:off x="6458401" y="2444772"/>
            <a:ext cx="4554174" cy="572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2100" b="1" i="0">
                <a:solidFill>
                  <a:srgbClr val="01CCFF"/>
                </a:solidFill>
                <a:latin typeface="微软雅黑" panose="020B0503020204020204" charset="-122"/>
              </a:rPr>
              <a:t>补贴方式与流程</a:t>
            </a:r>
            <a:endParaRPr sz="2100" b="1" i="0">
              <a:solidFill>
                <a:srgbClr val="01CC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281557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262531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244477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运维管理要点</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日常巡检规范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日常巡检流程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每日对海水淡化装置进行全面检查，包括设备运行状态、水质指标和管路连接等，确保无异常情况发生。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关键部位重点检查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对反渗透膜、泵站等关键部件进行详细检查，关注其运行参数和性能变化，及时发现并处理潜在问题。</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数据记录与分析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详细记录每日巡检数据，包括设备运行状态、水质指标等，通过数据分析评估设备性能，为维护决策提供依据。</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故障诊断方法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海水淡化装置概述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海水淡化装置通过脱盐处理，将海水转化为淡水资源，广泛应用于沿海及干旱地区。</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故障诊断方法简介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故障诊断方法包括物理检测、化学分析及电子监测等手段，旨在及时发现并处理设备异常。</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常用诊断技术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常用的诊断技术涵盖超声波探伤、热成像分析和传感器监测，有效提高设备运行效率和安全性。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寿命延长策略</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定期维护与检查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通过定时对海水淡化装置进行维护和检查，可以及时发现并解决潜在问题，延长设备使用寿命。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使用高质量材料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选择耐腐蚀、耐高压的高质量材料制造关键部件，可有效减少因材料老化导致的故障，保障设备的稳定运行。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优化操作流程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通过优化操作流程和参数设置，降低设备运行负荷，提高系统效率，从而延长海水淡化装置的使用寿命。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行业发展趋势</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定义与原理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海水淡化装置定义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海水淡化装置是一种利用物理或化学方法，将海水中的盐分和其他杂质去除，转化为可供饮用的淡水设备。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主要原理概述</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该装置通常采用蒸馏、反渗透等技术，通过多级处理过程，有效分离出海水中的盐分和矿物质，最终获取纯净水。</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工作原理简述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海水在经过高压泵增压后，通过半透膜进行过滤，盐分被截留，而水分则渗透过去，从而实现海水淡化的目的。</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国际标准动态</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国际标准化组织（ISO）是全球领先的非政府国际标准机构，致力于制定和推广国际标准，涵盖广泛领域。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国际标准组织简介</a:t>
            </a:r>
            <a:endParaRPr sz="2100" b="1" i="0">
              <a:solidFill>
                <a:srgbClr val="01CCFF"/>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ISO发布了多项关于海水淡化装置的标准，如ISO 9001质量管理体系、ISO 55000资产管理等，确保设备质量和性能。</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海水淡化装置的国际标准</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随着技术发展，ISO不断更新和完善相关标准，关注环保、能效及可持续性，为行业发展提供最新指导和规范。</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新标准动态与趋势</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区域市场预测</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区域市场分析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针对不同地区的市场需求、资源分布及政策环境，对海水淡化装置的市场潜力进行综合评估与预测。</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分析当前海水淡化技术的发展趋势，包括新型材料的应用、能耗降低和处理效率提升等关键进展。</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政策与法规影响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探讨各国政府在水资源管理、环保标准等方面的政策变化如何影响海水淡化装置的市场需求与技术发展。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产学研合作模式</a:t>
            </a:r>
            <a:endParaRPr sz="3000" b="1" i="0">
              <a:solidFill>
                <a:srgbClr val="FFFFFF"/>
              </a:solidFill>
              <a:latin typeface="微软雅黑" panose="020B0503020204020204" charset="-122"/>
            </a:endParaRPr>
          </a:p>
        </p:txBody>
      </p:sp>
      <p:sp>
        <p:nvSpPr>
          <p:cNvPr id="4" name="New shape"/>
          <p:cNvSpPr/>
          <p:nvPr/>
        </p:nvSpPr>
        <p:spPr>
          <a:xfrm>
            <a:off x="1558800" y="1627200"/>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产学研合作模式概述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产学研合作模式是一种将企业、高校和研究机构的资源整合，共同进行技术研发和人才培养的创新机制。通过这种模式，可以实现技术与市场的紧密结合，推动科技成果的转化应用。</a:t>
            </a:r>
            <a:endParaRPr sz="1575" b="0" i="0">
              <a:solidFill>
                <a:srgbClr val="FFFFFF"/>
              </a:solidFill>
              <a:latin typeface="微软雅黑" panose="020B0503020204020204" charset="-122"/>
            </a:endParaRPr>
          </a:p>
        </p:txBody>
      </p:sp>
      <p:sp>
        <p:nvSpPr>
          <p:cNvPr id="5" name="New shape"/>
          <p:cNvSpPr/>
          <p:nvPr/>
        </p:nvSpPr>
        <p:spPr>
          <a:xfrm>
            <a:off x="4430015" y="1627200"/>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合作模式的优势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产学研合作模式能够加速技术创新和产业升级，有效缩短研发周期，降低创新风险。同时，该模式有助于培养符合产业发展需求的高素质人才，为企业持续发展提供智力支持。</a:t>
            </a:r>
            <a:endParaRPr sz="1575" b="0" i="0">
              <a:solidFill>
                <a:srgbClr val="FFFFFF"/>
              </a:solidFill>
              <a:latin typeface="微软雅黑" panose="020B0503020204020204" charset="-122"/>
            </a:endParaRPr>
          </a:p>
        </p:txBody>
      </p:sp>
      <p:sp>
        <p:nvSpPr>
          <p:cNvPr id="6" name="New shape"/>
          <p:cNvSpPr/>
          <p:nvPr/>
        </p:nvSpPr>
        <p:spPr>
          <a:xfrm>
            <a:off x="7301229" y="1627200"/>
            <a:ext cx="2744216"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成功案例分析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以某知名海水淡化企业为例，通过与国内外多所高校及研究机构合作，成功开发出多项具有自主知识产权的高效海水淡化技术。这一案例展示了产学研合作模式在推动技术进步和产业发展中的巨大潜力。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技术发展历程</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海水淡化技术自20世纪中叶开始发展，初期以多级闪蒸和反渗透为主。随着科技进步，逐渐引入新型材料和高效能源利用，提高了效率和可持续性。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海水淡化技术起源</a:t>
            </a:r>
            <a:endParaRPr sz="2100" b="1" i="0">
              <a:solidFill>
                <a:srgbClr val="01CCFF"/>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近年来，膜技术、太阳能淡化及低温多效蒸馏等技术显著提升。这些进步不仅增强了淡化能力，还减少了能耗和环境影响，推动了海水淡化技术的广泛应用。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关键技术进步</a:t>
            </a:r>
            <a:endParaRPr sz="2100" b="1" i="0">
              <a:solidFill>
                <a:srgbClr val="01CC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未来海水淡化将侧重于智能化管理和绿色能源应用。通过集成物联网技术和可再生能源，实现更高效的资源管理和运营，推动行业向更加环保和可持续的方向发展。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未来发展方向</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全球应用现状</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全球海水淡化现状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目前，全球已有多个国家和地区采用海水淡化技术满足饮用水需求，尤其在干旱和半干旱地区，其应用广泛。</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主要应用领域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海水淡化技术主要用于城市供水、工业用水及农业灌溉，有效缓解水资源短缺问题，提高区域水资源利用效率。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随着技术进步和成本降低，预计海水淡化将更广泛应用于更多领域，同时对环境保护和可持续发展产生积极影响。</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主要工艺类型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反渗透法特点</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反渗透法原理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反渗透法通过施加压力使海水中的盐分和杂质无法透过半透膜，从而获得淡水。此方法具有高效、节能的特点。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反渗透法相比其他淡化技术，如蒸馏法，具有更低的能耗和更高的产水率。同时，设备占地面积小，操作简便。</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15"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随着全球水资源短缺问题的加剧，反渗透法在海水淡化领域的应用前景广阔。未来将向更高效率、更低成本方向发展。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蒸馏法分类</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多效蒸馏法</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多效蒸馏通过串联多个蒸发器，利用蒸汽逐级冷凝释放热量，有效提高能源利用率，广泛应用于大规模海水淡化。</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闪蒸蒸馏法</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闪蒸蒸馏法通过加热海水至饱和点后迅速减压，使部分水分瞬间蒸发并收集凝结水，适用于小型或应急海水淡化场景。</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膜蒸馏法</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膜蒸馏法利用疏水微孔膜分隔海水与热源，通过蒸发与冷凝过程获取淡水，兼具高效节能与操作简便的特点。</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5747</Words>
  <Application>WPS 演示</Application>
  <PresentationFormat>全屏显示(4:3)</PresentationFormat>
  <Paragraphs>497</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2025-09-30T15:31:00Z</dcterms:created>
  <dcterms:modified xsi:type="dcterms:W3CDTF">2025-09-30T15:31:02Z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3401F585E0B941059E92F8FCFB4E9F4C_12</vt:lpwstr>
  </property>
  <property fmtid="{D5CDD505-2E9C-101B-9397-08002B2CF9AE}" pid="3" name="KSOProductBuildVer">
    <vt:lpwstr>2052-12.1.0.22529</vt:lpwstr>
  </property>
</Properties>
</file>