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12192000" cy="6858000" type="screen16x9"/>
  <p:notesSz cx="6858000" cy="9144000"/>
  <p:custDataLst>
    <p:tags r:id="rId3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9" Type="http://schemas.openxmlformats.org/officeDocument/2006/relationships/tags" Target="tags/tag1.xml"/><Relationship Id="rId38" Type="http://schemas.openxmlformats.org/officeDocument/2006/relationships/tableStyles" Target="tableStyles.xml"/><Relationship Id="rId37" Type="http://schemas.openxmlformats.org/officeDocument/2006/relationships/viewProps" Target="viewProps.xml"/><Relationship Id="rId36" Type="http://schemas.openxmlformats.org/officeDocument/2006/relationships/presProps" Target="presProps.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jpe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jpe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互动电视创新应用探索</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0090FF"/>
                </a:solidFill>
                <a:latin typeface="微软雅黑" panose="020B0503020204020204" charset="-122"/>
              </a:rPr>
              <a:t>重塑家庭娱乐新体验</a:t>
            </a:r>
            <a:endParaRPr sz="3000" b="1" i="0">
              <a:solidFill>
                <a:srgbClr val="0090FF"/>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2025/09/30</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点播直播融合</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点播直播融合是互动电视的核心特色，通过技术手段实现电视节目的即时播放与按需点播，提升用户体验。</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点播直播融合概述</a:t>
            </a:r>
            <a:endParaRPr sz="2100" b="1" i="0">
              <a:solidFill>
                <a:srgbClr val="0090FF"/>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点播功能允许用户根据个人喜好选择观看节目，无需等待固定时间播出，极大增强了观看的灵活性和满意度。</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点播功能优势</a:t>
            </a:r>
            <a:endParaRPr sz="2100" b="1" i="0">
              <a:solidFill>
                <a:srgbClr val="0090FF"/>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直播过程中融入互动元素，如实时投票、评论分享等，使观众能够参与节目进程，增强观看体验的参与感和沉浸感。</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直播互动性增强</a:t>
            </a:r>
            <a:endParaRPr sz="2100" b="1" i="0">
              <a:solidFill>
                <a:srgbClr val="0090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智能推荐系统</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智能推荐系统概述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智能推荐系统通过分析用户行为和偏好，自动推送相关内容，提升用户体验，增强内容吸引力。</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核心算法与技术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利用机器学习、数据挖掘等技术，精准预测用户需求，实现个性化内容推荐，提高用户满意度和平台粘性。</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应用场景与优势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应用于娱乐、教育、电商等领域，显著提升用户体验，增加用户停留时间，为平台带来更高效的商业转化。</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04</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用户体验设计</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界面交互优化</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界面布局优化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通过合理设计界面元素位置与大小，确保用户在观看互动电视时能快速找到所需功能，提升整体使用体验。</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交互流程简化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优化操作步骤，减少不必要的点击与等待时间，使用户能够更流畅地完成各项操作，如频道切换、节目搜索等。</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2"/>
            <a:ext cx="3040502" cy="3267239"/>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响应速度提升</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加强系统性能优化，缩短页面加载及指令响应时间，让用户感受到更加迅捷、高效的互动体验。</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多屏协同操作</a:t>
            </a:r>
            <a:endParaRPr sz="3000" b="1" i="0">
              <a:solidFill>
                <a:srgbClr val="000000"/>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多屏协同概念</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多屏协同操作指通过技术手段实现多个屏幕之间信息共享与交互，提升用户体验和工作效率。</a:t>
            </a:r>
            <a:endParaRPr sz="1575" b="0" i="0">
              <a:solidFill>
                <a:srgbClr val="000000"/>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90FF"/>
                </a:solidFill>
                <a:latin typeface="微软雅黑" panose="020B0503020204020204" charset="-122"/>
              </a:rPr>
              <a:t>应用场景分析</a:t>
            </a:r>
            <a:endParaRPr sz="2100" b="1" i="0">
              <a:solidFill>
                <a:srgbClr val="0090F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该功能在家庭娱乐、教育学习及商务办公等领域应用广泛，有效促进信息交流与协作效率。</a:t>
            </a:r>
            <a:endParaRPr sz="1575" b="0" i="0">
              <a:solidFill>
                <a:srgbClr val="000000"/>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实现技术介绍</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包括无线传输技术、屏幕镜像等核心技术，使不同设备间无缝连接，实现内容实时同步与互动。</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05</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行业生态构建</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内容提供商合作</a:t>
            </a:r>
            <a:endParaRPr sz="3000" b="1" i="0">
              <a:solidFill>
                <a:srgbClr val="000000"/>
              </a:solidFill>
              <a:latin typeface="微软雅黑" panose="020B0503020204020204" charset="-122"/>
            </a:endParaRPr>
          </a:p>
        </p:txBody>
      </p:sp>
      <p:sp>
        <p:nvSpPr>
          <p:cNvPr id="4" name="New shape"/>
          <p:cNvSpPr/>
          <p:nvPr/>
        </p:nvSpPr>
        <p:spPr>
          <a:xfrm>
            <a:off x="1774800" y="1555200"/>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内容提供商合作模式</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探讨互动电视与内容提供商的合作模式，包括版权分成、联合制作等内容，旨在实现双赢。</a:t>
            </a:r>
            <a:endParaRPr sz="1575" b="0" i="0">
              <a:solidFill>
                <a:srgbClr val="000000"/>
              </a:solidFill>
              <a:latin typeface="微软雅黑" panose="020B0503020204020204" charset="-122"/>
            </a:endParaRPr>
          </a:p>
        </p:txBody>
      </p:sp>
      <p:sp>
        <p:nvSpPr>
          <p:cNvPr id="5" name="New shape"/>
          <p:cNvSpPr/>
          <p:nvPr/>
        </p:nvSpPr>
        <p:spPr>
          <a:xfrm>
            <a:off x="1774800" y="2729091"/>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合作优势分析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分析内容提供商与互动电视合作带来的优势，如扩大观众群体、提升内容质量等，促进双方发展。</a:t>
            </a:r>
            <a:endParaRPr sz="1575" b="0" i="0">
              <a:solidFill>
                <a:srgbClr val="000000"/>
              </a:solidFill>
              <a:latin typeface="微软雅黑" panose="020B0503020204020204" charset="-122"/>
            </a:endParaRPr>
          </a:p>
        </p:txBody>
      </p:sp>
      <p:sp>
        <p:nvSpPr>
          <p:cNvPr id="6" name="New shape"/>
          <p:cNvSpPr/>
          <p:nvPr/>
        </p:nvSpPr>
        <p:spPr>
          <a:xfrm>
            <a:off x="1774800" y="4263387"/>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合作挑战与应对</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讨论在合作过程中可能遇到的挑战，如版权纠纷、收益分配不均等问题，并提出相应的应对策略。</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2729091"/>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263387"/>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终端设备适配</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终端设备多样性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随着科技发展，互动电视支持多种终端设备接入，包括智能手机、平板电脑和智能电视等，满足不同用户群体的需求。</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适配技术挑战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面对多样化的终端设备，如何实现高效的适配和优化是关键问题。需考虑不同设备的硬件性能、操作系统兼容性等因素。</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用户体验优化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通过不断优化终端适配，提升用户的观看体验。包括界面一致性、操作便捷性以及内容呈现的流畅度等方面。</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06</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市场发展趋势</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用户规模增长</a:t>
            </a:r>
            <a:endParaRPr sz="3000" b="1" i="0">
              <a:solidFill>
                <a:srgbClr val="000000"/>
              </a:solidFill>
              <a:latin typeface="微软雅黑" panose="020B0503020204020204" charset="-122"/>
            </a:endParaRPr>
          </a:p>
        </p:txBody>
      </p:sp>
      <p:sp>
        <p:nvSpPr>
          <p:cNvPr id="4" name="New shape"/>
          <p:cNvSpPr/>
          <p:nvPr/>
        </p:nvSpPr>
        <p:spPr>
          <a:xfrm>
            <a:off x="6458401" y="1735403"/>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用户规模增长趋势</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互动电视用户数量持续增长，得益于技术进步和内容丰富度提升，吸引了更多消费者关注和使用。</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90FF"/>
                </a:solidFill>
                <a:latin typeface="微软雅黑" panose="020B0503020204020204" charset="-122"/>
              </a:rPr>
              <a:t>用户增长驱动因素</a:t>
            </a:r>
            <a:endParaRPr sz="2100" b="1" i="0">
              <a:solidFill>
                <a:srgbClr val="0090F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技术创新、优质内容供应以及个性化服务是推动互动电视用户规模增长的关键因素，提升了用户体验感。</a:t>
            </a:r>
            <a:endParaRPr sz="1575" b="0" i="0">
              <a:solidFill>
                <a:srgbClr val="000000"/>
              </a:solidFill>
              <a:latin typeface="微软雅黑" panose="020B0503020204020204" charset="-122"/>
            </a:endParaRPr>
          </a:p>
        </p:txBody>
      </p:sp>
      <p:sp>
        <p:nvSpPr>
          <p:cNvPr id="6" name="New shape"/>
          <p:cNvSpPr/>
          <p:nvPr/>
        </p:nvSpPr>
        <p:spPr>
          <a:xfrm>
            <a:off x="6458401" y="3365807"/>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未来用户发展预测</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随着5G技术的普及和智能设备的发展，互动电视用户规模有望进一步扩大，市场潜力巨大。</a:t>
            </a:r>
            <a:endParaRPr sz="1575" b="0" i="0">
              <a:solidFill>
                <a:srgbClr val="000000"/>
              </a:solidFill>
              <a:latin typeface="微软雅黑" panose="020B0503020204020204" charset="-122"/>
            </a:endParaRPr>
          </a:p>
        </p:txBody>
      </p:sp>
      <p:sp>
        <p:nvSpPr>
          <p:cNvPr id="7" name="New shape"/>
          <p:cNvSpPr/>
          <p:nvPr/>
        </p:nvSpPr>
        <p:spPr>
          <a:xfrm>
            <a:off x="5965200" y="2106203"/>
            <a:ext cx="39600" cy="284197"/>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915943"/>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735403"/>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目录</a:t>
            </a:r>
            <a:endParaRPr sz="4800" b="1" i="0">
              <a:solidFill>
                <a:srgbClr val="0F3558"/>
              </a:solidFill>
              <a:latin typeface="微软雅黑" panose="020B0503020204020204" charset="-122"/>
            </a:endParaRPr>
          </a:p>
        </p:txBody>
      </p:sp>
      <p:sp>
        <p:nvSpPr>
          <p:cNvPr id="4" name="New shape"/>
          <p:cNvSpPr/>
          <p:nvPr/>
        </p:nvSpPr>
        <p:spPr>
          <a:xfrm>
            <a:off x="2340000" y="2494800"/>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90FF"/>
                </a:solidFill>
                <a:latin typeface="微软雅黑" panose="020B0503020204020204" charset="-122"/>
              </a:rPr>
              <a:t>01</a:t>
            </a:r>
            <a:r>
              <a:rPr sz="1800">
                <a:latin typeface="微软雅黑" panose="020B0503020204020204" charset="-122"/>
              </a:rPr>
              <a:t> </a:t>
            </a:r>
            <a:r>
              <a:rPr sz="1575" b="0" i="0">
                <a:solidFill>
                  <a:srgbClr val="000000"/>
                </a:solidFill>
                <a:latin typeface="微软雅黑" panose="020B0503020204020204" charset="-122"/>
              </a:rPr>
              <a:t>互动电视概述</a:t>
            </a:r>
            <a:endParaRPr sz="1575" b="0" i="0">
              <a:solidFill>
                <a:srgbClr val="000000"/>
              </a:solidFill>
              <a:latin typeface="微软雅黑" panose="020B0503020204020204" charset="-122"/>
            </a:endParaRPr>
          </a:p>
        </p:txBody>
      </p:sp>
      <p:sp>
        <p:nvSpPr>
          <p:cNvPr id="5" name="New shape"/>
          <p:cNvSpPr/>
          <p:nvPr/>
        </p:nvSpPr>
        <p:spPr>
          <a:xfrm>
            <a:off x="6484141" y="2494800"/>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90FF"/>
                </a:solidFill>
                <a:latin typeface="微软雅黑" panose="020B0503020204020204" charset="-122"/>
              </a:rPr>
              <a:t>02</a:t>
            </a:r>
            <a:r>
              <a:rPr sz="1800">
                <a:latin typeface="微软雅黑" panose="020B0503020204020204" charset="-122"/>
              </a:rPr>
              <a:t> </a:t>
            </a:r>
            <a:r>
              <a:rPr sz="1575" b="0" i="0">
                <a:solidFill>
                  <a:srgbClr val="000000"/>
                </a:solidFill>
                <a:latin typeface="微软雅黑" panose="020B0503020204020204" charset="-122"/>
              </a:rPr>
              <a:t>核心技术解析</a:t>
            </a:r>
            <a:endParaRPr sz="1575" b="0" i="0">
              <a:solidFill>
                <a:srgbClr val="000000"/>
              </a:solidFill>
              <a:latin typeface="微软雅黑" panose="020B0503020204020204" charset="-122"/>
            </a:endParaRPr>
          </a:p>
        </p:txBody>
      </p:sp>
      <p:sp>
        <p:nvSpPr>
          <p:cNvPr id="6" name="New shape"/>
          <p:cNvSpPr/>
          <p:nvPr/>
        </p:nvSpPr>
        <p:spPr>
          <a:xfrm>
            <a:off x="2340000" y="2998223"/>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90FF"/>
                </a:solidFill>
                <a:latin typeface="微软雅黑" panose="020B0503020204020204" charset="-122"/>
              </a:rPr>
              <a:t>03</a:t>
            </a:r>
            <a:r>
              <a:rPr sz="1800">
                <a:latin typeface="微软雅黑" panose="020B0503020204020204" charset="-122"/>
              </a:rPr>
              <a:t> </a:t>
            </a:r>
            <a:r>
              <a:rPr sz="1575" b="0" i="0">
                <a:solidFill>
                  <a:srgbClr val="000000"/>
                </a:solidFill>
                <a:latin typeface="微软雅黑" panose="020B0503020204020204" charset="-122"/>
              </a:rPr>
              <a:t>功能应用场景</a:t>
            </a:r>
            <a:endParaRPr sz="1575" b="0" i="0">
              <a:solidFill>
                <a:srgbClr val="000000"/>
              </a:solidFill>
              <a:latin typeface="微软雅黑" panose="020B0503020204020204" charset="-122"/>
            </a:endParaRPr>
          </a:p>
        </p:txBody>
      </p:sp>
      <p:sp>
        <p:nvSpPr>
          <p:cNvPr id="7" name="New shape"/>
          <p:cNvSpPr/>
          <p:nvPr/>
        </p:nvSpPr>
        <p:spPr>
          <a:xfrm>
            <a:off x="6484141" y="2998223"/>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90FF"/>
                </a:solidFill>
                <a:latin typeface="微软雅黑" panose="020B0503020204020204" charset="-122"/>
              </a:rPr>
              <a:t>04</a:t>
            </a:r>
            <a:r>
              <a:rPr sz="1800">
                <a:latin typeface="微软雅黑" panose="020B0503020204020204" charset="-122"/>
              </a:rPr>
              <a:t> </a:t>
            </a:r>
            <a:r>
              <a:rPr sz="1575" b="0" i="0">
                <a:solidFill>
                  <a:srgbClr val="000000"/>
                </a:solidFill>
                <a:latin typeface="微软雅黑" panose="020B0503020204020204" charset="-122"/>
              </a:rPr>
              <a:t>用户体验设计</a:t>
            </a:r>
            <a:endParaRPr sz="1575" b="0" i="0">
              <a:solidFill>
                <a:srgbClr val="000000"/>
              </a:solidFill>
              <a:latin typeface="微软雅黑" panose="020B0503020204020204" charset="-122"/>
            </a:endParaRPr>
          </a:p>
        </p:txBody>
      </p:sp>
      <p:sp>
        <p:nvSpPr>
          <p:cNvPr id="8" name="New shape"/>
          <p:cNvSpPr/>
          <p:nvPr/>
        </p:nvSpPr>
        <p:spPr>
          <a:xfrm>
            <a:off x="2340000" y="3501646"/>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90FF"/>
                </a:solidFill>
                <a:latin typeface="微软雅黑" panose="020B0503020204020204" charset="-122"/>
              </a:rPr>
              <a:t>05</a:t>
            </a:r>
            <a:r>
              <a:rPr sz="1800">
                <a:latin typeface="微软雅黑" panose="020B0503020204020204" charset="-122"/>
              </a:rPr>
              <a:t> </a:t>
            </a:r>
            <a:r>
              <a:rPr sz="1575" b="0" i="0">
                <a:solidFill>
                  <a:srgbClr val="000000"/>
                </a:solidFill>
                <a:latin typeface="微软雅黑" panose="020B0503020204020204" charset="-122"/>
              </a:rPr>
              <a:t>行业生态构建</a:t>
            </a:r>
            <a:endParaRPr sz="1575" b="0" i="0">
              <a:solidFill>
                <a:srgbClr val="000000"/>
              </a:solidFill>
              <a:latin typeface="微软雅黑" panose="020B0503020204020204" charset="-122"/>
            </a:endParaRPr>
          </a:p>
        </p:txBody>
      </p:sp>
      <p:sp>
        <p:nvSpPr>
          <p:cNvPr id="9" name="New shape"/>
          <p:cNvSpPr/>
          <p:nvPr/>
        </p:nvSpPr>
        <p:spPr>
          <a:xfrm>
            <a:off x="6484141" y="3501646"/>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90FF"/>
                </a:solidFill>
                <a:latin typeface="微软雅黑" panose="020B0503020204020204" charset="-122"/>
              </a:rPr>
              <a:t>06</a:t>
            </a:r>
            <a:r>
              <a:rPr sz="1800">
                <a:latin typeface="微软雅黑" panose="020B0503020204020204" charset="-122"/>
              </a:rPr>
              <a:t> </a:t>
            </a:r>
            <a:r>
              <a:rPr sz="1575" b="0" i="0">
                <a:solidFill>
                  <a:srgbClr val="000000"/>
                </a:solidFill>
                <a:latin typeface="微软雅黑" panose="020B0503020204020204" charset="-122"/>
              </a:rPr>
              <a:t>市场发展趋势</a:t>
            </a:r>
            <a:endParaRPr sz="1575" b="0" i="0">
              <a:solidFill>
                <a:srgbClr val="000000"/>
              </a:solidFill>
              <a:latin typeface="微软雅黑" panose="020B0503020204020204" charset="-122"/>
            </a:endParaRPr>
          </a:p>
        </p:txBody>
      </p:sp>
      <p:sp>
        <p:nvSpPr>
          <p:cNvPr id="10" name="New shape"/>
          <p:cNvSpPr/>
          <p:nvPr/>
        </p:nvSpPr>
        <p:spPr>
          <a:xfrm>
            <a:off x="2340000" y="4005069"/>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90FF"/>
                </a:solidFill>
                <a:latin typeface="微软雅黑" panose="020B0503020204020204" charset="-122"/>
              </a:rPr>
              <a:t>07</a:t>
            </a:r>
            <a:r>
              <a:rPr sz="1800">
                <a:latin typeface="微软雅黑" panose="020B0503020204020204" charset="-122"/>
              </a:rPr>
              <a:t> </a:t>
            </a:r>
            <a:r>
              <a:rPr sz="1575" b="0" i="0">
                <a:solidFill>
                  <a:srgbClr val="000000"/>
                </a:solidFill>
                <a:latin typeface="微软雅黑" panose="020B0503020204020204" charset="-122"/>
              </a:rPr>
              <a:t>运营模式探讨</a:t>
            </a:r>
            <a:endParaRPr sz="1575" b="0" i="0">
              <a:solidFill>
                <a:srgbClr val="000000"/>
              </a:solidFill>
              <a:latin typeface="微软雅黑" panose="020B0503020204020204" charset="-122"/>
            </a:endParaRPr>
          </a:p>
        </p:txBody>
      </p:sp>
      <p:sp>
        <p:nvSpPr>
          <p:cNvPr id="11" name="New shape"/>
          <p:cNvSpPr/>
          <p:nvPr/>
        </p:nvSpPr>
        <p:spPr>
          <a:xfrm>
            <a:off x="6484141" y="4005069"/>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90FF"/>
                </a:solidFill>
                <a:latin typeface="微软雅黑" panose="020B0503020204020204" charset="-122"/>
              </a:rPr>
              <a:t>08</a:t>
            </a:r>
            <a:r>
              <a:rPr sz="1800">
                <a:latin typeface="微软雅黑" panose="020B0503020204020204" charset="-122"/>
              </a:rPr>
              <a:t> </a:t>
            </a:r>
            <a:r>
              <a:rPr sz="1575" b="0" i="0">
                <a:solidFill>
                  <a:srgbClr val="000000"/>
                </a:solidFill>
                <a:latin typeface="微软雅黑" panose="020B0503020204020204" charset="-122"/>
              </a:rPr>
              <a:t>安全挑战应对</a:t>
            </a:r>
            <a:endParaRPr sz="1575" b="0" i="0">
              <a:solidFill>
                <a:srgbClr val="000000"/>
              </a:solidFill>
              <a:latin typeface="微软雅黑" panose="020B0503020204020204" charset="-122"/>
            </a:endParaRPr>
          </a:p>
        </p:txBody>
      </p:sp>
      <p:sp>
        <p:nvSpPr>
          <p:cNvPr id="12" name="New shape"/>
          <p:cNvSpPr/>
          <p:nvPr/>
        </p:nvSpPr>
        <p:spPr>
          <a:xfrm>
            <a:off x="2340000" y="4508491"/>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90FF"/>
                </a:solidFill>
                <a:latin typeface="微软雅黑" panose="020B0503020204020204" charset="-122"/>
              </a:rPr>
              <a:t>09</a:t>
            </a:r>
            <a:r>
              <a:rPr sz="1800">
                <a:latin typeface="微软雅黑" panose="020B0503020204020204" charset="-122"/>
              </a:rPr>
              <a:t> </a:t>
            </a:r>
            <a:r>
              <a:rPr sz="1575" b="0" i="0">
                <a:solidFill>
                  <a:srgbClr val="000000"/>
                </a:solidFill>
                <a:latin typeface="微软雅黑" panose="020B0503020204020204" charset="-122"/>
              </a:rPr>
              <a:t>典型案例分析</a:t>
            </a:r>
            <a:endParaRPr sz="1575" b="0" i="0">
              <a:solidFill>
                <a:srgbClr val="000000"/>
              </a:solidFill>
              <a:latin typeface="微软雅黑" panose="020B0503020204020204" charset="-122"/>
            </a:endParaRPr>
          </a:p>
        </p:txBody>
      </p:sp>
      <p:sp>
        <p:nvSpPr>
          <p:cNvPr id="13" name="New shape"/>
          <p:cNvSpPr/>
          <p:nvPr/>
        </p:nvSpPr>
        <p:spPr>
          <a:xfrm>
            <a:off x="6484141" y="4508491"/>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90FF"/>
                </a:solidFill>
                <a:latin typeface="微软雅黑" panose="020B0503020204020204" charset="-122"/>
              </a:rPr>
              <a:t>10</a:t>
            </a:r>
            <a:r>
              <a:rPr sz="1800">
                <a:latin typeface="微软雅黑" panose="020B0503020204020204" charset="-122"/>
              </a:rPr>
              <a:t> </a:t>
            </a:r>
            <a:r>
              <a:rPr sz="1575" b="0" i="0">
                <a:solidFill>
                  <a:srgbClr val="000000"/>
                </a:solidFill>
                <a:latin typeface="微软雅黑" panose="020B0503020204020204" charset="-122"/>
              </a:rPr>
              <a:t>未来展望预测</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技术创新方向</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人工智能起源于20世纪50年代，最初目标是构建模拟人类智能的机器。经历符号推理、神经网络等技术演进，现已广泛应用于各个领域。</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人工智能起源</a:t>
            </a:r>
            <a:endParaRPr sz="2100" b="1" i="0">
              <a:solidFill>
                <a:srgbClr val="0090FF"/>
              </a:solidFill>
              <a:latin typeface="微软雅黑" panose="020B0503020204020204" charset="-122"/>
            </a:endParaRPr>
          </a:p>
        </p:txBody>
      </p:sp>
      <p:sp>
        <p:nvSpPr>
          <p:cNvPr id="6" name="New shape"/>
          <p:cNvSpPr/>
          <p:nvPr/>
        </p:nvSpPr>
        <p:spPr>
          <a:xfrm>
            <a:off x="4430015" y="1754200"/>
            <a:ext cx="273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4430015" y="1627200"/>
            <a:ext cx="2462400" cy="0"/>
          </a:xfrm>
          <a:prstGeom prst="roundRect">
            <a:avLst>
              <a:gd name="adj" fmla="val 50000"/>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7293015" y="1754200"/>
            <a:ext cx="273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9" name="New shape"/>
          <p:cNvSpPr/>
          <p:nvPr/>
        </p:nvSpPr>
        <p:spPr>
          <a:xfrm>
            <a:off x="7293015" y="1627200"/>
            <a:ext cx="2462400" cy="0"/>
          </a:xfrm>
          <a:prstGeom prst="roundRect">
            <a:avLst>
              <a:gd name="adj" fmla="val 50000"/>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07</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运营模式探讨</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付费订阅机制</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订阅模式介绍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介绍互动电视的付费订阅机制，包括月付、年付等不同选项，以及如何通过订阅享受更多个性化内容和服务。</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价格策略分析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深入解析互动电视订阅价格制定的策略，考虑市场竞争、用户需求和平台成本等多个因素，确保定价既公平又具吸引力。</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用户权益保障</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强调订阅用户享有的服务保障，如无广告观看体验、高清画质支持等，确保用户在支付后能够获得高质量的服务体验。</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广告变现策略</a:t>
            </a:r>
            <a:endParaRPr sz="3000" b="1" i="0">
              <a:solidFill>
                <a:srgbClr val="000000"/>
              </a:solidFill>
              <a:latin typeface="微软雅黑" panose="020B0503020204020204" charset="-122"/>
            </a:endParaRPr>
          </a:p>
        </p:txBody>
      </p:sp>
      <p:sp>
        <p:nvSpPr>
          <p:cNvPr id="4" name="New shape"/>
          <p:cNvSpPr/>
          <p:nvPr/>
        </p:nvSpPr>
        <p:spPr>
          <a:xfrm>
            <a:off x="1558799" y="1627201"/>
            <a:ext cx="3031739" cy="2898928"/>
          </a:xfrm>
          <a:prstGeom prst="roundRect">
            <a:avLst>
              <a:gd name="adj" fmla="val 10032"/>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广告精准投放策略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通过分析用户观看行为和偏好，实施个性化广告推送，提高广告点击率和转化率。</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17538" y="1627200"/>
            <a:ext cx="3031738" cy="2898928"/>
          </a:xfrm>
          <a:prstGeom prst="roundRect">
            <a:avLst>
              <a:gd name="adj" fmla="val 10032"/>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动态定价模型应用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利用实时数据分析技术，根据广告需求和竞争情况调整广告价格，优化广告收益。</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76274" y="1627200"/>
            <a:ext cx="3032171" cy="2898928"/>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互动广告内容创新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开发互动式广告体验，如视频插播、游戏化广告等，增强用户参与度，提升品牌印象。</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08</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安全挑战应对</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数据加密防护</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数据加密是保护互动电视中传输和存储信息的关键手段，确保用户隐私和内容安全不受威胁。</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数据加密的重要性</a:t>
            </a:r>
            <a:endParaRPr sz="2100" b="1" i="0">
              <a:solidFill>
                <a:srgbClr val="0090FF"/>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包括对称加密、非对称加密和哈希算法等多种加密技术，为互动电视提供多层次的安全防护。</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加密技术类型</a:t>
            </a:r>
            <a:endParaRPr sz="2100" b="1" i="0">
              <a:solidFill>
                <a:srgbClr val="0090FF"/>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通过在硬件和软件层面部署加密技术，结合定期安全审计和更新策略，持续提升互动电视系统的数据安全水平。</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防护措施实施</a:t>
            </a:r>
            <a:endParaRPr sz="2100" b="1" i="0">
              <a:solidFill>
                <a:srgbClr val="0090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版权保护措施</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版权保护技术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互动电视采用先进的数字版权管理技术，确保内容在传输过程中的安全和完整，防止非法复制和分发。</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加密与解密机制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通过强大的加密算法对内容进行加密，同时配备专用的解密设备或软件，只有授权用户才能观看和播放节目。</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实时监控与报警系统</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建立实时监控系统，一旦检测到非法访问或内容篡改行为，立即发出警报，并采取相应的防护措施，保障版权安全。</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09</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典型案例分析</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成功项目经验</a:t>
            </a:r>
            <a:endParaRPr sz="3000" b="1" i="0">
              <a:solidFill>
                <a:srgbClr val="000000"/>
              </a:solidFill>
              <a:latin typeface="微软雅黑" panose="020B0503020204020204" charset="-122"/>
            </a:endParaRPr>
          </a:p>
        </p:txBody>
      </p:sp>
      <p:sp>
        <p:nvSpPr>
          <p:cNvPr id="4" name="New shape"/>
          <p:cNvSpPr/>
          <p:nvPr/>
        </p:nvSpPr>
        <p:spPr>
          <a:xfrm>
            <a:off x="1558800" y="1627201"/>
            <a:ext cx="3040532" cy="3627439"/>
          </a:xfrm>
          <a:prstGeom prst="roundRect">
            <a:avLst>
              <a:gd name="adj" fmla="val 9999"/>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互动电视成功案例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通过创新的交互设计，结合用户行为分析，某互动电视平台有效提升了用户参与度和满意度，实现了商业价值与用户体验的双重提升。</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1"/>
            <a:ext cx="3040532" cy="3627439"/>
          </a:xfrm>
          <a:prstGeom prst="roundRect">
            <a:avLst>
              <a:gd name="adj" fmla="val 9999"/>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技术实现与优化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采用先进的流媒体传输技术与个性化推荐算法，确保了内容的高质量呈现和精准推送，同时不断优化系统性能，保障用户体验的流畅性。</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65" y="1627200"/>
            <a:ext cx="3040542" cy="3627439"/>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市场推广策略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结合线上线下多渠道营销，利用社交媒体、KOL合作及创意广告等形式，有效扩大了互动电视的知名度和用户基础，促进了产品的快速普及。</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失败教训总结</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技术选型失误</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在互动电视开发初期，过度依赖不成熟的新技术，导致产品稳定性差，用户体验不佳，影响了市场推广。</a:t>
            </a:r>
            <a:endParaRPr sz="1575" b="0" i="0">
              <a:solidFill>
                <a:srgbClr val="000000"/>
              </a:solidFill>
              <a:latin typeface="微软雅黑" panose="020B0503020204020204" charset="-122"/>
            </a:endParaRPr>
          </a:p>
        </p:txBody>
      </p:sp>
      <p:sp>
        <p:nvSpPr>
          <p:cNvPr id="5" name="New shape"/>
          <p:cNvSpPr/>
          <p:nvPr/>
        </p:nvSpPr>
        <p:spPr>
          <a:xfrm>
            <a:off x="981860" y="2570603"/>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90FF"/>
                </a:solidFill>
                <a:latin typeface="微软雅黑" panose="020B0503020204020204" charset="-122"/>
              </a:rPr>
              <a:t>用户需求忽视</a:t>
            </a:r>
            <a:endParaRPr sz="2100" b="1" i="0">
              <a:solidFill>
                <a:srgbClr val="0090F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初期设计未充分考虑用户真实需求和习惯，功能复杂且操作不便，造成用户流失率高，反馈负面。</a:t>
            </a:r>
            <a:endParaRPr sz="1575" b="0" i="0">
              <a:solidFill>
                <a:srgbClr val="000000"/>
              </a:solidFill>
              <a:latin typeface="微软雅黑" panose="020B0503020204020204" charset="-122"/>
            </a:endParaRPr>
          </a:p>
        </p:txBody>
      </p:sp>
      <p:sp>
        <p:nvSpPr>
          <p:cNvPr id="6" name="New shape"/>
          <p:cNvSpPr/>
          <p:nvPr/>
        </p:nvSpPr>
        <p:spPr>
          <a:xfrm>
            <a:off x="6458401" y="3365807"/>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竞争策略失败</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面对激烈的市场竞争，未能及时调整策略以应对竞争对手的创新和营销活动，市场份额逐渐下降。</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941403"/>
            <a:ext cx="39600" cy="424404"/>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751143"/>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570603"/>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01</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互动电视概述</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10</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未来展望预测</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5G技术赋能</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5G技术概述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5G，即第五代移动通信技术，以其高速率、低延迟和大连接性，成为推动互动电视发展的关键因素。</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5G对互动电视的影响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5G技术显著提升了互动电视的传输速率和用户体验，使得高清视频流、实时互动等成为可能，极大地丰富了内容形式。</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5G在互动电视中的应用前景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随着5G网络的普及，其在互动电视领域的应用将更加广泛，包括虚拟现实、增强现实等新兴技术的融合，为用户带来前所未有的观影体验。</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AI深度应用</a:t>
            </a:r>
            <a:endParaRPr sz="3000" b="1" i="0">
              <a:solidFill>
                <a:srgbClr val="000000"/>
              </a:solidFill>
              <a:latin typeface="微软雅黑" panose="020B0503020204020204" charset="-122"/>
            </a:endParaRPr>
          </a:p>
        </p:txBody>
      </p:sp>
      <p:sp>
        <p:nvSpPr>
          <p:cNvPr id="4" name="New shape"/>
          <p:cNvSpPr/>
          <p:nvPr/>
        </p:nvSpPr>
        <p:spPr>
          <a:xfrm>
            <a:off x="1558800" y="1627200"/>
            <a:ext cx="2744215" cy="280887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AI在内容生成中的作用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AI通过深度学习技术，能够根据用户需求生成个性化的电视节目推荐和内容摘要，极大地丰富了用户的观看体验。</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AI语音交互系统</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利用自然语言处理技术，AI语音交互系统能够实现与用户的自然对话，提供节目搜索、播放控制等服务，提升了电视互动性。</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AI图像识别与分析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AI图像识别技术用于智能分类和检索电视节目中的图像内容，帮助用户快速找到感兴趣的片段，增强观看便捷性。</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定义与特点</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互动电视定义</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互动电视是一种结合了传统电视与互联网技术的新兴媒体形式，允许用户通过遥控器、智能手机等设备进行内容选择和交互。</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90FF"/>
                </a:solidFill>
                <a:latin typeface="微软雅黑" panose="020B0503020204020204" charset="-122"/>
              </a:rPr>
              <a:t>技术基础</a:t>
            </a:r>
            <a:endParaRPr sz="2100" b="1" i="0">
              <a:solidFill>
                <a:srgbClr val="0090F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互动电视基于IPTV技术，利用互联网协议传输音视频信号，实现双向互动功能，包括点播、暂停、回放等功能。</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用户体验特点</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通过个性化推荐、实时互动等功能，互动电视提供了更加丰富和定制化的观看体验，增强了用户的参与感和满意度。</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发展历程回顾</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互动电视的概念最早在20世纪90年代提出，旨在通过电视平台实现用户与节目内容的双向交互。</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互动电视起源</a:t>
            </a:r>
            <a:endParaRPr sz="2100" b="1" i="0">
              <a:solidFill>
                <a:srgbClr val="0090FF"/>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初期主要依赖电话线进行数据传输，随着技术进步，逐渐过渡到光纤、卫星等高速传输方式，极大提升了用户体验。</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技术发展阶段</a:t>
            </a:r>
            <a:endParaRPr sz="2100" b="1" i="0">
              <a:solidFill>
                <a:srgbClr val="0090FF"/>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进入21世纪后，随着互联网的普及和数字电视技术的发展，互动电视开始在全球范围内迅速推广，成为家庭娱乐的重要组成部分。</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市场普及历程</a:t>
            </a:r>
            <a:endParaRPr sz="2100" b="1" i="0">
              <a:solidFill>
                <a:srgbClr val="0090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02</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核心技术解析</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传输协议标准</a:t>
            </a:r>
            <a:endParaRPr sz="3000" b="1" i="0">
              <a:solidFill>
                <a:srgbClr val="000000"/>
              </a:solidFill>
              <a:latin typeface="微软雅黑" panose="020B0503020204020204" charset="-122"/>
            </a:endParaRPr>
          </a:p>
        </p:txBody>
      </p:sp>
      <p:sp>
        <p:nvSpPr>
          <p:cNvPr id="4" name="New shape"/>
          <p:cNvSpPr/>
          <p:nvPr/>
        </p:nvSpPr>
        <p:spPr>
          <a:xfrm>
            <a:off x="1558800"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传输协议概述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传输协议是确保数据在网络中有效传输的标准化方法，对互动电视系统至关重要。它定义了数据包如何封装和传输，以及接收方如何处理这些数据包。</a:t>
            </a:r>
            <a:endParaRPr sz="1575" b="0" i="0">
              <a:solidFill>
                <a:srgbClr val="000000"/>
              </a:solidFill>
              <a:latin typeface="微软雅黑" panose="020B0503020204020204" charset="-122"/>
            </a:endParaRPr>
          </a:p>
        </p:txBody>
      </p:sp>
      <p:sp>
        <p:nvSpPr>
          <p:cNvPr id="5" name="New shape"/>
          <p:cNvSpPr/>
          <p:nvPr/>
        </p:nvSpPr>
        <p:spPr>
          <a:xfrm>
            <a:off x="4430015"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常见传输协议标准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互动电视系统中常用的传输协议包括H.264、MPEG-DASH等，每种协议都有其特定的应用场景和技术特点，选择合适的协议能显著提升系统性能和用户体验。</a:t>
            </a:r>
            <a:endParaRPr sz="1575" b="0" i="0">
              <a:solidFill>
                <a:srgbClr val="000000"/>
              </a:solidFill>
              <a:latin typeface="微软雅黑" panose="020B0503020204020204" charset="-122"/>
            </a:endParaRPr>
          </a:p>
        </p:txBody>
      </p:sp>
      <p:sp>
        <p:nvSpPr>
          <p:cNvPr id="6" name="New shape"/>
          <p:cNvSpPr/>
          <p:nvPr/>
        </p:nvSpPr>
        <p:spPr>
          <a:xfrm>
            <a:off x="7301229" y="1627200"/>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协议选择与应用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根据互动电视内容的性质（如直播或点播）、网络环境等因素，选择合适的传输协议至关重要。正确的协议选择能有效降低延迟，提高视频质量和系统稳定性。</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双向交互原理</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双向交互技术概述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双向交互技术是互动电视的核心，通过用户与电视的双向通信实现个性化服务，增强用户体验。</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实时数据交换机制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互动电视利用先进的数据传输技术，实现用户指令与电视内容的实时交互，确保响应速度和准确性。</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3" y="1627200"/>
            <a:ext cx="3031739" cy="3267239"/>
          </a:xfrm>
          <a:prstGeom prst="roundRect">
            <a:avLst>
              <a:gd name="adj" fmla="val 10032"/>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用户界面设计原则</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设计简洁直观的用户界面，使用户能够轻松操作互动电视，享受无缝的观看体验。</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03</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功能应用场景</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3660</Words>
  <Application>WPS 演示</Application>
  <PresentationFormat>全屏显示(4:3)</PresentationFormat>
  <Paragraphs>356</Paragraphs>
  <Slides>33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33</vt:i4>
      </vt:variant>
    </vt:vector>
  </HeadingPairs>
  <TitlesOfParts>
    <vt:vector size="40"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2025-09-30T11:33:00Z</dcterms:created>
  <dcterms:modified xsi:type="dcterms:W3CDTF">2025-09-30T11:33:05Z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5393C1F8C33A4564B4C73D0F3E79B34F_12</vt:lpwstr>
  </property>
  <property fmtid="{D5CDD505-2E9C-101B-9397-08002B2CF9AE}" pid="3" name="KSOProductBuildVer">
    <vt:lpwstr>2052-12.1.0.22529</vt:lpwstr>
  </property>
</Properties>
</file>