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2192000" cy="6858000" type="screen16x9"/>
  <p:notesSz cx="6858000" cy="9144000"/>
  <p:custDataLst>
    <p:tags r:id="rId3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21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3" Type="http://schemas.openxmlformats.org/officeDocument/2006/relationships/tags" Target="tags/tag1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</p:spPr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</p:spPr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611778" y="1514467"/>
            <a:ext cx="11038043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4800" b="1" i="0">
                <a:solidFill>
                  <a:srgbClr val="FFFFFF"/>
                </a:solidFill>
                <a:latin typeface="微软雅黑" panose="020B0503020204020204" charset="-122"/>
              </a:rPr>
              <a:t>机器人互通系统创新架构</a:t>
            </a:r>
            <a:endParaRPr sz="48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3" name="New shape"/>
          <p:cNvSpPr/>
          <p:nvPr/>
        </p:nvSpPr>
        <p:spPr>
          <a:xfrm>
            <a:off x="622800" y="3101012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4" name="New shape"/>
          <p:cNvSpPr/>
          <p:nvPr/>
        </p:nvSpPr>
        <p:spPr>
          <a:xfrm>
            <a:off x="611778" y="3101012"/>
            <a:ext cx="11038043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3000" b="1" i="0">
                <a:solidFill>
                  <a:srgbClr val="F6E7A9"/>
                </a:solidFill>
                <a:latin typeface="微软雅黑" panose="020B0503020204020204" charset="-122"/>
              </a:rPr>
              <a:t>智能互联与协同进化路径</a:t>
            </a:r>
            <a:endParaRPr sz="3000" b="1" i="0">
              <a:solidFill>
                <a:srgbClr val="F6E7A9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6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7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8" name="New shape"/>
          <p:cNvSpPr/>
          <p:nvPr/>
        </p:nvSpPr>
        <p:spPr>
          <a:xfrm>
            <a:off x="611778" y="4136689"/>
            <a:ext cx="11038043" cy="4552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作者：</a:t>
            </a:r>
            <a:r>
              <a:rPr lang="zh-CN" sz="1575" b="0" i="0">
                <a:solidFill>
                  <a:srgbClr val="FFFFFF"/>
                </a:solidFill>
                <a:latin typeface="微软雅黑" panose="020B0503020204020204" charset="-122"/>
              </a:rPr>
              <a:t>张抿</a:t>
            </a:r>
            <a:r>
              <a:rPr lang="zh-CN" sz="1575" b="0" i="0">
                <a:solidFill>
                  <a:srgbClr val="FFFFFF"/>
                </a:solidFill>
                <a:latin typeface="微软雅黑" panose="020B0503020204020204" charset="-122"/>
              </a:rPr>
              <a:t>轩</a:t>
            </a:r>
            <a:endParaRPr lang="zh-CN"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611778" y="4740950"/>
            <a:ext cx="11038043" cy="451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汇报时间: 2025/10/01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任务协同管理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0"/>
            <a:ext cx="2744215" cy="11727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任务协同指多个机器人或系统在共同目标下，通过通讯与协作完成复杂任务的过程。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CB1C1B"/>
          </a:solidFill>
          <a:ln w="6350">
            <a:solidFill>
              <a:srgbClr val="FF85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任务协同定义</a:t>
            </a:r>
            <a:endParaRPr sz="2100" b="1" i="0">
              <a:solidFill>
                <a:srgbClr val="F6E7A9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利用先进的通讯协议和算法，实现机器人间的高效数据交换与任务分工，提高作业效率。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CB1C1B"/>
          </a:solidFill>
          <a:ln w="6350">
            <a:solidFill>
              <a:srgbClr val="FF85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协同技术应用</a:t>
            </a:r>
            <a:endParaRPr sz="2100" b="1" i="0">
              <a:solidFill>
                <a:srgbClr val="F6E7A9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1"/>
            <a:ext cx="2744216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制定明确的任务分配、进度监控和问题解决机制，确保各机器人在执行过程中的协调一致。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CB1C1B"/>
          </a:solidFill>
          <a:ln w="6350">
            <a:solidFill>
              <a:srgbClr val="FF85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管理策略要点</a:t>
            </a:r>
            <a:endParaRPr sz="2100" b="1" i="0">
              <a:solidFill>
                <a:srgbClr val="F6E7A9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状态实时监控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实时状态监控技术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利用先进的传感器和数据处理技术，实现对机器人运行状态的实时监控。通过收集和分析数据，确保机器人高效、安全地完成任务。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故障预警与诊断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系统能够实时监测机器人的运行参数，一旦发现异常，立即发出预警并自动进行故障诊断，以便及时排除故障，减少停机时间。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62379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性能优化建议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根据实时监控到的数据，系统能提供针对性的性能优化建议，帮助用户调整机器人设置，提高其工作效率和稳定性。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85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85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85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5090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6E7A9"/>
                </a:solidFill>
                <a:latin typeface="微软雅黑" panose="020B0503020204020204" charset="-122"/>
              </a:rPr>
              <a:t>04</a:t>
            </a:r>
            <a:endParaRPr sz="4800" b="1" i="0">
              <a:solidFill>
                <a:srgbClr val="F6E7A9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8566"/>
                </a:solidFill>
                <a:latin typeface="微软雅黑" panose="020B0503020204020204" charset="-122"/>
              </a:rPr>
              <a:t>交互设计</a:t>
            </a:r>
            <a:endParaRPr sz="4800" b="1" i="0">
              <a:solidFill>
                <a:srgbClr val="FF8566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人机操作界面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1"/>
            <a:ext cx="3040516" cy="3267239"/>
          </a:xfrm>
          <a:prstGeom prst="roundRect">
            <a:avLst>
              <a:gd name="adj" fmla="val 9999"/>
            </a:avLst>
          </a:prstGeom>
          <a:solidFill>
            <a:srgbClr val="CB1C1B"/>
          </a:solidFill>
          <a:ln w="6350">
            <a:solidFill>
              <a:srgbClr val="F6E7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人机界面定义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人机操作界面是连接用户与机器人系统的重要桥梁。通过友好的交互设计，实现信息的高效传达和命令的精准执行。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16" y="1627201"/>
            <a:ext cx="3040502" cy="3267239"/>
          </a:xfrm>
          <a:prstGeom prst="roundRect">
            <a:avLst>
              <a:gd name="adj" fmla="val 10000"/>
            </a:avLst>
          </a:prstGeom>
          <a:solidFill>
            <a:srgbClr val="CB1C1B"/>
          </a:solidFill>
          <a:ln w="6350">
            <a:solidFill>
              <a:srgbClr val="F6E7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界面设计原则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界面设计需遵循易用性、一致性和可访问性原则，确保不同背景的用户都能轻松上手，提升整体使用体验。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93817" y="1627201"/>
            <a:ext cx="3040517" cy="3267239"/>
          </a:xfrm>
          <a:prstGeom prst="roundRect">
            <a:avLst>
              <a:gd name="adj" fmla="val 9999"/>
            </a:avLst>
          </a:prstGeom>
          <a:solidFill>
            <a:srgbClr val="CB1C1B"/>
          </a:solidFill>
          <a:ln w="6350">
            <a:solidFill>
              <a:srgbClr val="F6E7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关键技术应用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采用触摸屏、语音识别等技术，结合图形化操作指引，构建直观、响应灵敏的人机交互环境，增强用户互动体验。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跨平台适配方案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跨平台适配技术</a:t>
            </a:r>
            <a:endParaRPr sz="2100" b="1" i="0">
              <a:solidFill>
                <a:srgbClr val="F6E7A9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通过统一接口和协议，实现不同操作系统、硬件平台间的机器人通讯与协作，提升系统兼容性和灵活性。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570603"/>
            <a:ext cx="4545077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多语言支持</a:t>
            </a:r>
            <a:endParaRPr sz="2100" b="1" i="0">
              <a:solidFill>
                <a:srgbClr val="F6E7A9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设计系统时考虑多语言环境，确保不同国家和地区的用户都能无障碍使用，增强用户体验。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数据格式标准化</a:t>
            </a:r>
            <a:endParaRPr sz="2100" b="1" i="0">
              <a:solidFill>
                <a:srgbClr val="F6E7A9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采用通用的数据交换格式，如JSON或XML，以简化跨平台间的数据解析和处理过程，提高互操作性。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F6E7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F6E7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85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941403"/>
            <a:ext cx="39600" cy="424404"/>
          </a:xfrm>
          <a:prstGeom prst="rect">
            <a:avLst/>
          </a:prstGeom>
          <a:solidFill>
            <a:srgbClr val="F6E7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751143"/>
            <a:ext cx="309600" cy="39600"/>
          </a:xfrm>
          <a:prstGeom prst="rect">
            <a:avLst/>
          </a:prstGeom>
          <a:solidFill>
            <a:srgbClr val="F6E7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570603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85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F6E7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F6E7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85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5090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6E7A9"/>
                </a:solidFill>
                <a:latin typeface="微软雅黑" panose="020B0503020204020204" charset="-122"/>
              </a:rPr>
              <a:t>05</a:t>
            </a:r>
            <a:endParaRPr sz="4800" b="1" i="0">
              <a:solidFill>
                <a:srgbClr val="F6E7A9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8566"/>
                </a:solidFill>
                <a:latin typeface="微软雅黑" panose="020B0503020204020204" charset="-122"/>
              </a:rPr>
              <a:t>应用场景</a:t>
            </a:r>
            <a:endParaRPr sz="4800" b="1" i="0">
              <a:solidFill>
                <a:srgbClr val="FF8566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工业自动化领域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工业自动化概述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工业自动化是指利用控制系统和信息技术，实现生产过程的自动化控制和管理，以提高效率和减少人工干预。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机器人在自动化中的应用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机器人技术在工业自动化中发挥着关键作用，它们能够执行重复性高、危险性大的任务，显著提升生产效率和安全性。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62379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互通系统的重要性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机器人互通系统确保不同设备和系统间高效通信与协作，对于实现复杂生产过程的无缝对接和优化至关重要。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85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85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85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服务型机器人协作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4484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服务型机器人协作模式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探讨不同服务型机器人在协作过程中的交互方式，包括信息共享、任务分配和协调机制，以提升整体服务效率。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4484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协作中的挑战与解决方案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分析服务型机器人协作过程中可能遇到的技术、沟通和管理挑战，并提出相应的解决策略和创新方法。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协作效果评估标准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建立一套客观的评价体系来衡量服务型机器人协作的效果，包括任务完成质量、响应时间及用户满意度等关键指标。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5090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6E7A9"/>
                </a:solidFill>
                <a:latin typeface="微软雅黑" panose="020B0503020204020204" charset="-122"/>
              </a:rPr>
              <a:t>06</a:t>
            </a:r>
            <a:endParaRPr sz="4800" b="1" i="0">
              <a:solidFill>
                <a:srgbClr val="F6E7A9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8566"/>
                </a:solidFill>
                <a:latin typeface="微软雅黑" panose="020B0503020204020204" charset="-122"/>
              </a:rPr>
              <a:t>安全保障</a:t>
            </a:r>
            <a:endParaRPr sz="4800" b="1" i="0">
              <a:solidFill>
                <a:srgbClr val="FF8566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数据加密传输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数据加密传输概述</a:t>
            </a:r>
            <a:endParaRPr sz="2100" b="1" i="0">
              <a:solidFill>
                <a:srgbClr val="F6E7A9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数据加密传输是确保信息在网络中安全传递的技术，通过加密算法将数据转换为密文，防止未经授权的访问。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1"/>
            <a:ext cx="4545077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常用的加密技术</a:t>
            </a:r>
            <a:endParaRPr sz="2100" b="1" i="0">
              <a:solidFill>
                <a:srgbClr val="F6E7A9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包括对称加密、非对称加密和哈希函数等，每种技术根据应用场景选择，以实现数据的保密性、完整性和认证性。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实施加密传输的挑战</a:t>
            </a:r>
            <a:endParaRPr sz="2100" b="1" i="0">
              <a:solidFill>
                <a:srgbClr val="F6E7A9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随着计算能力的增强，破解加密技术的风险也在增加。同时，数据传输效率与安全性之间的平衡也是一大挑战。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F6E7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F6E7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85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1"/>
            <a:ext cx="39600" cy="604606"/>
          </a:xfrm>
          <a:prstGeom prst="rect">
            <a:avLst/>
          </a:prstGeom>
          <a:solidFill>
            <a:srgbClr val="F6E7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1"/>
            <a:ext cx="309600" cy="39600"/>
          </a:xfrm>
          <a:prstGeom prst="rect">
            <a:avLst/>
          </a:prstGeom>
          <a:solidFill>
            <a:srgbClr val="F6E7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85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F6E7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F6E7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85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838800" y="979200"/>
            <a:ext cx="3672000" cy="511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1054800" y="1037646"/>
            <a:ext cx="2482880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8566"/>
                </a:solidFill>
                <a:latin typeface="微软雅黑" panose="020B0503020204020204" charset="-122"/>
              </a:rPr>
              <a:t>目录</a:t>
            </a:r>
            <a:endParaRPr sz="4800" b="1" i="0">
              <a:solidFill>
                <a:srgbClr val="FF8566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2340000" y="2494800"/>
            <a:ext cx="4152432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F6E7A9"/>
                </a:solidFill>
                <a:latin typeface="微软雅黑" panose="020B0503020204020204" charset="-122"/>
              </a:rPr>
              <a:t>01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系统概述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6484141" y="2494800"/>
            <a:ext cx="4152433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F6E7A9"/>
                </a:solidFill>
                <a:latin typeface="微软雅黑" panose="020B0503020204020204" charset="-122"/>
              </a:rPr>
              <a:t>02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技术基础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2340000" y="2998223"/>
            <a:ext cx="4152432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F6E7A9"/>
                </a:solidFill>
                <a:latin typeface="微软雅黑" panose="020B0503020204020204" charset="-122"/>
              </a:rPr>
              <a:t>03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功能模块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6484141" y="2998223"/>
            <a:ext cx="4152433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F6E7A9"/>
                </a:solidFill>
                <a:latin typeface="微软雅黑" panose="020B0503020204020204" charset="-122"/>
              </a:rPr>
              <a:t>04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交互设计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2340000" y="3501646"/>
            <a:ext cx="4152432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F6E7A9"/>
                </a:solidFill>
                <a:latin typeface="微软雅黑" panose="020B0503020204020204" charset="-122"/>
              </a:rPr>
              <a:t>05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应用场景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6484141" y="3501646"/>
            <a:ext cx="4152433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F6E7A9"/>
                </a:solidFill>
                <a:latin typeface="微软雅黑" panose="020B0503020204020204" charset="-122"/>
              </a:rPr>
              <a:t>06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安全保障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2340000" y="4005069"/>
            <a:ext cx="4152432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F6E7A9"/>
                </a:solidFill>
                <a:latin typeface="微软雅黑" panose="020B0503020204020204" charset="-122"/>
              </a:rPr>
              <a:t>07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性能优化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11" name="New shape"/>
          <p:cNvSpPr/>
          <p:nvPr/>
        </p:nvSpPr>
        <p:spPr>
          <a:xfrm>
            <a:off x="6484141" y="4005069"/>
            <a:ext cx="4152433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F6E7A9"/>
                </a:solidFill>
                <a:latin typeface="微软雅黑" panose="020B0503020204020204" charset="-122"/>
              </a:rPr>
              <a:t>08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发展趋势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异常预警机制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异常预警机制是指通过对机器人系统运行状态的实时监控，及时发现并预警潜在的异常情况，确保系统安全稳定运行。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CB1C1B"/>
          </a:solidFill>
          <a:ln w="6350">
            <a:solidFill>
              <a:srgbClr val="FF85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异常预警机制定义</a:t>
            </a:r>
            <a:endParaRPr sz="2100" b="1" i="0">
              <a:solidFill>
                <a:srgbClr val="F6E7A9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预警信号主要包括硬件故障、软件错误、数据异常等，根据不同类型采取相应的应对措施，防止问题扩大化。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CB1C1B"/>
          </a:solidFill>
          <a:ln w="6350">
            <a:solidFill>
              <a:srgbClr val="FF85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预警信号类型</a:t>
            </a:r>
            <a:endParaRPr sz="2100" b="1" i="0">
              <a:solidFill>
                <a:srgbClr val="F6E7A9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0"/>
            <a:ext cx="2744216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预警响应流程包括接收预警信号、分析原因、制定解决方案、执行修复和反馈结果，以确保系统快速恢复正常运行。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CB1C1B"/>
          </a:solidFill>
          <a:ln w="6350">
            <a:solidFill>
              <a:srgbClr val="FF85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预警响应流程</a:t>
            </a:r>
            <a:endParaRPr sz="2100" b="1" i="0">
              <a:solidFill>
                <a:srgbClr val="F6E7A9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5090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6E7A9"/>
                </a:solidFill>
                <a:latin typeface="微软雅黑" panose="020B0503020204020204" charset="-122"/>
              </a:rPr>
              <a:t>07</a:t>
            </a:r>
            <a:endParaRPr sz="4800" b="1" i="0">
              <a:solidFill>
                <a:srgbClr val="F6E7A9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8566"/>
                </a:solidFill>
                <a:latin typeface="微软雅黑" panose="020B0503020204020204" charset="-122"/>
              </a:rPr>
              <a:t>性能优化</a:t>
            </a:r>
            <a:endParaRPr sz="4800" b="1" i="0">
              <a:solidFill>
                <a:srgbClr val="FF8566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响应速度提升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12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实时数据处理技术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采用高效的数据结构与算法，确保机器人系统能够迅速处理和响应外部输入，提高整体系统的运行效率。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优化通信协议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通过改进通信协议设计，减少数据传输延迟，实现机器人之间更快速的互联互通，提升系统响应速度。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硬件性能升级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选用高性能处理器和高速传输模块，增强机器人的计算能力和信息处理能力，从根本上提升响应速度。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资源调度策略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1"/>
            <a:ext cx="3040532" cy="3627421"/>
          </a:xfrm>
          <a:prstGeom prst="roundRect">
            <a:avLst>
              <a:gd name="adj" fmla="val 9999"/>
            </a:avLst>
          </a:prstGeom>
          <a:solidFill>
            <a:srgbClr val="CB1C1B"/>
          </a:solidFill>
          <a:ln w="6350">
            <a:solidFill>
              <a:srgbClr val="F6E7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资源调度策略概述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资源调度策略是机器人互通系统中的核心组成部分，旨在高效分配和利用计算资源、存储资源和网络资源，以满足不同任务的需求。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32" y="1627200"/>
            <a:ext cx="3040516" cy="3627421"/>
          </a:xfrm>
          <a:prstGeom prst="roundRect">
            <a:avLst>
              <a:gd name="adj" fmla="val 9999"/>
            </a:avLst>
          </a:prstGeom>
          <a:solidFill>
            <a:srgbClr val="CB1C1B"/>
          </a:solidFill>
          <a:ln w="6350">
            <a:solidFill>
              <a:srgbClr val="F6E7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动态资源分配方法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采用动态资源分配方法，根据实时任务需求和系统负载情况，灵活调整资源分配方案，提高系统响应速度和资源利用率。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93847" y="1627200"/>
            <a:ext cx="3040516" cy="3627421"/>
          </a:xfrm>
          <a:prstGeom prst="roundRect">
            <a:avLst>
              <a:gd name="adj" fmla="val 9999"/>
            </a:avLst>
          </a:prstGeom>
          <a:solidFill>
            <a:srgbClr val="CB1C1B"/>
          </a:solidFill>
          <a:ln w="6350">
            <a:solidFill>
              <a:srgbClr val="F6E7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负载均衡技术应用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通过负载均衡技术，将任务均匀分配到各个计算节点，避免单个节点过载，确保系统的稳定运行和高效处理能力。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5090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6E7A9"/>
                </a:solidFill>
                <a:latin typeface="微软雅黑" panose="020B0503020204020204" charset="-122"/>
              </a:rPr>
              <a:t>08</a:t>
            </a:r>
            <a:endParaRPr sz="4800" b="1" i="0">
              <a:solidFill>
                <a:srgbClr val="F6E7A9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8566"/>
                </a:solidFill>
                <a:latin typeface="微软雅黑" panose="020B0503020204020204" charset="-122"/>
              </a:rPr>
              <a:t>发展趋势</a:t>
            </a:r>
            <a:endParaRPr sz="4800" b="1" i="0">
              <a:solidFill>
                <a:srgbClr val="FF8566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AI融合方向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878466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通过深度学习和自然语言处理，AI赋予机器人更强大的认知和交互能力，实现复杂环境下的自主决策与操作。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410" y="1627200"/>
            <a:ext cx="2580658" cy="1124265"/>
          </a:xfrm>
          <a:prstGeom prst="roundRect">
            <a:avLst>
              <a:gd name="adj" fmla="val 10888"/>
            </a:avLst>
          </a:prstGeom>
          <a:solidFill>
            <a:srgbClr val="CB1C1B"/>
          </a:solidFill>
          <a:ln w="6350">
            <a:solidFill>
              <a:srgbClr val="FF85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AI技术在机器人中的应用</a:t>
            </a:r>
            <a:endParaRPr sz="2100" b="1" i="0">
              <a:solidFill>
                <a:srgbClr val="F6E7A9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878465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利用海量数据训练，机器人能够从经验中学习并优化行为模式，提升任务执行效率与准确性。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625" y="1627200"/>
            <a:ext cx="2580660" cy="1124265"/>
          </a:xfrm>
          <a:prstGeom prst="roundRect">
            <a:avLst>
              <a:gd name="adj" fmla="val 10888"/>
            </a:avLst>
          </a:prstGeom>
          <a:solidFill>
            <a:srgbClr val="CB1C1B"/>
          </a:solidFill>
          <a:ln w="6350">
            <a:solidFill>
              <a:srgbClr val="FF85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数据驱动的机器人学习</a:t>
            </a:r>
            <a:endParaRPr sz="2100" b="1" i="0">
              <a:solidFill>
                <a:srgbClr val="F6E7A9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1"/>
            <a:ext cx="2744216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设计灵活的AI融合架构，使不同机器人系统能够无缝对接，共享资源与知识，增强整体协同作业能力。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CB1C1B"/>
          </a:solidFill>
          <a:ln w="6350">
            <a:solidFill>
              <a:srgbClr val="FF85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跨平台AI集成策略</a:t>
            </a:r>
            <a:endParaRPr sz="2100" b="1" i="0">
              <a:solidFill>
                <a:srgbClr val="F6E7A9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边缘计算应用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边缘计算概述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边缘计算是一种分布式计算模式，通过在数据源头就近处理数据，减少数据传输延迟和带宽消耗，提高系统响应速度和数据处理效率。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边缘计算与机器人互通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边缘计算能够为机器人提供实时、低延迟的数据处理能力，使机器人在执行任务时更加灵活高效，实现更智能的决策和操作。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62379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边缘计算应用场景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边缘计算在机器人互通系统中广泛应用，如自主导航、环境感知、多机器人协同作业等，通过在本地处理数据，提升机器人系统的实时性和可靠性。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85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85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85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611778" y="2635727"/>
            <a:ext cx="11038043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4800" b="1" i="0">
                <a:solidFill>
                  <a:srgbClr val="FFFFFF"/>
                </a:solidFill>
                <a:latin typeface="微软雅黑" panose="020B0503020204020204" charset="-122"/>
              </a:rPr>
              <a:t>谢 谢 大 家</a:t>
            </a:r>
            <a:endParaRPr sz="48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5090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6E7A9"/>
                </a:solidFill>
                <a:latin typeface="微软雅黑" panose="020B0503020204020204" charset="-122"/>
              </a:rPr>
              <a:t>01</a:t>
            </a:r>
            <a:endParaRPr sz="4800" b="1" i="0">
              <a:solidFill>
                <a:srgbClr val="F6E7A9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8566"/>
                </a:solidFill>
                <a:latin typeface="微软雅黑" panose="020B0503020204020204" charset="-122"/>
              </a:rPr>
              <a:t>系统概述</a:t>
            </a:r>
            <a:endParaRPr sz="4800" b="1" i="0">
              <a:solidFill>
                <a:srgbClr val="FF8566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定义与目标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机器人互通系统定义</a:t>
            </a:r>
            <a:endParaRPr sz="2100" b="1" i="0">
              <a:solidFill>
                <a:srgbClr val="F6E7A9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机器人互通系统是指通过标准化接口和协议，实现不同品牌和型号的机器人之间进行数据交换、协同工作的技术体系。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1"/>
            <a:ext cx="4545077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系统目标与意义</a:t>
            </a:r>
            <a:endParaRPr sz="2100" b="1" i="0">
              <a:solidFill>
                <a:srgbClr val="F6E7A9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旨在打破机器人之间的技术壁垒，促进资源共享和优化配置，提高生产效率，推动智能制造和自动化领域的发展。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应用场景概述</a:t>
            </a:r>
            <a:endParaRPr sz="2100" b="1" i="0">
              <a:solidFill>
                <a:srgbClr val="F6E7A9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广泛应用于制造业、物流仓储、医疗康复、家庭服务等领域，实现机器人之间的无缝协作和任务分配，提升整体作业效率和质量。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F6E7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F6E7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85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1"/>
            <a:ext cx="39600" cy="604606"/>
          </a:xfrm>
          <a:prstGeom prst="rect">
            <a:avLst/>
          </a:prstGeom>
          <a:solidFill>
            <a:srgbClr val="F6E7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1"/>
            <a:ext cx="309600" cy="39600"/>
          </a:xfrm>
          <a:prstGeom prst="rect">
            <a:avLst/>
          </a:prstGeom>
          <a:solidFill>
            <a:srgbClr val="F6E7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85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F6E7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F6E7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85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核心架构解析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核心架构解析是机器人互通系统的基石，通过集成感知、处理和执行模块，实现机器人间的高效信息交换与协作。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CB1C1B"/>
          </a:solidFill>
          <a:ln w="6350">
            <a:solidFill>
              <a:srgbClr val="FF85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核心架构解析</a:t>
            </a:r>
            <a:endParaRPr sz="2100" b="1" i="0">
              <a:solidFill>
                <a:srgbClr val="F6E7A9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感知层技术包括视觉、听觉及触觉等传感器的应用，使机器人能够实时获取环境数据，为后续决策提供依据。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CB1C1B"/>
          </a:solidFill>
          <a:ln w="6350">
            <a:solidFill>
              <a:srgbClr val="FF85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感知层技术</a:t>
            </a:r>
            <a:endParaRPr sz="2100" b="1" i="0">
              <a:solidFill>
                <a:srgbClr val="F6E7A9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0"/>
            <a:ext cx="2744216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处理与执行层负责对感知层收集的数据进行处理分析，并指挥执行机构完成具体任务，是实现机器人功能的核心环节。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CB1C1B"/>
          </a:solidFill>
          <a:ln w="6350">
            <a:solidFill>
              <a:srgbClr val="FF85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处理与执行层</a:t>
            </a:r>
            <a:endParaRPr sz="2100" b="1" i="0">
              <a:solidFill>
                <a:srgbClr val="F6E7A9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5090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6E7A9"/>
                </a:solidFill>
                <a:latin typeface="微软雅黑" panose="020B0503020204020204" charset="-122"/>
              </a:rPr>
              <a:t>02</a:t>
            </a:r>
            <a:endParaRPr sz="4800" b="1" i="0">
              <a:solidFill>
                <a:srgbClr val="F6E7A9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8566"/>
                </a:solidFill>
                <a:latin typeface="微软雅黑" panose="020B0503020204020204" charset="-122"/>
              </a:rPr>
              <a:t>技术基础</a:t>
            </a:r>
            <a:endParaRPr sz="4800" b="1" i="0">
              <a:solidFill>
                <a:srgbClr val="FF8566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通信协议标准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12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通信协议标准概述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通信协议标准是确保机器人之间能够有效交流和协同工作的基础，包括数据传输格式、命令集及响应机制等。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国际通用标准简介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国际标准化组织（ISO）制定的ISO/IEC 8825等系列标准，为机器人通信提供了全球认可的框架和规范。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行业标准与定制协议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除了国际标准外，特定行业如制造业、医疗等领域也有自己的通信标准，同时企业也可能根据需求开发专用协议。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数据处理机制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1"/>
            <a:ext cx="3040516" cy="3627420"/>
          </a:xfrm>
          <a:prstGeom prst="roundRect">
            <a:avLst>
              <a:gd name="adj" fmla="val 9999"/>
            </a:avLst>
          </a:prstGeom>
          <a:solidFill>
            <a:srgbClr val="CB1C1B"/>
          </a:solidFill>
          <a:ln w="6350">
            <a:solidFill>
              <a:srgbClr val="F6E7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数据收集与整合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机器人互通系统通过多渠道收集各类数据，包括传感器信息、环境参数等，然后进行有效整合，为后续处理提供基础。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15" y="1627201"/>
            <a:ext cx="3040515" cy="3627420"/>
          </a:xfrm>
          <a:prstGeom prst="roundRect">
            <a:avLst>
              <a:gd name="adj" fmla="val 9999"/>
            </a:avLst>
          </a:prstGeom>
          <a:solidFill>
            <a:srgbClr val="CB1C1B"/>
          </a:solidFill>
          <a:ln w="6350">
            <a:solidFill>
              <a:srgbClr val="F6E7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数据清洗与预处理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为确保数据质量，需对收集的数据进行清洗和预处理，去除噪声和异常值，标准化格式，为数据分析奠定坚实基础。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93830" y="1627201"/>
            <a:ext cx="3040532" cy="3627420"/>
          </a:xfrm>
          <a:prstGeom prst="roundRect">
            <a:avLst>
              <a:gd name="adj" fmla="val 9999"/>
            </a:avLst>
          </a:prstGeom>
          <a:solidFill>
            <a:srgbClr val="CB1C1B"/>
          </a:solidFill>
          <a:ln w="6350">
            <a:solidFill>
              <a:srgbClr val="F6E7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高效算法应用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采用先进的数据处理算法，如机器学习、深度学习等，对清洗后的数据进行分析和挖掘，提取有价值的信息，支持决策制定。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5090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6E7A9"/>
                </a:solidFill>
                <a:latin typeface="微软雅黑" panose="020B0503020204020204" charset="-122"/>
              </a:rPr>
              <a:t>03</a:t>
            </a:r>
            <a:endParaRPr sz="4800" b="1" i="0">
              <a:solidFill>
                <a:srgbClr val="F6E7A9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8566"/>
                </a:solidFill>
                <a:latin typeface="微软雅黑" panose="020B0503020204020204" charset="-122"/>
              </a:rPr>
              <a:t>功能模块</a:t>
            </a:r>
            <a:endParaRPr sz="4800" b="1" i="0">
              <a:solidFill>
                <a:srgbClr val="FF8566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AS_NET" val="Unix 5.4 unknown"/>
  <p:tag name="AS_OS" val="Unix 5.4 unknown"/>
  <p:tag name="AS_RELEASE_DATE" val="2013.12.17"/>
  <p:tag name="AS_TITLE" val="Spire.Presentation for .NET "/>
  <p:tag name="AS_VERSION" val="2.1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3061</Words>
  <Application>WPS 演示</Application>
  <PresentationFormat>全屏显示(4:3)</PresentationFormat>
  <Paragraphs>293</Paragraphs>
  <Slides>27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4" baseType="lpstr">
      <vt:lpstr>Arial</vt:lpstr>
      <vt:lpstr>宋体</vt:lpstr>
      <vt:lpstr>Wingdings</vt:lpstr>
      <vt:lpstr>微软雅黑</vt:lpstr>
      <vt:lpstr>Calibri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玄月冰灵</cp:lastModifiedBy>
  <cp:revision>2</cp:revision>
  <dcterms:created xsi:type="dcterms:W3CDTF">2025-10-01T03:14:00Z</dcterms:created>
  <dcterms:modified xsi:type="dcterms:W3CDTF">2025-10-01T03:14:08Z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B7F75E315CD1400093AB522BF50C11CD_12</vt:lpwstr>
  </property>
  <property fmtid="{D5CDD505-2E9C-101B-9397-08002B2CF9AE}" pid="3" name="KSOProductBuildVer">
    <vt:lpwstr>2052-12.1.0.22529</vt:lpwstr>
  </property>
</Properties>
</file>