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机械臂技术革新之路</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445164"/>
                </a:solidFill>
                <a:latin typeface="微软雅黑" panose="020B0503020204020204" charset="-122"/>
              </a:rPr>
              <a:t>智能制造核心装备解析</a:t>
            </a:r>
            <a:endParaRPr sz="3000" b="1" i="0">
              <a:solidFill>
                <a:srgbClr val="445164"/>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2025/09/30</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运动控制逻辑</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运动控制是机械臂的核心功能，通过精确的算法和硬件实现对机械臂各关节的协调运动，确保动作的准确性和稳定性。</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运动控制原理</a:t>
            </a:r>
            <a:endParaRPr sz="2100" b="1" i="0">
              <a:solidFill>
                <a:srgbClr val="445164"/>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利用传感器实时监测机械臂的位置、速度和力矩等参数，并通过反馈控制系统调整运动指令，以应对外界干扰和内部误差。</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传感器反馈机制</a:t>
            </a:r>
            <a:endParaRPr sz="2100" b="1" i="0">
              <a:solidFill>
                <a:srgbClr val="445164"/>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路径规划是运动控制的关键环节，根据任务需求生成最优的运动轨迹和速度曲线，并驱动机械臂按预定路径高效、安全地完成作业。</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路径规划与执行</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反馈调节机制</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反馈调节原理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反馈调节机制是机械臂控制系统的核心，通过传感器收集执行结果数据，与期望目标进行比较，调整动作策略以优化性能。</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闭环控制应用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在机械臂中，闭环控制实现高精度操作，通过实时监测和调整，确保任务按预设路径和精度完成，提高作业效率和准确性。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自我校正能力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高级机械臂配备反馈调节系统，能自动识别误差并进行调整，实现自我校正，减少人为干预，提升自动化水平及作业稳定性。</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04</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应用场景展示</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工业制造领域</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高精度组装作业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机械臂在工业制造中，以其精确的运动控制能力，完成高精度的组装作业，确保产品质量和生产效率。</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1"/>
            <a:ext cx="3040502"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自动化生产线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机械臂集成于自动化生产线，实现物料搬运、零件组装等重复性任务的自动化操作，大幅提升生产连续性。</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4" y="1627202"/>
            <a:ext cx="3040502" cy="326723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复杂环境适应性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机械臂能够适应各种复杂的工业制造环境，如高温、低温、粉尘等，保证生产过程的安全与稳定。</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医疗辅助应用</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精确手术操作</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机械臂通过高精度控制系统，能够协助医生进行微创手术，提高手术精度和成功率，减少患者术后恢复时间。</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远程医疗辅助</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在偏远地区或紧急情况下，机械臂可作为远程医疗的重要工具，实现专家远程操控，为患者提供及时有效的医疗服务。</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康复训练应用</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机械臂用于患者的康复训练中，通过定制化的运动方案，帮助患者进行精准的肌肉和关节锻炼，加速康复进程。</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05</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技术优势特点</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高精度定位能力</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高精度定位技术概述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高精度定位技术通过先进的传感器和算法实现机械臂在空间中的精确位置控制，是现代智能制造中不可或缺的核心技术之一。</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关键技术解析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该技术依赖于激光雷达、视觉系统及编码器等多种传感设备，结合复杂的算法处理，确保机械臂在作业过程中的高精度与高稳定性。</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应用领域展示</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高精度定位能力使得机械臂能够应用于精密组装、手术辅助、艺术创作等多个领域，极大地拓展了其应用范围和深度。</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多轴联动柔性</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多轴联动技术概述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多轴联动技术是机械臂实现复杂运动和精确操作的关键，通过控制多个关节协同工作，完成从简单到复杂的任务。</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柔性控制策略</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为提高机械臂的适应性和灵活性，采用先进的柔性控制策略，如自适应控制、模糊逻辑控制等，以应对多变的操作环境。</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应用实例分析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通过具体案例分析多轴联动柔性技术在工业自动化、医疗手术辅助等领域的应用，展示其高效性和可靠性。</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06</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核心部件详解</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伺服电机选型</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伺服电机选型原则</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在选择伺服电机时，需考虑负载特性、运动精度及响应速度等因素，确保所选电机能满足机械臂的精确控制需求。</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关键参数分析</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主要参数包括额定功率、转矩、转速和惯量等，这些决定了电机的性能及与机械臂的匹配程度，影响整体工作效率。</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常见类型比较</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市场上伺服电机有多种类型，如步进式、交流异步和直流永磁等。每种类型有其特定应用场景，选择时需综合考虑使用环境和性能要求。</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目录</a:t>
            </a:r>
            <a:endParaRPr sz="4800" b="1" i="0">
              <a:solidFill>
                <a:srgbClr val="0050AF"/>
              </a:solidFill>
              <a:latin typeface="微软雅黑" panose="020B0503020204020204" charset="-122"/>
            </a:endParaRPr>
          </a:p>
        </p:txBody>
      </p:sp>
      <p:sp>
        <p:nvSpPr>
          <p:cNvPr id="4" name="New shape"/>
          <p:cNvSpPr/>
          <p:nvPr/>
        </p:nvSpPr>
        <p:spPr>
          <a:xfrm>
            <a:off x="1486800"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01</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机械臂概述</a:t>
            </a:r>
            <a:endParaRPr sz="1575" b="0" i="0">
              <a:solidFill>
                <a:srgbClr val="000000"/>
              </a:solidFill>
              <a:latin typeface="微软雅黑" panose="020B0503020204020204" charset="-122"/>
            </a:endParaRPr>
          </a:p>
        </p:txBody>
      </p:sp>
      <p:sp>
        <p:nvSpPr>
          <p:cNvPr id="5" name="New shape"/>
          <p:cNvSpPr/>
          <p:nvPr/>
        </p:nvSpPr>
        <p:spPr>
          <a:xfrm>
            <a:off x="3455314"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02</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结构组成解析</a:t>
            </a:r>
            <a:endParaRPr sz="1575" b="0" i="0">
              <a:solidFill>
                <a:srgbClr val="000000"/>
              </a:solidFill>
              <a:latin typeface="微软雅黑" panose="020B0503020204020204" charset="-122"/>
            </a:endParaRPr>
          </a:p>
        </p:txBody>
      </p:sp>
      <p:sp>
        <p:nvSpPr>
          <p:cNvPr id="6" name="New shape"/>
          <p:cNvSpPr/>
          <p:nvPr/>
        </p:nvSpPr>
        <p:spPr>
          <a:xfrm>
            <a:off x="5423828"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03</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工作原理探秘</a:t>
            </a:r>
            <a:endParaRPr sz="1575" b="0" i="0">
              <a:solidFill>
                <a:srgbClr val="000000"/>
              </a:solidFill>
              <a:latin typeface="微软雅黑" panose="020B0503020204020204" charset="-122"/>
            </a:endParaRPr>
          </a:p>
        </p:txBody>
      </p:sp>
      <p:sp>
        <p:nvSpPr>
          <p:cNvPr id="7" name="New shape"/>
          <p:cNvSpPr/>
          <p:nvPr/>
        </p:nvSpPr>
        <p:spPr>
          <a:xfrm>
            <a:off x="7392342"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04</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应用场景展示</a:t>
            </a:r>
            <a:endParaRPr sz="1575" b="0" i="0">
              <a:solidFill>
                <a:srgbClr val="000000"/>
              </a:solidFill>
              <a:latin typeface="微软雅黑" panose="020B0503020204020204" charset="-122"/>
            </a:endParaRPr>
          </a:p>
        </p:txBody>
      </p:sp>
      <p:sp>
        <p:nvSpPr>
          <p:cNvPr id="8" name="New shape"/>
          <p:cNvSpPr/>
          <p:nvPr/>
        </p:nvSpPr>
        <p:spPr>
          <a:xfrm>
            <a:off x="9360857" y="2854800"/>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05</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技术优势特点</a:t>
            </a:r>
            <a:endParaRPr sz="1575" b="0" i="0">
              <a:solidFill>
                <a:srgbClr val="000000"/>
              </a:solidFill>
              <a:latin typeface="微软雅黑" panose="020B0503020204020204" charset="-122"/>
            </a:endParaRPr>
          </a:p>
        </p:txBody>
      </p:sp>
      <p:sp>
        <p:nvSpPr>
          <p:cNvPr id="9" name="New shape"/>
          <p:cNvSpPr/>
          <p:nvPr/>
        </p:nvSpPr>
        <p:spPr>
          <a:xfrm>
            <a:off x="1486800"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06</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核心部件详解</a:t>
            </a:r>
            <a:endParaRPr sz="1575" b="0" i="0">
              <a:solidFill>
                <a:srgbClr val="000000"/>
              </a:solidFill>
              <a:latin typeface="微软雅黑" panose="020B0503020204020204" charset="-122"/>
            </a:endParaRPr>
          </a:p>
        </p:txBody>
      </p:sp>
      <p:sp>
        <p:nvSpPr>
          <p:cNvPr id="10" name="New shape"/>
          <p:cNvSpPr/>
          <p:nvPr/>
        </p:nvSpPr>
        <p:spPr>
          <a:xfrm>
            <a:off x="3455314"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07</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编程控制基础</a:t>
            </a:r>
            <a:endParaRPr sz="1575" b="0" i="0">
              <a:solidFill>
                <a:srgbClr val="000000"/>
              </a:solidFill>
              <a:latin typeface="微软雅黑" panose="020B0503020204020204" charset="-122"/>
            </a:endParaRPr>
          </a:p>
        </p:txBody>
      </p:sp>
      <p:sp>
        <p:nvSpPr>
          <p:cNvPr id="11" name="New shape"/>
          <p:cNvSpPr/>
          <p:nvPr/>
        </p:nvSpPr>
        <p:spPr>
          <a:xfrm>
            <a:off x="5423828"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08</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安全防护设计</a:t>
            </a:r>
            <a:endParaRPr sz="1575" b="0" i="0">
              <a:solidFill>
                <a:srgbClr val="000000"/>
              </a:solidFill>
              <a:latin typeface="微软雅黑" panose="020B0503020204020204" charset="-122"/>
            </a:endParaRPr>
          </a:p>
        </p:txBody>
      </p:sp>
      <p:sp>
        <p:nvSpPr>
          <p:cNvPr id="12" name="New shape"/>
          <p:cNvSpPr/>
          <p:nvPr/>
        </p:nvSpPr>
        <p:spPr>
          <a:xfrm>
            <a:off x="7392342"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09</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维护保养要点</a:t>
            </a:r>
            <a:endParaRPr sz="1575" b="0" i="0">
              <a:solidFill>
                <a:srgbClr val="000000"/>
              </a:solidFill>
              <a:latin typeface="微软雅黑" panose="020B0503020204020204" charset="-122"/>
            </a:endParaRPr>
          </a:p>
        </p:txBody>
      </p:sp>
      <p:sp>
        <p:nvSpPr>
          <p:cNvPr id="13" name="New shape"/>
          <p:cNvSpPr/>
          <p:nvPr/>
        </p:nvSpPr>
        <p:spPr>
          <a:xfrm>
            <a:off x="9360857" y="3674006"/>
            <a:ext cx="1841514" cy="6922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r>
              <a:rPr sz="1575" b="1">
                <a:solidFill>
                  <a:srgbClr val="445164"/>
                </a:solidFill>
                <a:latin typeface="微软雅黑" panose="020B0503020204020204" charset="-122"/>
              </a:rPr>
              <a:t>10</a:t>
            </a:r>
            <a:endParaRPr sz="1575" b="1">
              <a:solidFill>
                <a:srgbClr val="445164"/>
              </a:solidFill>
              <a:latin typeface="微软雅黑" panose="020B0503020204020204" charset="-122"/>
            </a:endParaRPr>
          </a:p>
          <a:p>
            <a:pPr>
              <a:lnSpc>
                <a:spcPct val="150000"/>
              </a:lnSpc>
            </a:pPr>
            <a:r>
              <a:rPr sz="1575" b="0" i="0">
                <a:solidFill>
                  <a:srgbClr val="000000"/>
                </a:solidFill>
                <a:latin typeface="微软雅黑" panose="020B0503020204020204" charset="-122"/>
              </a:rPr>
              <a:t>未来发展趋势</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减速器作用原理</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减速器是一种机械设备，用于降低机械臂的运转速度并增加扭矩输出，是实现精确运动控制的关键部件。</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减速器的基本概念</a:t>
            </a:r>
            <a:endParaRPr sz="2100" b="1" i="0">
              <a:solidFill>
                <a:srgbClr val="445164"/>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通过齿轮或皮带传动，减速器将高速旋转的动力转换为低转速、高扭矩输出，从而驱动机械臂进行精准操作。</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减速器的工作原理</a:t>
            </a:r>
            <a:endParaRPr sz="2100" b="1" i="0">
              <a:solidFill>
                <a:srgbClr val="445164"/>
              </a:solidFill>
              <a:latin typeface="微软雅黑" panose="020B0503020204020204" charset="-122"/>
            </a:endParaRPr>
          </a:p>
        </p:txBody>
      </p:sp>
      <p:sp>
        <p:nvSpPr>
          <p:cNvPr id="8" name="New shape"/>
          <p:cNvSpPr/>
          <p:nvPr/>
        </p:nvSpPr>
        <p:spPr>
          <a:xfrm>
            <a:off x="7301229" y="2878466"/>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减速器在机械臂中起到至关重要的角色，它不仅能够提升运动的平稳性和精度，还能有效保护电机免受过大负载影响。</a:t>
            </a:r>
            <a:endParaRPr sz="1575" b="0" i="0">
              <a:solidFill>
                <a:srgbClr val="000000"/>
              </a:solidFill>
              <a:latin typeface="微软雅黑" panose="020B0503020204020204" charset="-122"/>
            </a:endParaRPr>
          </a:p>
        </p:txBody>
      </p:sp>
      <p:sp>
        <p:nvSpPr>
          <p:cNvPr id="9" name="New shape"/>
          <p:cNvSpPr/>
          <p:nvPr/>
        </p:nvSpPr>
        <p:spPr>
          <a:xfrm>
            <a:off x="7298841" y="1627200"/>
            <a:ext cx="2580658" cy="1124266"/>
          </a:xfrm>
          <a:prstGeom prst="roundRect">
            <a:avLst>
              <a:gd name="adj" fmla="val 10888"/>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减速器在机械臂中的应用</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07</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编程控制基础</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示教再现模式</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示教再现模式定义</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示教再现模式是机械臂通过记录操作者的示范动作，然后精确复现这些动作的一种工作模式。</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操作流程详解</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操作者先进行示范动作，机械臂通过传感器捕捉这些动作并存储为程序。之后在需要时，机械臂能重复执行这些存储的动作。</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应用场景示例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广泛应用于制造业、医疗手术辅助等领域。例如，自动化生产线上的产品装配，或在手术过程中辅助医生完成精细操作。</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离线编程方法</a:t>
            </a:r>
            <a:endParaRPr sz="3000" b="1" i="0">
              <a:solidFill>
                <a:srgbClr val="000000"/>
              </a:solidFill>
              <a:latin typeface="微软雅黑" panose="020B0503020204020204" charset="-122"/>
            </a:endParaRPr>
          </a:p>
        </p:txBody>
      </p:sp>
      <p:sp>
        <p:nvSpPr>
          <p:cNvPr id="4" name="New shape"/>
          <p:cNvSpPr/>
          <p:nvPr/>
        </p:nvSpPr>
        <p:spPr>
          <a:xfrm>
            <a:off x="1558800" y="1627200"/>
            <a:ext cx="3040555" cy="3988065"/>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离线编程概述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离线编程是一种在不依赖实际机器人操作的情况下，预先规划和模拟机械臂运动的技术。此方法广泛应用于复杂或危险环境中，确保任务的精确性和安全性。</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54" y="1627201"/>
            <a:ext cx="3040542" cy="3988065"/>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主要技术途径</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包括CAD模型导入、路径优化算法、碰撞检测等。通过这些技术手段，可以高效生成机械臂的运动轨迹，减少实际操作中的不确定性和风险。</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96" y="1627200"/>
            <a:ext cx="3040517" cy="3988065"/>
          </a:xfrm>
          <a:prstGeom prst="roundRect">
            <a:avLst>
              <a:gd name="adj" fmla="val 9999"/>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应用实例分析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如汽车制造中焊接作业、航天器组装等领域。通过离线编程，不仅提高了生产效率，还保证了作业过程的高精度和稳定性。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08</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安全防护设计</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碰撞检测系统</a:t>
            </a:r>
            <a:endParaRPr sz="3000" b="1" i="0">
              <a:solidFill>
                <a:srgbClr val="000000"/>
              </a:solidFill>
              <a:latin typeface="微软雅黑" panose="020B0503020204020204" charset="-122"/>
            </a:endParaRPr>
          </a:p>
        </p:txBody>
      </p:sp>
      <p:sp>
        <p:nvSpPr>
          <p:cNvPr id="4" name="New shape"/>
          <p:cNvSpPr/>
          <p:nvPr/>
        </p:nvSpPr>
        <p:spPr>
          <a:xfrm>
            <a:off x="1558800" y="2402271"/>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碰撞检测系统是机械臂安全控制的关键，通过实时监测和分析机械臂运动轨迹，有效防止与环境中的物体发生碰撞。</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碰撞检测系统概述</a:t>
            </a:r>
            <a:endParaRPr sz="2100" b="1" i="0">
              <a:solidFill>
                <a:srgbClr val="445164"/>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利用传感器收集环境数据，结合算法处理，预测潜在碰撞风险。关键技术包括图像识别、传感器融合等，确保高精度检测。</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技术原理与实现</a:t>
            </a:r>
            <a:endParaRPr sz="2100" b="1" i="0">
              <a:solidFill>
                <a:srgbClr val="445164"/>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在工业自动化、医疗辅助等领域广泛应用，显著提升操作精准度和安全性。减少事故发生率，提高生产效率和服务质量。</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应用实例与效益</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紧急制动装置</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紧急制动装置概述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紧急制动装置是机械臂安全系统的重要组成部分，用于在发生危险或故障时迅速停止机械臂的运动，防止事故的发生。</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工作原理与设计要点</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该装置通过检测机械臂的异常状态，如速度超出阈值、碰撞等，触发制动机制。设计时需确保响应速度快、制动平稳且不影响机械臂的正常功能。</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应用场景与优势分析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广泛应用于自动化生产线、危险作业环境等场景，有效降低事故发生率。其快速响应和高可靠性为机械臂的安全运行提供了有力保障。</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09</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维护保养要点</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润滑周期规范</a:t>
            </a:r>
            <a:endParaRPr sz="3000" b="1" i="0">
              <a:solidFill>
                <a:srgbClr val="000000"/>
              </a:solidFill>
              <a:latin typeface="微软雅黑" panose="020B0503020204020204" charset="-122"/>
            </a:endParaRPr>
          </a:p>
        </p:txBody>
      </p:sp>
      <p:sp>
        <p:nvSpPr>
          <p:cNvPr id="4" name="New shape"/>
          <p:cNvSpPr/>
          <p:nvPr/>
        </p:nvSpPr>
        <p:spPr>
          <a:xfrm>
            <a:off x="1558800" y="1627201"/>
            <a:ext cx="3032171" cy="289834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润滑周期的重要性</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机械臂的润滑周期直接影响其运行效率和寿命，定期润滑可减少磨损，延长设备使用寿命。</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17972" y="1627201"/>
            <a:ext cx="3032171" cy="2898349"/>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润滑周期规范设定</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根据工作环境和机械臂使用强度，制定合理的润滑周期，确保机械臂在最佳状态下运行。</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77142" y="1627200"/>
            <a:ext cx="3032171" cy="2898350"/>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润滑周期监控与调整</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通过定期检查和记录润滑情况，及时调整润滑周期，确保机械臂始终处于良好润滑状态。</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精度校准流程</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精度校准的重要性</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机械臂的精度校准是确保其操作精确性的关键步骤，通过调整参数和误差校正，提高机械臂的定位和执行任务的准确性。</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校准流程概述</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精度校准流程包括初步设定、实际测量、数据分析和调整优化四个阶段，每一阶段都需严格遵循标准操作程序以确保结果的可靠性。</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常见问题与解决策略</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在精度校准过程中可能遇到设备老化、环境干扰等问题，需要采取定期维护、环境控制等措施来解决，以保证机械臂长期稳定运行。</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01</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机械臂概述</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10</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未来发展趋势</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智能化升级方向</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智能感知技术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通过集成视觉、触觉等传感器，机械臂能够实时感知环境变化，实现精准操作。</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自主决策与控制</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采用先进的算法，使机械臂具备自主学习和决策能力，提高操作效率和精度。</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人机协作优化</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强化机械臂与人类的交互，通过智能系统协调任务分配，促进协同工作模式的发展。</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协作机器人融合</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协作机器人技术融合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通过将传统工业机器人与协作机器人的技术相结合，实现更灵活、更安全的人机协作环境，提升生产效率与工作安全性。</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增强交互能力</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协作机器人在融合过程中，通过先进的传感技术和智能算法，增强了与操作人员间的互动能力，使任务执行更加精准和高效。</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拓展应用场景</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协作机器人技术的融合不仅拓宽了机械臂的使用范围，还使其能够适应更多复杂和多变的工作环境，从而满足不同行业的需求。</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定义与分类</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机械臂定义</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机械臂是自动化设备的一种，通过电机或液压系统驱动，实现精确运动和操作，广泛应用于工业、医疗等领域。</a:t>
            </a:r>
            <a:endParaRPr sz="1575" b="0" i="0">
              <a:solidFill>
                <a:srgbClr val="000000"/>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445164"/>
                </a:solidFill>
                <a:latin typeface="微软雅黑" panose="020B0503020204020204" charset="-122"/>
              </a:rPr>
              <a:t>机械臂分类</a:t>
            </a:r>
            <a:endParaRPr sz="2100" b="1" i="0">
              <a:solidFill>
                <a:srgbClr val="445164"/>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根据结构形式和应用场景，机械臂可分为关节型、直角坐标型等类型，满足不同作业需求。</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机械臂发展趋势</a:t>
            </a:r>
            <a:endParaRPr sz="2100" b="1" i="0">
              <a:solidFill>
                <a:srgbClr val="445164"/>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随着技术进步，机械臂正向智能化、模块化方向发展，提高作业效率和灵活性，适应复杂工作环境。</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4451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50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发展历程简介</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机械臂起源于20世纪中期，最初用于工业自动化领域，通过编程实现重复性高、精度要求严格的任务。</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机械臂的起源</a:t>
            </a:r>
            <a:endParaRPr sz="2100" b="1" i="0">
              <a:solidFill>
                <a:srgbClr val="445164"/>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随着计算机技术和材料科学的发展，机械臂在控制算法、传感器技术等方面取得重大进展，极大提高了其灵活性和可靠性。</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关键技术突破</a:t>
            </a:r>
            <a:endParaRPr sz="2100" b="1" i="0">
              <a:solidFill>
                <a:srgbClr val="445164"/>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从最初的制造业到现在的医疗、服务行业，机械臂的应用范围不断拓宽，成为提高生产效率和生活质量的重要工具。</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E1EAF5"/>
          </a:solidFill>
          <a:ln w="6350">
            <a:solidFill>
              <a:srgbClr val="0050AF"/>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445164"/>
                </a:solidFill>
                <a:latin typeface="微软雅黑" panose="020B0503020204020204" charset="-122"/>
              </a:rPr>
              <a:t>应用领域拓展</a:t>
            </a:r>
            <a:endParaRPr sz="2100" b="1" i="0">
              <a:solidFill>
                <a:srgbClr val="445164"/>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02</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结构组成解析</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基座支撑系统</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基座支撑系统概述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基座支撑系统是机械臂的重要组成部分，它提供了机械臂的稳定支撑和精确定位能力，确保了机械臂在执行任务时的准确性和可靠性。</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设计要点分析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基座支撑系统的设计需考虑负载能力、稳定性及灵活性，采用高强度材料和精密加工技术，以满足不同工况下的使用需求。</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445164"/>
                </a:solidFill>
                <a:latin typeface="微软雅黑" panose="020B0503020204020204" charset="-122"/>
              </a:rPr>
              <a:t>应用领域探讨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基座支撑系统广泛应用于自动化生产线、精密装配、医疗手术等多个领域，通过提高生产效率和精度，推动了相关行业的快速发展。</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关节驱动模块</a:t>
            </a:r>
            <a:endParaRPr sz="3000" b="1" i="0">
              <a:solidFill>
                <a:srgbClr val="000000"/>
              </a:solidFill>
              <a:latin typeface="微软雅黑" panose="020B0503020204020204" charset="-122"/>
            </a:endParaRPr>
          </a:p>
        </p:txBody>
      </p:sp>
      <p:sp>
        <p:nvSpPr>
          <p:cNvPr id="4" name="New shape"/>
          <p:cNvSpPr/>
          <p:nvPr/>
        </p:nvSpPr>
        <p:spPr>
          <a:xfrm>
            <a:off x="1558800" y="1627201"/>
            <a:ext cx="3040541" cy="3988066"/>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关节驱动模块概述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关节驱动模块是机械臂的重要组成部分，负责提供运动动力和控制精度。它通过电机、减速器等部件协同工作，实现机械臂的灵活运动与精准定位。</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41" y="1627201"/>
            <a:ext cx="3040541" cy="3988066"/>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关键组件解析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该模块的关键组件包括电机、减速器、编码器等。电机提供动力，减速器调整扭矩，编码器反馈位置信息，共同保证机械臂运动的平稳与准确。</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83" y="1627201"/>
            <a:ext cx="3040555" cy="3988066"/>
          </a:xfrm>
          <a:prstGeom prst="roundRect">
            <a:avLst>
              <a:gd name="adj" fmla="val 10000"/>
            </a:avLst>
          </a:prstGeom>
          <a:solidFill>
            <a:srgbClr val="E1EAF5"/>
          </a:solidFill>
          <a:ln w="6350">
            <a:solidFill>
              <a:srgbClr val="4451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445164"/>
                </a:solidFill>
                <a:latin typeface="微软雅黑" panose="020B0503020204020204" charset="-122"/>
              </a:rPr>
              <a:t>技术挑战与解决方案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在设计关节驱动模块时，需克服空间限制、散热问题及运动误差等挑战。通过采用高效电机、优化散热结构和精密加工技术，可以有效提升模块性能与可靠性。</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445164"/>
                </a:solidFill>
                <a:latin typeface="微软雅黑" panose="020B0503020204020204" charset="-122"/>
              </a:rPr>
              <a:t>03</a:t>
            </a:r>
            <a:endParaRPr sz="4800" b="1" i="0">
              <a:solidFill>
                <a:srgbClr val="445164"/>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50AF"/>
                </a:solidFill>
                <a:latin typeface="微软雅黑" panose="020B0503020204020204" charset="-122"/>
              </a:rPr>
              <a:t>工作原理探秘</a:t>
            </a:r>
            <a:endParaRPr sz="4800" b="1" i="0">
              <a:solidFill>
                <a:srgbClr val="0050AF"/>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3942</Words>
  <Application>WPS 演示</Application>
  <PresentationFormat>全屏显示(4:3)</PresentationFormat>
  <Paragraphs>374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2025-09-30T10:29:00Z</dcterms:created>
  <dcterms:modified xsi:type="dcterms:W3CDTF">2025-09-30T10:28:31Z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EB2FFA5BCC084A15A3C2EEC4C239E8FC_12</vt:lpwstr>
  </property>
  <property fmtid="{D5CDD505-2E9C-101B-9397-08002B2CF9AE}" pid="3" name="KSOProductBuildVer">
    <vt:lpwstr>2052-12.1.0.22529</vt:lpwstr>
  </property>
</Properties>
</file>