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家庭医生服务模式创新实践</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CD9B63"/>
                </a:solidFill>
                <a:latin typeface="微软雅黑" panose="020B0503020204020204" charset="-122"/>
              </a:rPr>
              <a:t>基层医疗健康守护新路径</a:t>
            </a:r>
            <a:endParaRPr sz="3000" b="1" i="0">
              <a:solidFill>
                <a:srgbClr val="CD9B63"/>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协调资源枢纽站</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在家医服务中，有效的资源协调是提升服务质量和效率的关键。通过优化资源配置，确保患者获得及时、准确的医疗服务。</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资源协调的重要性</a:t>
            </a:r>
            <a:endParaRPr sz="2100" b="1" i="0">
              <a:solidFill>
                <a:srgbClr val="CD9B63"/>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构建一个集中的信息共享平台，便于医疗人员快速获取患者健康数据和治疗进展，从而提供个性化的诊疗方案。</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建立信息共享平台</a:t>
            </a:r>
            <a:endParaRPr sz="2100" b="1" i="0">
              <a:solidFill>
                <a:srgbClr val="CD9B63"/>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促进医院内部各部门以及与外部医疗机构之间的合作，形成高效协同的工作模式，共同为患者提供全面、连续的医疗服务。</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强化跨部门合作机制</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03</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签约服务模式</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双向选择机制</a:t>
            </a:r>
            <a:endParaRPr sz="3000" b="1" i="0">
              <a:solidFill>
                <a:srgbClr val="FFFFFF"/>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双向选择机制定义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双向选择机制是指家医服务中，医生和患者可以相互选择对方的模式。该机制提高了服务匹配的精准度和满意度。</a:t>
            </a:r>
            <a:endParaRPr sz="1575" b="0" i="0">
              <a:solidFill>
                <a:srgbClr val="FFFFFF"/>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实施双向选择的优势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通过双向选择机制，患者能找到更符合自己需求的医生，医生也能更有效地服务目标患者群体，实现资源优化配置。</a:t>
            </a:r>
            <a:endParaRPr sz="1575" b="0" i="0">
              <a:solidFill>
                <a:srgbClr val="FFFFFF"/>
              </a:solidFill>
              <a:latin typeface="微软雅黑" panose="020B0503020204020204" charset="-122"/>
            </a:endParaRPr>
          </a:p>
        </p:txBody>
      </p:sp>
      <p:sp>
        <p:nvSpPr>
          <p:cNvPr id="6" name="New shape"/>
          <p:cNvSpPr/>
          <p:nvPr/>
        </p:nvSpPr>
        <p:spPr>
          <a:xfrm>
            <a:off x="7301229" y="3011879"/>
            <a:ext cx="2744216"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如何有效实施双向选择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实施双向选择需要建立完善的信息平台，提供详尽的医生资料和评价系统，同时确保患者隐私保护，促进双方高效互动。</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个性化套餐设计</a:t>
            </a:r>
            <a:endParaRPr sz="3000" b="1" i="0">
              <a:solidFill>
                <a:srgbClr val="FFFFFF"/>
              </a:solidFill>
              <a:latin typeface="微软雅黑" panose="020B0503020204020204" charset="-122"/>
            </a:endParaRPr>
          </a:p>
        </p:txBody>
      </p:sp>
      <p:sp>
        <p:nvSpPr>
          <p:cNvPr id="4" name="New shape"/>
          <p:cNvSpPr/>
          <p:nvPr/>
        </p:nvSpPr>
        <p:spPr>
          <a:xfrm>
            <a:off x="1558800" y="1627201"/>
            <a:ext cx="3040516" cy="3627420"/>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个性化套餐设计概述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个性化套餐设计是家医服务中的重要环节，旨在根据患者的具体需求和健康状况，提供量身定制的健康管理方案。</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1"/>
            <a:ext cx="3040502" cy="3627420"/>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健康评估与需求分析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通过详细的健康评估，包括体检数据、生活习惯调查等，准确掌握患者健康状况，为个性化套餐设计奠定基础。</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7" y="1627201"/>
            <a:ext cx="3040532" cy="3627420"/>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定制化健康管理计划</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根据健康评估结果，制定包括饮食建议、运动计划、定期复查等在内的全方位健康管理计划，确保患者获得最佳治疗效果。</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动态管理流程</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动态管理流程概述</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动态管理流程是指根据家庭医生服务的实际需求和环境变化，持续调整和优化管理策略的过程，以实现高效、精准的医疗服务。</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动态监测与评估</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通过定期收集患者健康状况数据，结合专业分析工具，对家庭医生服务的质量和效果进行实时监测和评估，为决策提供依据。</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持续改进策略</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根据监测和评估结果，制定并实施针对性的改进措施，不断优化服务流程、提高服务质量，以满足患者日益增长的健康需求。</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04</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健康管理闭环</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风险因素筛查</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常见风险因素识别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通过系统评估，识别个体面临的健康风险，如慢性疾病、遗传倾向等，为制定个性化健康管理计划提供依据。</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风险因素评估方法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采用问卷调查、体检数据等方式，对个体的风险因素进行量化分析，确定其可能的健康风险等级。</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风险干预策略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根据评估结果，制定针对性的预防措施和干预方案，包括生活方式调整、定期监测等，以降低潜在健康风险。</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干预方案定制</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个性化健康管理计划</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根据患者健康状况定制的个性化健康计划，包括饮食、运动和生活习惯指导，旨在提升患者的生活质量和健康水平。</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慢性病管理策略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针对高血压、糖尿病等慢性病患者，提供综合干预方案，通过药物、生活方式调整及定期监测，有效控制病情进展。</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心理健康支持体系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为患者提供心理咨询与治疗服务，结合认知行为疗法、放松训练等方法，帮助缓解压力，改善情绪状态。</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效果跟踪评估</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效果跟踪评估方法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采用定量与定性相结合的方法，通过数据分析和患者反馈，全面评估家庭医生服务的效果。</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关键指标设定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设定包括患者满意度、疾病控制率、健康知识普及率等关键指标，以客观反映服务效果。</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持续改进策略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根据评估结果，制定针对性的改进措施，不断优化家庭医生服务流程，提升服务质量。</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05</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慢性病管理路径</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目录</a:t>
            </a:r>
            <a:endParaRPr sz="4800" b="1" i="0">
              <a:solidFill>
                <a:srgbClr val="EC9F48"/>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01</a:t>
            </a:r>
            <a:r>
              <a:rPr sz="1800">
                <a:latin typeface="微软雅黑" panose="020B0503020204020204" charset="-122"/>
              </a:rPr>
              <a:t> </a:t>
            </a:r>
            <a:r>
              <a:rPr sz="1575" b="0" i="0">
                <a:solidFill>
                  <a:srgbClr val="FFFFFF"/>
                </a:solidFill>
                <a:latin typeface="微软雅黑" panose="020B0503020204020204" charset="-122"/>
              </a:rPr>
              <a:t>家医服务概述</a:t>
            </a:r>
            <a:endParaRPr sz="1575" b="0" i="0">
              <a:solidFill>
                <a:srgbClr val="FFFFFF"/>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02</a:t>
            </a:r>
            <a:r>
              <a:rPr sz="1800">
                <a:latin typeface="微软雅黑" panose="020B0503020204020204" charset="-122"/>
              </a:rPr>
              <a:t> </a:t>
            </a:r>
            <a:r>
              <a:rPr sz="1575" b="0" i="0">
                <a:solidFill>
                  <a:srgbClr val="FFFFFF"/>
                </a:solidFill>
                <a:latin typeface="微软雅黑" panose="020B0503020204020204" charset="-122"/>
              </a:rPr>
              <a:t>家庭医生角色</a:t>
            </a:r>
            <a:endParaRPr sz="1575" b="0" i="0">
              <a:solidFill>
                <a:srgbClr val="FFFFFF"/>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03</a:t>
            </a:r>
            <a:r>
              <a:rPr sz="1800">
                <a:latin typeface="微软雅黑" panose="020B0503020204020204" charset="-122"/>
              </a:rPr>
              <a:t> </a:t>
            </a:r>
            <a:r>
              <a:rPr sz="1575" b="0" i="0">
                <a:solidFill>
                  <a:srgbClr val="FFFFFF"/>
                </a:solidFill>
                <a:latin typeface="微软雅黑" panose="020B0503020204020204" charset="-122"/>
              </a:rPr>
              <a:t>签约服务模式</a:t>
            </a:r>
            <a:endParaRPr sz="1575" b="0" i="0">
              <a:solidFill>
                <a:srgbClr val="FFFFFF"/>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04</a:t>
            </a:r>
            <a:r>
              <a:rPr sz="1800">
                <a:latin typeface="微软雅黑" panose="020B0503020204020204" charset="-122"/>
              </a:rPr>
              <a:t> </a:t>
            </a:r>
            <a:r>
              <a:rPr sz="1575" b="0" i="0">
                <a:solidFill>
                  <a:srgbClr val="FFFFFF"/>
                </a:solidFill>
                <a:latin typeface="微软雅黑" panose="020B0503020204020204" charset="-122"/>
              </a:rPr>
              <a:t>健康管理闭环</a:t>
            </a:r>
            <a:endParaRPr sz="1575" b="0" i="0">
              <a:solidFill>
                <a:srgbClr val="FFFFFF"/>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05</a:t>
            </a:r>
            <a:r>
              <a:rPr sz="1800">
                <a:latin typeface="微软雅黑" panose="020B0503020204020204" charset="-122"/>
              </a:rPr>
              <a:t> </a:t>
            </a:r>
            <a:r>
              <a:rPr sz="1575" b="0" i="0">
                <a:solidFill>
                  <a:srgbClr val="FFFFFF"/>
                </a:solidFill>
                <a:latin typeface="微软雅黑" panose="020B0503020204020204" charset="-122"/>
              </a:rPr>
              <a:t>慢性病管理路径</a:t>
            </a:r>
            <a:endParaRPr sz="1575" b="0" i="0">
              <a:solidFill>
                <a:srgbClr val="FFFFFF"/>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06</a:t>
            </a:r>
            <a:r>
              <a:rPr sz="1800">
                <a:latin typeface="微软雅黑" panose="020B0503020204020204" charset="-122"/>
              </a:rPr>
              <a:t> </a:t>
            </a:r>
            <a:r>
              <a:rPr sz="1575" b="0" i="0">
                <a:solidFill>
                  <a:srgbClr val="FFFFFF"/>
                </a:solidFill>
                <a:latin typeface="微软雅黑" panose="020B0503020204020204" charset="-122"/>
              </a:rPr>
              <a:t>信息化支撑体系</a:t>
            </a:r>
            <a:endParaRPr sz="1575" b="0" i="0">
              <a:solidFill>
                <a:srgbClr val="FFFFFF"/>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07</a:t>
            </a:r>
            <a:r>
              <a:rPr sz="1800">
                <a:latin typeface="微软雅黑" panose="020B0503020204020204" charset="-122"/>
              </a:rPr>
              <a:t> </a:t>
            </a:r>
            <a:r>
              <a:rPr sz="1575" b="0" i="0">
                <a:solidFill>
                  <a:srgbClr val="FFFFFF"/>
                </a:solidFill>
                <a:latin typeface="微软雅黑" panose="020B0503020204020204" charset="-122"/>
              </a:rPr>
              <a:t>团队协作机制</a:t>
            </a:r>
            <a:endParaRPr sz="1575" b="0" i="0">
              <a:solidFill>
                <a:srgbClr val="FFFFFF"/>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08</a:t>
            </a:r>
            <a:r>
              <a:rPr sz="1800">
                <a:latin typeface="微软雅黑" panose="020B0503020204020204" charset="-122"/>
              </a:rPr>
              <a:t> </a:t>
            </a:r>
            <a:r>
              <a:rPr sz="1575" b="0" i="0">
                <a:solidFill>
                  <a:srgbClr val="FFFFFF"/>
                </a:solidFill>
                <a:latin typeface="微软雅黑" panose="020B0503020204020204" charset="-122"/>
              </a:rPr>
              <a:t>政策保障框架</a:t>
            </a:r>
            <a:endParaRPr sz="1575" b="0" i="0">
              <a:solidFill>
                <a:srgbClr val="FFFFFF"/>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09</a:t>
            </a:r>
            <a:r>
              <a:rPr sz="1800">
                <a:latin typeface="微软雅黑" panose="020B0503020204020204" charset="-122"/>
              </a:rPr>
              <a:t> </a:t>
            </a:r>
            <a:r>
              <a:rPr sz="1575" b="0" i="0">
                <a:solidFill>
                  <a:srgbClr val="FFFFFF"/>
                </a:solidFill>
                <a:latin typeface="微软雅黑" panose="020B0503020204020204" charset="-122"/>
              </a:rPr>
              <a:t>典型案例分析</a:t>
            </a:r>
            <a:endParaRPr sz="1575" b="0" i="0">
              <a:solidFill>
                <a:srgbClr val="FFFFFF"/>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10</a:t>
            </a:r>
            <a:r>
              <a:rPr sz="1800">
                <a:latin typeface="微软雅黑" panose="020B0503020204020204" charset="-122"/>
              </a:rPr>
              <a:t> </a:t>
            </a:r>
            <a:r>
              <a:rPr sz="1575" b="0" i="0">
                <a:solidFill>
                  <a:srgbClr val="FFFFFF"/>
                </a:solidFill>
                <a:latin typeface="微软雅黑" panose="020B0503020204020204" charset="-122"/>
              </a:rPr>
              <a:t>未来发展趋势</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分级诊疗衔接</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分级诊疗制度旨在通过不同层级医疗机构间的协作，优化医疗资源分配，提高医疗服务效率和质量，减轻大医院负担。</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分级诊疗制度概述</a:t>
            </a:r>
            <a:endParaRPr sz="2100" b="1" i="0">
              <a:solidFill>
                <a:srgbClr val="CD9B63"/>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分级诊疗的有效实施依赖于顺畅的上下级医疗机构衔接机制，确保患者能够根据病情得到及时、适宜的医疗服务。</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衔接机制的重要性</a:t>
            </a:r>
            <a:endParaRPr sz="2100" b="1" i="0">
              <a:solidFill>
                <a:srgbClr val="CD9B63"/>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实现分级诊疗需要完善政策支持、加强基层医疗机构能力建设、提升居民健康意识等多方面努力，同时面临资源配置不均等挑战。</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实现路径与挑战</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用药规范指导</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用药规范基本原则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用药需遵循医生指导，严格按照药物说明使用，注意药品的适应症、剂量及禁忌，确保安全有效。</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家庭常见疾病用药指导</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针对感冒、发热等常见病症，提供科学用药建议，避免滥用抗生素，合理选择退热药和止咳药。</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特殊人群用药注意事项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强调儿童、孕妇、老年人等特殊群体在用药时需特别注意，遵医嘱调整剂量，避免药物相互作用和副作用。</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康复计划跟进</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康复计划制定原则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康复计划应依据患者具体情况定制，包括疾病类型和严重程度，确保方案的个性化和有效性。</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定期评估与调整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康复过程中需定期对患者进行评估，根据恢复情况及时调整康复计划，以优化治疗效果。</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家庭参与的重要性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家庭是康复的重要支持系统，家属的积极参与能显著提高患者的康复效果，增加治疗依从性。</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06</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信息化支撑体系</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电子健康档案库</a:t>
            </a:r>
            <a:endParaRPr sz="3000" b="1" i="0">
              <a:solidFill>
                <a:srgbClr val="FFFFFF"/>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电子健康档案概述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电子健康档案通过数字化方式记录和管理个人健康信息，便于医疗人员快速获取患者历史数据，提高诊疗效率和质量。</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电子健康档案优势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电子健康档案有助于减少医疗错误、提高患者满意度，同时支持远程医疗服务，增强公共卫生系统的反应能力。</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实施与挑战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实施电子健康档案需克服技术、隐私保护等挑战，确保信息安全，同时促进跨机构间的数据共享与互操作性。</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远程监测系统</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远程监测系统通过现代通信技术，实时收集和分析患者的健康数据，为医生提供决策支持，有效提升医疗服务效率。</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远程监测系统概述</a:t>
            </a:r>
            <a:endParaRPr sz="2100" b="1" i="0">
              <a:solidFill>
                <a:srgbClr val="CD9B63"/>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该系统具备实时数据采集、异常警报、健康趋势分析等功能，广泛应用于慢性病管理、术后康复监测等领域，显著提高患者生活质量。</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核心功能与应用</a:t>
            </a:r>
            <a:endParaRPr sz="2100" b="1" i="0">
              <a:solidFill>
                <a:srgbClr val="CD9B63"/>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尽管远程监测系统在医疗领域展现出巨大潜力，但数据安全、隐私保护等问题仍待解决。未来，随着技术进步，该系统将更加智能化、个性化，更好地服务于人类健康。</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面临的挑战与展望</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智能预警模块</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智能预警系统介绍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智能预警模块是家庭医生系统中的关键功能，利用大数据和机器学习技术对用户健康数据进行分析，实时监测潜在健康风险，及时发出预警。</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核心功能概述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该模块具备异常检测、趋势分析和风险评估三大核心功能，能够根据历史健康数据预测未来健康状况，帮助用户及早发现并应对健康问题。</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应用场景展示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通过智能预警模块，用户可以在早期阶段获得心血管疾病、糖尿病等慢性疾病的风险提示，同时为医生提供精准的健康干预建议，提升健康管理效率。</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07</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团队协作机制</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多学科联合会诊</a:t>
            </a:r>
            <a:endParaRPr sz="3000" b="1" i="0">
              <a:solidFill>
                <a:srgbClr val="FFFFFF"/>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多学科联合会诊定义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多学科联合会诊是指由不同专业领域的医生共同参与，针对复杂疾病或疑难病例进行讨论和决策的一种医疗模式。</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实施流程与步骤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实施多学科联合会诊需明确会议目的、邀请相关专家、准备病例资料并进行深入讨论，最后形成诊疗方案并跟踪患者治疗情况。</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8" y="1627202"/>
            <a:ext cx="3040503" cy="3627421"/>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优势与挑战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该模式能提高诊疗质量，促进团队协作，但存在协调难度大、时间成本高等问题，需要持续优化管理机制。</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上下级机构联动</a:t>
            </a:r>
            <a:endParaRPr sz="3000" b="1" i="0">
              <a:solidFill>
                <a:srgbClr val="FFFFFF"/>
              </a:solidFill>
              <a:latin typeface="微软雅黑" panose="020B0503020204020204" charset="-122"/>
            </a:endParaRPr>
          </a:p>
        </p:txBody>
      </p:sp>
      <p:sp>
        <p:nvSpPr>
          <p:cNvPr id="4" name="New shape"/>
          <p:cNvSpPr/>
          <p:nvPr/>
        </p:nvSpPr>
        <p:spPr>
          <a:xfrm>
            <a:off x="6458401" y="1555200"/>
            <a:ext cx="4545078"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上级机构通过政策引导、资金投入和技术支持，为下级机构提供全方位支持，确保家庭医生服务网络的高效运转。</a:t>
            </a:r>
            <a:endParaRPr sz="1575" b="0" i="0">
              <a:solidFill>
                <a:srgbClr val="FFFFFF"/>
              </a:solidFill>
              <a:latin typeface="微软雅黑" panose="020B0503020204020204" charset="-122"/>
            </a:endParaRPr>
          </a:p>
        </p:txBody>
      </p:sp>
      <p:sp>
        <p:nvSpPr>
          <p:cNvPr id="5" name="New shape"/>
          <p:cNvSpPr/>
          <p:nvPr/>
        </p:nvSpPr>
        <p:spPr>
          <a:xfrm>
            <a:off x="981860" y="2390400"/>
            <a:ext cx="4545077"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lnSpc>
                <a:spcPct val="150000"/>
              </a:lnSpc>
            </a:pPr>
            <a:r>
              <a:rPr sz="1575" b="0" i="0">
                <a:solidFill>
                  <a:srgbClr val="FFFFFF"/>
                </a:solidFill>
                <a:latin typeface="微软雅黑" panose="020B0503020204020204" charset="-122"/>
              </a:rPr>
              <a:t>设立有效的反馈渠道，下级机构定期向上级机构汇报工作进展和存在的问题，促进上下级之间的信息流通和问题解决。</a:t>
            </a:r>
            <a:endParaRPr sz="1575" b="0" i="0">
              <a:solidFill>
                <a:srgbClr val="FFFFFF"/>
              </a:solidFill>
              <a:latin typeface="微软雅黑" panose="020B0503020204020204" charset="-122"/>
            </a:endParaRPr>
          </a:p>
        </p:txBody>
      </p:sp>
      <p:sp>
        <p:nvSpPr>
          <p:cNvPr id="6" name="New shape"/>
          <p:cNvSpPr/>
          <p:nvPr/>
        </p:nvSpPr>
        <p:spPr>
          <a:xfrm>
            <a:off x="6458401" y="3045447"/>
            <a:ext cx="4554174"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通过定期评估上下级机构的联动效果，分析合作中的优势与不足，持续优化联动机制，提升家庭医生服务的质量和效率。</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84247"/>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41624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22598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4544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01</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家医服务概述</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社区资源整合</a:t>
            </a:r>
            <a:endParaRPr sz="3000" b="1" i="0">
              <a:solidFill>
                <a:srgbClr val="FFFFFF"/>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社区医疗资源整合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通过有效整合社区内医疗资源，提升医疗服务效率和质量，满足居民健康需求。</a:t>
            </a:r>
            <a:endParaRPr sz="1575" b="0" i="0">
              <a:solidFill>
                <a:srgbClr val="FFFFFF"/>
              </a:solidFill>
              <a:latin typeface="微软雅黑" panose="020B0503020204020204" charset="-122"/>
            </a:endParaRPr>
          </a:p>
        </p:txBody>
      </p:sp>
      <p:sp>
        <p:nvSpPr>
          <p:cNvPr id="5" name="New shape"/>
          <p:cNvSpPr/>
          <p:nvPr/>
        </p:nvSpPr>
        <p:spPr>
          <a:xfrm>
            <a:off x="4430015"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跨机构协作机制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建立多机构间合作平台，实现资源共享与信息互通，优化服务流程，提高诊疗效果。</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居民健康管理计划</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针对社区居民制定个性化健康管理方案，定期跟踪健康状态，促进早期干预和疾病预防。</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08</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政策保障框架</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医保支付倾斜</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医保支付倾斜定义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医保支付倾斜是指政府或保险公司在医疗保险费用支付上，对某些特定群体或医疗项目给予额外的财政支持，以减轻其医疗费用负担。</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实施目的与意义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通过医保支付倾斜，可以有效缓解低收入群体、老年人和重大疾病患者的经济压力，提升医疗服务的可及性和公平性，促进社会和谐稳定。</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政策影响分析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医保支付倾斜政策的实施，不仅提高了受益人群的就医意愿和健康水平，也促进了医疗资源的合理分配和使用，为构建全民健康保障体系提供了有力支撑。</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绩效考核标准</a:t>
            </a:r>
            <a:endParaRPr sz="3000" b="1" i="0">
              <a:solidFill>
                <a:srgbClr val="FFFFFF"/>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绩效考核定义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绩效考核是评估家庭医生工作表现和成果的过程，通过设定明确的标准来衡量其服务质量、患者满意度及工作效率。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考核指标体系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建立全面而系统的考核指标体系，包括但不限于临床操作技能、沟通能力、服务态度以及患者反馈，确保评估的全面性和准确性。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考核周期与方式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设定合理的考核周期，如年度或半年度进行一次，并采用自评、同行评价及患者满意度调查等多种方式，以获得更客观公正的评价结果。</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法律规范依据</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法律规范概述</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家医的法律规范涉及患者隐私保护、医疗责任划分及服务合同等，是确保医疗服务合法合规的基础。</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患者隐私保护法</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该法规定了医疗机构在收集、存储和使用患者信息时必须遵守的严格标准，旨在维护患者个人信息安全。</a:t>
            </a:r>
            <a:endParaRPr sz="1575" b="0" i="0">
              <a:solidFill>
                <a:srgbClr val="FFFFFF"/>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医疗服务合同法</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明确了家医与患者之间的服务关系，包括服务内容、费用标准和双方权利义务，保障双方权益。</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09</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典型案例分析</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成功实践样本</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家庭医生服务模式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家庭医生服务模式以全科医疗为基础，为居民提供全方位、连续性的健康管理和医疗服务。该模式强调预防为主，注重慢性病管理与健康教育。</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成功实践案例分析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某地区实施的家庭医生签约服务，通过定期随访、健康指导及紧急救治等措施，有效提升了居民的健康水平，降低了医疗费用支出，受到广泛好评。</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政策支持与推广策略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政府出台一系列政策措施，鼓励和支持家庭医生制度的发展。包括财政补贴、人才培养计划及信息化建设等，确保家庭医生服务的可持续发展。</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难点突破策略</a:t>
            </a:r>
            <a:endParaRPr sz="3000" b="1" i="0">
              <a:solidFill>
                <a:srgbClr val="FFFFFF"/>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强化沟通技巧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加强医生与患者间的沟通，通过有效倾听和同理心，建立信任关系，提升诊疗效果。</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提升服务效率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运用现代信息技术优化预约、咨询流程，缩短等待时间，提高医疗服务的响应速度和满意度。</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深化健康管理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结合家庭医疗特点，提供个性化健康指导和管理计划，预防疾病发生，促进居民长期健康。</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创新模式借鉴</a:t>
            </a:r>
            <a:endParaRPr sz="3000" b="1" i="0">
              <a:solidFill>
                <a:srgbClr val="FFFFFF"/>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家庭医生团队模式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家庭医生团队模式强调多专业协作，通过团队合作为患者提供连续性、综合性的医疗服务。</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32171"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远程医疗技术应用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远程医疗技术的应用突破了地理限制，使患者能够在家中接受专业医生的诊断和治疗建议。</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7143" y="1627202"/>
            <a:ext cx="3040502"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个性化健康管理方案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根据患者的健康状况和需求，制定个性化的健康管理方案，提高医疗服务的针对性和有效性。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10</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未来发展趋势</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定义与范畴</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家医定义</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家医是家庭医生的简称，指提供连续性、综合性和协调性医疗服务的全科医生。</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服务范畴</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家医服务包括常见病诊治、健康咨询、慢性病管理等，旨在提高居民健康水平。</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角色定位</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家医在基层医疗体系中扮演关键角色，通过与患者建立长期信任关系，提供个性化健康管理。</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智慧医疗融合</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智慧家医通过整合医疗资源和信息技术，实现远程诊断、健康监测及个性化医疗服务，提高医疗效率与患者满意度。</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智慧家医定义</a:t>
            </a:r>
            <a:endParaRPr sz="2100" b="1" i="0">
              <a:solidFill>
                <a:srgbClr val="CD9B63"/>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利用大数据、云计算、人工智能等技术，智慧家医能够分析患者数据，提供精准治疗方案，并支持医护人员进行临床决策。</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技术集成应用</a:t>
            </a:r>
            <a:endParaRPr sz="2100" b="1" i="0">
              <a:solidFill>
                <a:srgbClr val="CD9B63"/>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智慧家医平台通过移动应用、在线咨询等方式，使患者能随时随地访问医疗服务，提升就医便捷性，增强健康管理能力。</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患者体验优化</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服务边界拓展</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服务边界概念解析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服务边界指的是家庭医生在提供医疗服务时所能覆盖的范围和职责界限，包括疾病预防、健康咨询等。</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拓展必要性探讨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随着社会老龄化加剧和慢性病增多，传统服务模式已难以满足需求，拓展服务边界成为必然选择。</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实施策略建议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通过增加服务项目、提升专业技能及加强跨领域合作等方式，有效拓宽家庭医生的服务边界，提高服务质量。</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国际经验本土化</a:t>
            </a:r>
            <a:endParaRPr sz="3000" b="1" i="0">
              <a:solidFill>
                <a:srgbClr val="FFFFFF"/>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国际经验借鉴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通过研究国际家庭医生服务体系，提取先进理念与实践方法，为国内提供参考。</a:t>
            </a:r>
            <a:endParaRPr sz="1575" b="0" i="0">
              <a:solidFill>
                <a:srgbClr val="FFFFFF"/>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本土化适应性调整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根据中国国情和文化背景，对国际经验进行适当修改，确保其在中国的有效实施。</a:t>
            </a:r>
            <a:endParaRPr sz="1575" b="0" i="0">
              <a:solidFill>
                <a:srgbClr val="FFFFFF"/>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持续改进机制建立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在实践过程中，不断评估和优化服务模式，形成符合本地需求的家医服务新体系。</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发展历程脉络</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家庭医生制度起源于20世纪60年代，旨在提供持续、全面的医疗服务。经过几十年的发展，已成为全球范围内的重要医疗模式。</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家医起源和发展</a:t>
            </a:r>
            <a:endParaRPr sz="2100" b="1" i="0">
              <a:solidFill>
                <a:srgbClr val="CD9B63"/>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自2000年代初引入中国以来，家庭医生服务逐渐普及，特别是在大城市和社区卫生服务中心，成为提高公众健康水平的关键力量。</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家医在中国的推广</a:t>
            </a:r>
            <a:endParaRPr sz="2100" b="1" i="0">
              <a:solidFill>
                <a:srgbClr val="CD9B63"/>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随着人口老龄化加剧和慢性病增多，家庭医生面临更大需求。如何提升服务质量、扩大覆盖范围，是当前及未来发展的主要挑战。</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未来展望与挑战</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核心价值体现</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家庭医生核心技能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家庭医生需掌握基础医学知识、常见疾病诊治能力及预防保健策略，以提供全面、连续的医疗服务。</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健康管理与指导</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家庭医生负责制定个性化健康计划，包括饮食、运动、心理健康等方面，促进患者整体健康水平提升。</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慢性病管理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针对高血压、糖尿病等慢性病患者，家庭医生通过定期随访、调整治疗方案等方式，有效控制病情进展。</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02</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家庭医生角色</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健康守门人定位</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家庭医生核心职责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家庭医生作为健康守门人，负责提供日常医疗咨询、疾病预防及管理、慢性病跟踪等服务，确保家庭成员获得持续、全面的医疗关怀。</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42" cy="36274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个性化健康管理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根据家庭成员的健康状况和需求，家庭医生制定个性化的健康管理计划，包括营养建议、运动指导和心理健康支持，促进全家人的健康生活。</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4" y="1627201"/>
            <a:ext cx="3040532" cy="3627439"/>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紧急情况应对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在遇到突发健康问题时，家庭医生能够迅速评估病情，提供初步处理意见，必要时协调转诊至专业医疗机构，保障家庭成员的安全与健康。</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连续诊疗实施者</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连续诊疗定义</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连续诊疗是指通过家庭医生为患者提供长期、持续的医疗服务，包括预防性健康管理、疾病治疗和康复指导等。</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实施者角色</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作为连续诊疗的实施者，家庭医生需具备全面的医学知识和技能，能够对患者的健康状况进行全面评估和管理。</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服务模式创新</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随着信息技术的发展，家庭医生可以通过远程医疗等方式，实现与患者的实时互动，提高医疗服务效率和质量。</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5619</Words>
  <Application>WPS 演示</Application>
  <PresentationFormat>全屏显示(4:3)</PresentationFormat>
  <Paragraphs>489</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2025-09-30T14:35:00Z</dcterms:created>
  <dcterms:modified xsi:type="dcterms:W3CDTF">2025-09-30T14:34:31Z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39AA2CEFF04F45E09B0EA8CECEA20253_12</vt:lpwstr>
  </property>
  <property fmtid="{D5CDD505-2E9C-101B-9397-08002B2CF9AE}" pid="3" name="KSOProductBuildVer">
    <vt:lpwstr>2052-12.1.0.22529</vt:lpwstr>
  </property>
</Properties>
</file>