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type="screen16x9"/>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精准车祸检测技术解析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FFD8AE"/>
                </a:solidFill>
                <a:latin typeface="微软雅黑" panose="020B0503020204020204" charset="-122"/>
              </a:rPr>
              <a:t>智能监控与应急响应方案</a:t>
            </a:r>
            <a:endParaRPr sz="3000" b="1" i="0">
              <a:solidFill>
                <a:srgbClr val="FFD8A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2025/10/01</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目标物体定位</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利用计算机视觉技术，通过图像处理和模式识别，实现对道路环境中车辆、行人等目标的自动检测与定位。</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目标物体检测方法</a:t>
            </a:r>
            <a:endParaRPr sz="2100" b="1" i="0">
              <a:solidFill>
                <a:srgbClr val="FFD8AE"/>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采用深度卷积神经网络，通过大量标注数据训练，提高目标物体检测的准确性，尤其在复杂交通场景下表现优越。</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深度学习在定位中应用</a:t>
            </a:r>
            <a:endParaRPr sz="2100" b="1" i="0">
              <a:solidFill>
                <a:srgbClr val="FFD8AE"/>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在确保实时性的同时，通过算法优化和硬件加速，提升目标物体定位的准确性，满足智能交通系统需求。</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实时性与准确性平衡</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行为模式分析</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行为模式识别原理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基于机器学习算法，通过对历史数据训练模型，实现对车辆行驶行为的精确分析。包括速度、方向变化及异常驾驶模式的检测。</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实时监控与反馈机制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利用传感器和摄像头收集车辆动态信息，通过实时数据分析，快速识别潜在危险行为。系统即时向驾驶员或相关机构提供预警。</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异常行为预警系统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针对检测到的异常驾驶行为，系统自动生成预警信号并通知相关人员。此功能旨在减少交通事故发生概率，提高道路安全水平。</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04</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算法模型构建</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深度学习框架</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深度学习框架介绍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深度学习框架是实现神经网络算法的一套工具和库，如TensorFlow和PyTorch，提供了从数据预处理到模型训练的完整流程。</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39"/>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主流深度学习框架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当前流行的深度学习框架包括TensorFlow、PyTorch和Keras等，各自拥有独特的功能和优势，广泛应用于自动驾驶、医疗影像分析等领域。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5" y="1627201"/>
            <a:ext cx="3040541" cy="36274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选择合适框架的重要性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选择合适的深度学习框架对于项目的成功至关重要，需考虑计算效率、易用性及社区支持等因素，以最大化开发效率和模型性能。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实时推理优化</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实时数据处理技术</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实时数据处理技术通过高速计算和分析，即时处理车祸数据，提高检测精度和响应速度。</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优化算法应用</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采用先进的优化算法，如深度学习和机器学习，提升实时推理的准确性和效率，减少误报率。</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性能监控与调整</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持续监控系统性能，根据实际运行情况调整参数，确保系统在各种环境下都能高效稳定工作。</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05</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异常行为判定</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碰撞风险评估</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碰撞风险评估概述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碰撞风险评估是车祸检测系统中的关键步骤，通过分析车辆间距离、速度等参数，预测并识别潜在的碰撞风险。</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数据收集与处理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系统首先收集车辆位置、速度、行驶轨迹等数据，然后进行预处理和特征提取，为后续的风险评估提供准确输入。</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风险等级划分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根据碰撞概率和严重程度，将风险分为低、中、高三个等级，帮助驾驶员或自动驾驶系统采取相应的预防措施。</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轨迹偏移检测</a:t>
            </a:r>
            <a:endParaRPr sz="3000" b="1" i="0">
              <a:solidFill>
                <a:srgbClr val="FFFFFF"/>
              </a:solidFill>
              <a:latin typeface="微软雅黑" panose="020B0503020204020204" charset="-122"/>
            </a:endParaRPr>
          </a:p>
        </p:txBody>
      </p:sp>
      <p:sp>
        <p:nvSpPr>
          <p:cNvPr id="4" name="New shape"/>
          <p:cNvSpPr/>
          <p:nvPr/>
        </p:nvSpPr>
        <p:spPr>
          <a:xfrm>
            <a:off x="1558800" y="1627200"/>
            <a:ext cx="2744215"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轨迹偏移检测原理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通过分析车辆行驶轨迹与预定路径的偏差，判断是否存在意外偏移或异常行为。</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技术实现方法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利用传感器和数据处理技术实时监控车辆位置，通过算法计算轨迹偏差，实现快速响应。</a:t>
            </a:r>
            <a:endParaRPr sz="1575" b="0" i="0">
              <a:solidFill>
                <a:srgbClr val="FFFFFF"/>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应用场景与优势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适用于自动驾驶、交通安全监控等领域，能及时发现潜在风险，提升行车安全性。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06</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预警响应机制</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分级告警策略</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分级告警策略概述</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分级告警策略旨在通过不同级别的警报，有效区分事故严重性，确保及时响应。该策略根据事故的紧急程度和潜在危害进行分类，从轻微到重大，提供相应处理优先级。</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实施分级告警的重要性</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实施分级告警对于提高应急反应效率至关重要。它能够帮助救援团队快速识别事故级别，分配资源，优先处理高风险情况，从而最大限度地减少伤害和损失。</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分级告警的应用实例</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在车祸检测系统中，分级告警策略被广泛应用。例如，当系统检测到轻微碰撞时，发出第一级警告；若检测到严重伤害或车辆损坏，则触发更高级别的警报，通知紧急服务介入。</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目录</a:t>
            </a:r>
            <a:endParaRPr sz="4800" b="1" i="0">
              <a:solidFill>
                <a:srgbClr val="00FFE9"/>
              </a:solidFill>
              <a:latin typeface="微软雅黑" panose="020B0503020204020204" charset="-122"/>
            </a:endParaRPr>
          </a:p>
        </p:txBody>
      </p:sp>
      <p:sp>
        <p:nvSpPr>
          <p:cNvPr id="4" name="New shape"/>
          <p:cNvSpPr/>
          <p:nvPr/>
        </p:nvSpPr>
        <p:spPr>
          <a:xfrm>
            <a:off x="2340000" y="2494800"/>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01</a:t>
            </a:r>
            <a:r>
              <a:rPr sz="1800">
                <a:latin typeface="微软雅黑" panose="020B0503020204020204" charset="-122"/>
              </a:rPr>
              <a:t> </a:t>
            </a:r>
            <a:r>
              <a:rPr sz="1575" b="0" i="0">
                <a:solidFill>
                  <a:srgbClr val="FFFFFF"/>
                </a:solidFill>
                <a:latin typeface="微软雅黑" panose="020B0503020204020204" charset="-122"/>
              </a:rPr>
              <a:t>车祸检测概述</a:t>
            </a:r>
            <a:endParaRPr sz="1575" b="0" i="0">
              <a:solidFill>
                <a:srgbClr val="FFFFFF"/>
              </a:solidFill>
              <a:latin typeface="微软雅黑" panose="020B0503020204020204" charset="-122"/>
            </a:endParaRPr>
          </a:p>
        </p:txBody>
      </p:sp>
      <p:sp>
        <p:nvSpPr>
          <p:cNvPr id="5" name="New shape"/>
          <p:cNvSpPr/>
          <p:nvPr/>
        </p:nvSpPr>
        <p:spPr>
          <a:xfrm>
            <a:off x="6484141" y="2494800"/>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02</a:t>
            </a:r>
            <a:r>
              <a:rPr sz="1800">
                <a:latin typeface="微软雅黑" panose="020B0503020204020204" charset="-122"/>
              </a:rPr>
              <a:t> </a:t>
            </a:r>
            <a:r>
              <a:rPr sz="1575" b="0" i="0">
                <a:solidFill>
                  <a:srgbClr val="FFFFFF"/>
                </a:solidFill>
                <a:latin typeface="微软雅黑" panose="020B0503020204020204" charset="-122"/>
              </a:rPr>
              <a:t>数据采集系统</a:t>
            </a:r>
            <a:endParaRPr sz="1575" b="0" i="0">
              <a:solidFill>
                <a:srgbClr val="FFFFFF"/>
              </a:solidFill>
              <a:latin typeface="微软雅黑" panose="020B0503020204020204" charset="-122"/>
            </a:endParaRPr>
          </a:p>
        </p:txBody>
      </p:sp>
      <p:sp>
        <p:nvSpPr>
          <p:cNvPr id="6" name="New shape"/>
          <p:cNvSpPr/>
          <p:nvPr/>
        </p:nvSpPr>
        <p:spPr>
          <a:xfrm>
            <a:off x="2340000" y="2998223"/>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03</a:t>
            </a:r>
            <a:r>
              <a:rPr sz="1800">
                <a:latin typeface="微软雅黑" panose="020B0503020204020204" charset="-122"/>
              </a:rPr>
              <a:t> </a:t>
            </a:r>
            <a:r>
              <a:rPr sz="1575" b="0" i="0">
                <a:solidFill>
                  <a:srgbClr val="FFFFFF"/>
                </a:solidFill>
                <a:latin typeface="微软雅黑" panose="020B0503020204020204" charset="-122"/>
              </a:rPr>
              <a:t>图像识别技术</a:t>
            </a:r>
            <a:endParaRPr sz="1575" b="0" i="0">
              <a:solidFill>
                <a:srgbClr val="FFFFFF"/>
              </a:solidFill>
              <a:latin typeface="微软雅黑" panose="020B0503020204020204" charset="-122"/>
            </a:endParaRPr>
          </a:p>
        </p:txBody>
      </p:sp>
      <p:sp>
        <p:nvSpPr>
          <p:cNvPr id="7" name="New shape"/>
          <p:cNvSpPr/>
          <p:nvPr/>
        </p:nvSpPr>
        <p:spPr>
          <a:xfrm>
            <a:off x="6484141" y="2998223"/>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04</a:t>
            </a:r>
            <a:r>
              <a:rPr sz="1800">
                <a:latin typeface="微软雅黑" panose="020B0503020204020204" charset="-122"/>
              </a:rPr>
              <a:t> </a:t>
            </a:r>
            <a:r>
              <a:rPr sz="1575" b="0" i="0">
                <a:solidFill>
                  <a:srgbClr val="FFFFFF"/>
                </a:solidFill>
                <a:latin typeface="微软雅黑" panose="020B0503020204020204" charset="-122"/>
              </a:rPr>
              <a:t>算法模型构建</a:t>
            </a:r>
            <a:endParaRPr sz="1575" b="0" i="0">
              <a:solidFill>
                <a:srgbClr val="FFFFFF"/>
              </a:solidFill>
              <a:latin typeface="微软雅黑" panose="020B0503020204020204" charset="-122"/>
            </a:endParaRPr>
          </a:p>
        </p:txBody>
      </p:sp>
      <p:sp>
        <p:nvSpPr>
          <p:cNvPr id="8" name="New shape"/>
          <p:cNvSpPr/>
          <p:nvPr/>
        </p:nvSpPr>
        <p:spPr>
          <a:xfrm>
            <a:off x="2340000" y="3501646"/>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05</a:t>
            </a:r>
            <a:r>
              <a:rPr sz="1800">
                <a:latin typeface="微软雅黑" panose="020B0503020204020204" charset="-122"/>
              </a:rPr>
              <a:t> </a:t>
            </a:r>
            <a:r>
              <a:rPr sz="1575" b="0" i="0">
                <a:solidFill>
                  <a:srgbClr val="FFFFFF"/>
                </a:solidFill>
                <a:latin typeface="微软雅黑" panose="020B0503020204020204" charset="-122"/>
              </a:rPr>
              <a:t>异常行为判定</a:t>
            </a:r>
            <a:endParaRPr sz="1575" b="0" i="0">
              <a:solidFill>
                <a:srgbClr val="FFFFFF"/>
              </a:solidFill>
              <a:latin typeface="微软雅黑" panose="020B0503020204020204" charset="-122"/>
            </a:endParaRPr>
          </a:p>
        </p:txBody>
      </p:sp>
      <p:sp>
        <p:nvSpPr>
          <p:cNvPr id="9" name="New shape"/>
          <p:cNvSpPr/>
          <p:nvPr/>
        </p:nvSpPr>
        <p:spPr>
          <a:xfrm>
            <a:off x="6484141" y="3501646"/>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06</a:t>
            </a:r>
            <a:r>
              <a:rPr sz="1800">
                <a:latin typeface="微软雅黑" panose="020B0503020204020204" charset="-122"/>
              </a:rPr>
              <a:t> </a:t>
            </a:r>
            <a:r>
              <a:rPr sz="1575" b="0" i="0">
                <a:solidFill>
                  <a:srgbClr val="FFFFFF"/>
                </a:solidFill>
                <a:latin typeface="微软雅黑" panose="020B0503020204020204" charset="-122"/>
              </a:rPr>
              <a:t>预警响应机制</a:t>
            </a:r>
            <a:endParaRPr sz="1575" b="0" i="0">
              <a:solidFill>
                <a:srgbClr val="FFFFFF"/>
              </a:solidFill>
              <a:latin typeface="微软雅黑" panose="020B0503020204020204" charset="-122"/>
            </a:endParaRPr>
          </a:p>
        </p:txBody>
      </p:sp>
      <p:sp>
        <p:nvSpPr>
          <p:cNvPr id="10" name="New shape"/>
          <p:cNvSpPr/>
          <p:nvPr/>
        </p:nvSpPr>
        <p:spPr>
          <a:xfrm>
            <a:off x="2340000" y="4005069"/>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07</a:t>
            </a:r>
            <a:r>
              <a:rPr sz="1800">
                <a:latin typeface="微软雅黑" panose="020B0503020204020204" charset="-122"/>
              </a:rPr>
              <a:t> </a:t>
            </a:r>
            <a:r>
              <a:rPr sz="1575" b="0" i="0">
                <a:solidFill>
                  <a:srgbClr val="FFFFFF"/>
                </a:solidFill>
                <a:latin typeface="微软雅黑" panose="020B0503020204020204" charset="-122"/>
              </a:rPr>
              <a:t>系统集成方案</a:t>
            </a:r>
            <a:endParaRPr sz="1575" b="0" i="0">
              <a:solidFill>
                <a:srgbClr val="FFFFFF"/>
              </a:solidFill>
              <a:latin typeface="微软雅黑" panose="020B0503020204020204" charset="-122"/>
            </a:endParaRPr>
          </a:p>
        </p:txBody>
      </p:sp>
      <p:sp>
        <p:nvSpPr>
          <p:cNvPr id="11" name="New shape"/>
          <p:cNvSpPr/>
          <p:nvPr/>
        </p:nvSpPr>
        <p:spPr>
          <a:xfrm>
            <a:off x="6484141" y="4005069"/>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08</a:t>
            </a:r>
            <a:r>
              <a:rPr sz="1800">
                <a:latin typeface="微软雅黑" panose="020B0503020204020204" charset="-122"/>
              </a:rPr>
              <a:t> </a:t>
            </a:r>
            <a:r>
              <a:rPr sz="1575" b="0" i="0">
                <a:solidFill>
                  <a:srgbClr val="FFFFFF"/>
                </a:solidFill>
                <a:latin typeface="微软雅黑" panose="020B0503020204020204" charset="-122"/>
              </a:rPr>
              <a:t>测试验证体系</a:t>
            </a:r>
            <a:endParaRPr sz="1575" b="0" i="0">
              <a:solidFill>
                <a:srgbClr val="FFFFFF"/>
              </a:solidFill>
              <a:latin typeface="微软雅黑" panose="020B0503020204020204" charset="-122"/>
            </a:endParaRPr>
          </a:p>
        </p:txBody>
      </p:sp>
      <p:sp>
        <p:nvSpPr>
          <p:cNvPr id="12" name="New shape"/>
          <p:cNvSpPr/>
          <p:nvPr/>
        </p:nvSpPr>
        <p:spPr>
          <a:xfrm>
            <a:off x="2340000" y="4508491"/>
            <a:ext cx="4152432"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09</a:t>
            </a:r>
            <a:r>
              <a:rPr sz="1800">
                <a:latin typeface="微软雅黑" panose="020B0503020204020204" charset="-122"/>
              </a:rPr>
              <a:t> </a:t>
            </a:r>
            <a:r>
              <a:rPr sz="1575" b="0" i="0">
                <a:solidFill>
                  <a:srgbClr val="FFFFFF"/>
                </a:solidFill>
                <a:latin typeface="微软雅黑" panose="020B0503020204020204" charset="-122"/>
              </a:rPr>
              <a:t>性能指标评估</a:t>
            </a:r>
            <a:endParaRPr sz="1575" b="0" i="0">
              <a:solidFill>
                <a:srgbClr val="FFFFFF"/>
              </a:solidFill>
              <a:latin typeface="微软雅黑" panose="020B0503020204020204" charset="-122"/>
            </a:endParaRPr>
          </a:p>
        </p:txBody>
      </p:sp>
      <p:sp>
        <p:nvSpPr>
          <p:cNvPr id="13" name="New shape"/>
          <p:cNvSpPr/>
          <p:nvPr/>
        </p:nvSpPr>
        <p:spPr>
          <a:xfrm>
            <a:off x="6484141" y="4508491"/>
            <a:ext cx="4152433" cy="503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1">
                <a:solidFill>
                  <a:srgbClr val="FFD8AE"/>
                </a:solidFill>
                <a:latin typeface="微软雅黑" panose="020B0503020204020204" charset="-122"/>
              </a:rPr>
              <a:t>10</a:t>
            </a:r>
            <a:r>
              <a:rPr sz="1800">
                <a:latin typeface="微软雅黑" panose="020B0503020204020204" charset="-122"/>
              </a:rPr>
              <a:t> </a:t>
            </a:r>
            <a:r>
              <a:rPr sz="1575" b="0" i="0">
                <a:solidFill>
                  <a:srgbClr val="FFFFFF"/>
                </a:solidFill>
                <a:latin typeface="微软雅黑" panose="020B0503020204020204" charset="-122"/>
              </a:rPr>
              <a:t>行业发展趋势</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应急制动联动</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应急制动系统是车辆安全的重要组成部分，通过快速响应交通事故预警，自动启动制动，减少碰撞风险，提高行车安全性。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应急制动系统概述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该系统通过传感器实时监控路况，一旦检测到潜在危险，立即触发制动程序，与车辆控制系统紧密配合，确保制动效果最大化。</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联动机制实现过程</a:t>
            </a:r>
            <a:endParaRPr sz="2100" b="1" i="0">
              <a:solidFill>
                <a:srgbClr val="FFD8A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面对复杂多变的道路环境，应急制动系统需克服信号干扰、误报等问题，通过算法优化和硬件升级，不断提升系统的可靠性和精确度。</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技术挑战与解决方案</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07</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系统集成方案</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车载终端适配</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车载终端概述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车载终端是安装在车辆上的设备，用于收集和处理车辆运行数据。通过与车载系统的集成，实现对车辆状态的实时监控和管理。</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适配技术要求</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为确保车载终端与车辆系统的有效配合，需要满足一系列技术标准。包括硬件接口兼容性、软件协议一致性以及数据处理能力等。</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实际应用案例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多个城市已成功部署基于车载终端的车祸检测系统，有效减少了交通事故的发生。通过分析车辆行驶数据，系统能够提前预警并采取措施避免事故。</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路侧设备协同</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路侧设备概述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路侧设备是安装在道路两侧，用于监测和记录交通状况的系统。通过摄像头、传感器等设备收集数据，为后续分析提供基础。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协同工作机制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路侧设备通过无线网络与其他设备进行数据交换，实现信息共享。这种协同工作能够提高检测效率，减少盲区，确保交通安全。</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数据处理与分析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收集到的数据经过处理和分析，可以识别出潜在的危险情况，如车祸发生概率。利用算法模型，预测事故发生的可能性，提前采取措施。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08</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测试验证体系</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仿真环境搭建</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仿真环境搭建是车祸检测系统开发的关键步骤，通过模拟真实交通场景和车辆行为，为算法测试和验证提供基础平台。</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仿真环境搭建概述</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根据系统需求选择合适的仿真工具，如CARLA、SUMO等，这些工具支持复杂的交通流生成和车辆动力学建模，确保仿真结果的准确性。</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仿真工具选择</a:t>
            </a:r>
            <a:endParaRPr sz="2100" b="1" i="0">
              <a:solidFill>
                <a:srgbClr val="FFD8AE"/>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构建包含道路、交通标志、信号灯等元素的仿真场景，并设置车辆类型、速度、密度等参数，以模拟不同交通事故发生的可能性和条件。</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场景构建与参数设置</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实车道路测试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实车道路测试概述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实车道路测试是验证车祸检测系统性能的重要环节，通过在真实交通环境中进行测试，评估系统的识别精度和响应速度。</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测试环境与条件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测试需在多种路况、天气条件下进行，包括城市道路、高速公路等，确保系统在不同场景下均能准确检测到车祸事件。</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数据收集与分析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通过车载传感器收集车祸前后的数据，结合人工智能算法对数据进行分析，以优化系统参数，提高检测准确性。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09</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性能指标评估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准确率统计</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准确率统计方法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准确率是通过将系统预测的车祸事件与实际发生的车祸事件进行比较来计算得出，是评估系统性能的重要指标。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影响准确率的因素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系统的准确率受多种因素影响，包括数据质量、算法设计以及模型训练等，这些因素共同决定着最终的预测精度。</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32" cy="3627421"/>
          </a:xfrm>
          <a:prstGeom prst="roundRect">
            <a:avLst>
              <a:gd name="adj" fmla="val 9999"/>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提高准确率的策略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通过优化数据采集流程、采用先进的机器学习算法和持续的模型迭代更新，可以有效提升系统的准确率，减少误报和漏报情况。</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响应时效分析</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响应时效的重要性</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在车祸检测中，系统的响应时间是关键因素。快速准确的响应能极大减少事故造成的伤害和财产损失。</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影响响应时效的因素</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系统性能、算法效率及网络延迟等均会影响车祸检测的响应时效。优化这些因素对提高系统整体效能至关重要。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提升响应时效的策略</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采用高效的数据处理技术、改进算法设计以及优化网络结构等策略，可以有效缩短车祸检测系统的响应时间，增强其实时监控能力。</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01</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车祸检测概述</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10</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行业发展趋势</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法规标准演进</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法规标准的起源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早期的交通法规主要关注于车辆和行人的安全，随着汽车工业的发展和交通事故的增加，对交通安全的关注度逐渐提高。</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演进历程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从最初的道路安全到后来的主动安全系统，再到现在的智能驾驶技术，法规标准不断适应新技术，以保护公众安全。</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当前与未来趋势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当前法规正逐步向自动驾驶车辆的法律框架过渡，预测未来将更加注重数据隐私保护和网络安全，确保技术的健康发展。</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智能化升级路径</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数据采集与处理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通过摄像头等传感器收集车祸现场数据，包括图像、视频和音频信息。利用边缘计算设备进行初步处理，提取关键特征。</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深度学习模型训练</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基于大规模标注数据集，采用卷积神经网络和循环神经网络等深度学习技术训练车祸检测模型。优化算法提高识别准确率。</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实时监控与报警系统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集成智能分析软件，对接交通监控系统。实现车祸自动检测与即时报警功能，提升应急响应效率。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定义与范畴</a:t>
            </a:r>
            <a:endParaRPr sz="3000" b="1" i="0">
              <a:solidFill>
                <a:srgbClr val="FFFFFF"/>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车祸检测定义</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车祸检测是一种利用传感器和图像处理技术，实时监测并识别交通事故发生的系统。</a:t>
            </a:r>
            <a:endParaRPr sz="1575" b="0" i="0">
              <a:solidFill>
                <a:srgbClr val="FFFFFF"/>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FFD8AE"/>
                </a:solidFill>
                <a:latin typeface="微软雅黑" panose="020B0503020204020204" charset="-122"/>
              </a:rPr>
              <a:t>主要应用场景</a:t>
            </a:r>
            <a:endParaRPr sz="2100" b="1" i="0">
              <a:solidFill>
                <a:srgbClr val="FFD8AE"/>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该技术广泛应用于城市交通监控、高速公路管理及自动驾驶汽车中，有效提高交通安全性。</a:t>
            </a:r>
            <a:endParaRPr sz="1575" b="0" i="0">
              <a:solidFill>
                <a:srgbClr val="FFFFFF"/>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技术实现方式</a:t>
            </a:r>
            <a:endParaRPr sz="2100" b="1" i="0">
              <a:solidFill>
                <a:srgbClr val="FFD8AE"/>
              </a:solidFill>
              <a:latin typeface="微软雅黑" panose="020B0503020204020204" charset="-122"/>
            </a:endParaRPr>
          </a:p>
          <a:p>
            <a:pPr algn="l">
              <a:lnSpc>
                <a:spcPct val="150000"/>
              </a:lnSpc>
            </a:pPr>
            <a:r>
              <a:rPr sz="1575" b="0" i="0">
                <a:solidFill>
                  <a:srgbClr val="FFFFFF"/>
                </a:solidFill>
                <a:latin typeface="微软雅黑" panose="020B0503020204020204" charset="-122"/>
              </a:rPr>
              <a:t>包括视频分析、雷达检测和红外感应等方法，通过算法处理大量数据，精确识别车祸事件。</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FFD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00F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技术应用场景</a:t>
            </a:r>
            <a:endParaRPr sz="3000" b="1" i="0">
              <a:solidFill>
                <a:srgbClr val="FFFFFF"/>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通过安装在车辆上的传感器和摄像头，系统能够实时收集道路状况数据，一旦检测到潜在的碰撞风险，立即发出预警信号，有效预防交通事故的发生。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实时监控与预警</a:t>
            </a:r>
            <a:endParaRPr sz="2100" b="1" i="0">
              <a:solidFill>
                <a:srgbClr val="FFD8A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系统利用先进的算法对收集到的大量数据进行快速分析，识别出异常行为模式，如超速、突然变道等，为后续决策提供科学依据。</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数据分析与处理</a:t>
            </a:r>
            <a:endParaRPr sz="2100" b="1" i="0">
              <a:solidFill>
                <a:srgbClr val="FFD8A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在发生紧急情况时，系统不仅能及时通知驾驶员采取避险措施，还能自动向相关部门发送事故报告，协助救援工作迅速展开。</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775E3"/>
          </a:solidFill>
          <a:ln w="6350">
            <a:solidFill>
              <a:srgbClr val="00FF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FFD8AE"/>
                </a:solidFill>
                <a:latin typeface="微软雅黑" panose="020B0503020204020204" charset="-122"/>
              </a:rPr>
              <a:t>应急响应机制</a:t>
            </a:r>
            <a:endParaRPr sz="2100" b="1" i="0">
              <a:solidFill>
                <a:srgbClr val="FFD8A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02</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数据采集系统</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传感器类型选择</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常见传感器类型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在车祸检测系统中，常用传感器包括摄像头、雷达和激光雷达。它们各自具有独特的功能和优势，共同确保系统的准确性和可靠性。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摄像头应用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摄像头作为视觉传感器，能够捕捉车辆周围环境图像，通过图像处理技术识别潜在危险，如行人、其他车辆及障碍物，是车祸预防的关键组件。</a:t>
            </a:r>
            <a:endParaRPr sz="1575" b="0" i="0">
              <a:solidFill>
                <a:srgbClr val="FFFFFF"/>
              </a:solidFill>
              <a:latin typeface="微软雅黑" panose="020B0503020204020204" charset="-122"/>
            </a:endParaRPr>
          </a:p>
        </p:txBody>
      </p:sp>
      <p:sp>
        <p:nvSpPr>
          <p:cNvPr id="6" name="New shape"/>
          <p:cNvSpPr/>
          <p:nvPr/>
        </p:nvSpPr>
        <p:spPr>
          <a:xfrm>
            <a:off x="7301229" y="1627200"/>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FFD8AE"/>
                </a:solidFill>
                <a:latin typeface="微软雅黑" panose="020B0503020204020204" charset="-122"/>
              </a:rPr>
              <a:t>雷达与激光雷达</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雷达和激光雷达主要负责测量距离和速度，对车辆进行精确定位。这些传感器在恶劣天气条件下表现优异，有效补充了摄像头的不足，提升整体检测系统性能。</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多源数据融合</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数据融合技术概述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多源数据融合是处理来自不同来源信息的技术，通过算法优化整合，提升数据处理的准确性和效率。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传感器数据的集成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利用多种传感器收集车辆及环境数据，包括速度、加速度与图像等，有效提高车祸检测的实时性和准确性。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775E3"/>
          </a:solidFill>
          <a:ln w="6350">
            <a:solidFill>
              <a:srgbClr val="FFD8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FFD8AE"/>
                </a:solidFill>
                <a:latin typeface="微软雅黑" panose="020B0503020204020204" charset="-122"/>
              </a:rPr>
              <a:t>融合模型的应用效果</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应用先进的数据融合模型，如卡尔曼滤波和神经网络，显著提高了事故检测的灵敏度和精确度，降低了误报率。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76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FD8AE"/>
                </a:solidFill>
                <a:latin typeface="微软雅黑" panose="020B0503020204020204" charset="-122"/>
              </a:rPr>
              <a:t>03</a:t>
            </a:r>
            <a:endParaRPr sz="4800" b="1" i="0">
              <a:solidFill>
                <a:srgbClr val="FFD8A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0FFE9"/>
                </a:solidFill>
                <a:latin typeface="微软雅黑" panose="020B0503020204020204" charset="-122"/>
              </a:rPr>
              <a:t>图像识别技术</a:t>
            </a:r>
            <a:endParaRPr sz="4800" b="1" i="0">
              <a:solidFill>
                <a:srgbClr val="00FFE9"/>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4064</Words>
  <Application>WPS 演示</Application>
  <PresentationFormat>全屏显示(4:3)</PresentationFormat>
  <Paragraphs>364</Paragraphs>
  <Slides>33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33</vt:i4>
      </vt:variant>
    </vt:vector>
  </HeadingPairs>
  <TitlesOfParts>
    <vt:vector size="4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2025-10-01T03:06:00Z</dcterms:created>
  <dcterms:modified xsi:type="dcterms:W3CDTF">2025-10-01T03:05:46Z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D6CCCAD26FF74E45820A8C0482105C95_12</vt:lpwstr>
  </property>
  <property fmtid="{D5CDD505-2E9C-101B-9397-08002B2CF9AE}" pid="3" name="KSOProductBuildVer">
    <vt:lpwstr>2052-12.1.0.22529</vt:lpwstr>
  </property>
</Properties>
</file>