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AI安全赋能智慧未来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风险管控与创新发展并举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对抗攻击防御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对抗攻击防御策略旨在通过算法和模型加固，提高人工智能系统对恶意输入的识别与抵御能力。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对抗攻击防御策略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通过增强模型的鲁棒性，使其在面对异常数据时仍能保持准确性和稳定性，有效防范对抗攻击。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模型鲁棒性提升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采用动态防御机制，实时监测并调整模型参数，以应对不断变化的攻击手段，保障AI系统安全。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动态防御机制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伦理治理框架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算法公平性原则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算法公平性定义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算法公平性是指在设计和实施人工智能系统时，确保所有用户和群体都能平等地获得服务，不受性别、种族、年龄等因素的不公平影响。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常见评估方法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评估算法公平性通常采用统计测试、偏差分析等方法，通过比较不同群体间的差异来识别和纠正潜在的不公平现象。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实现公平性策略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实现算法公平性的策略包括数据多样化、模型调整和透明化处理。这些措施旨在减少偏见，提高系统的公正性和可信度。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采用先进的加密算法对用户数据进行加密处理，有效防止数据在传输和存储过程中被窃取或篡改。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通过严格的权限管理和身份验证机制，确保只有授权人员才能访问敏感数据，保护用户隐私不被泄露。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对用户数据进行匿名化处理，去除个人识别信息，以降低数据泄露风险，同时满足合规性要求。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责任追溯机制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责任追溯机制定义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责任追溯机制是一种确保AI行为和结果可被追踪与问责的系统，通过记录关键操作、决策过程及影响，实现对AI活动的全面监控和管理。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实施步骤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包括建立数据收集体系、制定责任分配规则、实施监控与审计以及建立反馈与改进机制，确保AI系统的透明度和可靠性。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面临的挑战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主要挑战包括数据隐私保护、技术复杂性增加以及法规适应性不足等，需要跨学科合作和技术革新以应对。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法律法规支撑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国际标准对接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国际标准的重要性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国际标准为AI安全提供统一规范，确保不同系统间的兼容性和数据交换的安全性。遵循ISO/IEC等标准是实现全球互操作的关键。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关键标准介绍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涉及AI系统的多个方面，包括数据处理、模型训练与验证、伦理考量等。这些标准帮助组织建立信任并遵守法律与道德规范。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如何对接国际标准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通过认证和评估程序，企业可以展示其产品或服务符合国际标准。此外，持续更新和改进实践也是对接国际标准的重要部分。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行业准入规范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行业准入条件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行业准入条件包括技术能力、合规性审查和安全认证，确保AI系统在特定行业的应用符合法律法规与行业标准。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安全标准规范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安全标准规范涉及数据保护、隐私权以及操作透明度等方面，通过制定统一标准来保障AI应用的安全可靠。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持续监管与评估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持续监管与评估要求定期对AI系统进行安全性检测与风险评估，及时发现并修复潜在的安全隐患，保障行业健康发展。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合规审计流程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合规审计流程概述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合规审计是指对企业在AI使用中的合规性进行系统性检查，确保其符合相关法律法规和行业标准。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关键审计步骤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包括初步评估、风险识别、文档审查、现场检查及报告编制等环节，旨在全面了解和验证企业的合规状况。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持续监控与改进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通过定期复审和更新审计流程，企业能够及时调整策略以应对新的法律法规变化，确保长期的合规性。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应用场景管控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AI安全概述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技术防护体系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伦理治理框架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法律法规支撑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应用场景管控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产业协同生态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公众认知提升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高风险领域识别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在AI开发和应用过程中，需识别并管理潜在的安全风险。这些风险可能源自技术缺陷、数据处理不当或恶意攻击。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高风险领域识别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数据是AI的核心资产，但面临泄露和滥用威胁。实施严格数据保护措施，如加密和访问控制，是保障AI安全的关键。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数据安全挑战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提高AI模型对抗恶意输入的能力至关重要。通过增强算法的健壮性和适应性，减少被操控或误导的风险。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模型鲁棒性提升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动态风险评估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动态风险评估定义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动态风险评估是一种持续监控和分析AI系统安全状态的方法，旨在及时发现并应对潜在威胁。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关键要素解析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包括实时数据收集、威胁识别与分类、风险评级等，确保评估过程全面且准确。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实施步骤概览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从建立评估框架到执行评估、反馈调整，每一步都至关重要，以保障AI系统的安全性。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分级响应预案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分级响应预案概述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分级响应预案是针对AI安全威胁的一套系统化应对策略，通过设定不同等级的安全事件响应流程，确保快速、高效地处理各类安全问题。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预案制定原则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在制定分级响应预案时，需遵循预防为主、分级负责、快速反应、协调联动的原则，确保预案的科学性、实用性和可操作性。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实施分级响应预案后，需定期进行效果评估，根据评估结果调整和完善预案内容，以不断提升AI安全事件的应对能力。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产业协同生态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产学研用联动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产学研用合作模式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产学研用合作模式通过整合学术、产业和研究资源，促进技术创新与成果转化。该模式旨在搭建桥梁，实现资源共享和优势互补。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实践基地建设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实践基地是产学研用合作的重要场所，提供实验、实习和项目研发的平台。通过与企业合作建立，有助于学生将理论知识应用于实际工作中。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成果转化机制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成果转化机制是将科研成果转化为实际应用的关键。通过设立专项基金、技术转移办公室等机构，加速科技成果的市场化和产业化过程。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开源社区治理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开源社区治理指通过协作机制维护和管理开源项目，包括代码审查、贡献者管理及社区决策。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开源社区治理概述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明确定义社区内不同角色的职责，如项目维护者、代码审核员和文档编写者，确保有效协作。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社区角色与责任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介绍常见的开源社区治理流程和工具，如GitFlow工作流和GitHub Issues，以提升项目管理效率。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治理流程与工具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跨域协作模式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跨域协作模式概述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跨域协作模式是AI安全领域的一种重要工作方式，它允许不同团队和部门之间共享资源、知识和技能，以提高整体安全性。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实施跨域协作的关键要素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要成功实施跨域协作，需要明确定义角色与责任、建立有效的沟通机制以及制定共同的安全标准和协议。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跨域协作的挑战与对策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跨域协作面临的挑战包括文化差异、技术兼容性问题等。通过加强培训、采用统一的技术平台和持续的沟通可以有效克服这些挑战。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公众认知提升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科普教育路径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人工智能基础知识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介绍AI的基本概念、发展历程及其在现代社会中的应用，为进一步学习打下基础。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AI安全风险分析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探讨AI技术可能带来的安全隐患，包括数据泄露、算法偏见和自动化攻击等风险。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防范AI威胁的策略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提出有效的防护措施，如加强数据保护、优化算法公正性及提升网络安全意识，以降低AI潜在威胁。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舆情监测引导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舆情监测重要性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在AI时代，舆情监测对于了解公众对人工智能的看法和反应至关重要，有助于指导AI安全策略的制定。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实时监控技术应用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利用大数据和自然语言处理技术，实时监测和分析社交媒体、新闻等渠道上的舆论动态，为AI安全提供数据支持。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应对负面舆情策略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针对可能出现的负面影响，提前制定应对计划，包括信息澄清、危机公关等措施，确保AI项目正面形象。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AI安全概述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社会监督渠道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社会监督渠道概述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社会监督渠道是公众参与AI安全管理的重要途径，包括社交媒体、政府报告等，通过这些平台收集反馈，促进AI安全透明化。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利用社交媒体进行监督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社交媒体作为快速传播信息的平台，能够有效揭露AI安全隐患，鼓励用户分享使用体验，形成广泛的社会监督网络。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政府报告的监督作用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政府定期发布的AI安全报告，提供行业安全态势分析，增强公众对AI风险的认知，引导社会力量共同关注和参与AI安全治理。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未来演进趋势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自主可控方向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自主可控技术概述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自主可控技术指通过自主研发和控制核心技术，确保信息系统的安全与稳定运行，避免外部依赖带来的风险。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核心技术领域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包括人工智能、大数据、云计算等关键技术领域，通过自主研发提升国家信息安全水平，保障国家利益。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提出加强研发投入、完善政策法规、建立人才培养机制等策略，推动自主可控技术的发展与应用。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人机协作定义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人机协作指人类与机器在特定任务中协同工作，通过智能技术提升效率和质量。此模式结合了人类的创造力与机器的精确性。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人机协作重要性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人机协作在提高生产效率、降低成本、增强决策准确性方面发挥关键作用。它促进了人工智能在复杂环境下的应用，拓展了AI的使用范围。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人机协作挑战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人机协作面临的主要挑战包括数据安全、算法偏见和伦理问题。这些挑战要求我们在设计协作系统时考虑多方面因素，确保技术的公正与透明。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可持续发展理念概述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可持续发展强调经济、社会与环境的和谐统一，旨在满足当代需求的同时不损害后代利益。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AI技术在环保中的应用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利用AI优化资源管理，减少浪费，提高能源效率，实现环境监测与保护的智能化。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AI驱动的绿色创新策略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通过AI促进新能源开发、循环经济模式构建及绿色交通系统设计，推动经济社会全面绿色转型。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人工智能安全定义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人工智能安全指保护AI系统免受恶意攻击、误用或滥用，确保AI在设计和应用中的安全性与可靠性。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AI安全核心范畴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包括算法安全、数据安全、模型对抗防御等，涉及AI开发、部署及运行的全生命周期安全保障措施。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当前AI安全挑战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随着AI技术快速发展，面临的安全威胁日益增多，如模型窃取、数据泄露等问题需有效应对，保障AI健康发展。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发展现状分析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当前AI安全形势严峻，黑客攻击和数据泄露事件频发，对国家安全和个人隐私构成威胁。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人工智能安全现状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AI系统存在多种安全漏洞，如算法偏见、模型脆弱性和对抗性攻击等，亟需解决以提升整体安全性。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技术漏洞与挑战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通过加强法规建设、技术创新和完善监管机制，构建全面有效的AI安全防护体系，保障技术健康发展。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应对策略与措施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核心挑战解析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安全威胁识别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在AI应用中，识别潜在安全威胁至关重要。包括对抗样本、模型窃取等，通过持续监控和更新，确保系统稳定运行。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数据是AI训练的基础，但涉及大量敏感信息。采用加密技术、匿名化处理等方法，保障数据在传输和存储过程中的安全。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算法透明度提升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提高算法透明度有助于发现并修复漏洞。通过解释性AI技术，使算法决策过程更加透明，便于监督和审查。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技术防护体系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数据加密机制简介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数据加密是通过数学算法转换，将原始信息转换为不可读形式以保护信息安全的技术。在AI安全中，它用于确保数据在传输和存储过程中不被非法访问或篡改。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2"/>
            <a:ext cx="3040563" cy="3988066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对称加密与非对称加密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对称加密使用同一密钥进行加密和解密，速度快但密钥管理复杂；非对称加密使用一对公钥和私钥，安全性高但处理速度较慢。两者在AI安全中各有应用场景。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9" y="1627200"/>
            <a:ext cx="3040543" cy="3988066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常见的数据加密算法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常见的数据加密算法包括AES、RSA等。AES广泛应用于数据传输加密，而RSA适用于数字签名和密钥交换。这些算法为AI系统提供了坚实的安全保障。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模型鲁棒性增强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数据增强技术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通过多样化和扩充训练数据集，增加模型对不同场景的适应性，从而提高其在实际应用中的表现。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对抗性训练方法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利用对抗样本进行训练，使模型在面对恶意攻击时能保持鲁棒性，有效防御常见的攻击手段。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正则化技术应用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采用L1、L2等正则化方法防止模型过拟合，增强其泛化能力，确保在不同环境下均能稳定运行。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4540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2025-10-01T03:52:00Z</dcterms:created>
  <dcterms:modified xsi:type="dcterms:W3CDTF">2025-10-01T03:51:19Z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6AEFFAEEC2224ED8A0298E2DF897101E_12</vt:lpwstr>
  </property>
  <property fmtid="{D5CDD505-2E9C-101B-9397-08002B2CF9AE}" pid="3" name="KSOProductBuildVer">
    <vt:lpwstr>2052-12.1.0.22529</vt:lpwstr>
  </property>
</Properties>
</file>