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12192000" cy="6858000" type="screen16x9"/>
  <p:notesSz cx="6858000" cy="9144000"/>
  <p:custDataLst>
    <p:tags r:id="rId3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3" Type="http://schemas.openxmlformats.org/officeDocument/2006/relationships/tags" Target="tags/tag1.xml"/><Relationship Id="rId32" Type="http://schemas.openxmlformats.org/officeDocument/2006/relationships/tableStyles" Target="tableStyles.xml"/><Relationship Id="rId31" Type="http://schemas.openxmlformats.org/officeDocument/2006/relationships/viewProps" Target="viewProps.xml"/><Relationship Id="rId30" Type="http://schemas.openxmlformats.org/officeDocument/2006/relationships/presProps" Target="presProps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ETF投资策略解析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0F3552"/>
                </a:solidFill>
                <a:latin typeface="微软雅黑" panose="020B0503020204020204" charset="-122"/>
              </a:rPr>
              <a:t>把握市场机遇之道</a:t>
            </a:r>
            <a:endParaRPr sz="30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汇报时间: 2025/10/09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全球规模趋势图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878466"/>
            <a:ext cx="2744215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近年来，全球ETF市场规模持续扩大，反映了投资者对ETF产品的高度认可。数据显示，ETF资产总额在过去十年内实现了显著增长，成为资产管理领域的重要组成部分。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410" y="1627200"/>
            <a:ext cx="2580658" cy="1124265"/>
          </a:xfrm>
          <a:prstGeom prst="roundRect">
            <a:avLst>
              <a:gd name="adj" fmla="val 10888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全球ETF规模增长趋势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878465"/>
            <a:ext cx="2744215" cy="29747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美国、欧洲和亚洲是全球ETF市场的三大主力。其中，美国市场以技术创新和产品多样性领先；欧洲市场则注重稳健的投资策略；亚洲市场则展现出强劲的增长潜力，特别是在中国和印度等新兴市场。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625" y="1627200"/>
            <a:ext cx="2580660" cy="1124265"/>
          </a:xfrm>
          <a:prstGeom prst="roundRect">
            <a:avLst>
              <a:gd name="adj" fmla="val 10888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主要市场ETF发展情况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878465"/>
            <a:ext cx="2744216" cy="29747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全球ETF产品覆盖了股票、债券、商品等多种资产类别，并围绕环保、科技、健康等热门主题展开。这种多元化的行业分布和主题聚焦为投资者提供了广泛的选择空间，满足了不同风险偏好和投资目标的需求。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841" y="1627200"/>
            <a:ext cx="2580658" cy="1124266"/>
          </a:xfrm>
          <a:prstGeom prst="roundRect">
            <a:avLst>
              <a:gd name="adj" fmla="val 10888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行业分布与主题聚焦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区域分布特征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ETF区域分布概述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ETF投资覆盖全球，主要集中在北美、欧洲及亚洲地区，各区域市场特征和表现各异。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2729091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北美市场特点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北美市场以美国为核心，规模大、流动性高，涵盖科技、金融等多个行业，是全球ETF的重要来源地。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263387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欧洲市场概况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欧洲ETF市场发展迅速，英国和德国为主导，注重多元化投资策略，尤其在环保、社会责任等领域具有优势。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272909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26338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2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197FC"/>
                </a:solidFill>
                <a:latin typeface="微软雅黑" panose="020B0503020204020204" charset="-122"/>
              </a:rPr>
              <a:t>投资策略指南</a:t>
            </a:r>
            <a:endParaRPr sz="4800" b="1" i="0">
              <a:solidFill>
                <a:srgbClr val="5197F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行业主题选择法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75" cy="4348834"/>
          </a:xfrm>
          <a:prstGeom prst="roundRect">
            <a:avLst>
              <a:gd name="adj" fmla="val 10000"/>
            </a:avLst>
          </a:prstGeom>
          <a:solidFill>
            <a:srgbClr val="DAEBFC"/>
          </a:solidFill>
          <a:ln w="6350">
            <a:solidFill>
              <a:srgbClr val="0F35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行业主题选择法概述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行业主题选择法是一种策略性的方法，旨在帮助企业或投资者识别并聚焦于具有潜力的行业领域。通过深入分析市场趋势、技术进步和消费者需求，该方法能够有效地指导资源分配和投资方向。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74" y="1627201"/>
            <a:ext cx="3040541" cy="4348834"/>
          </a:xfrm>
          <a:prstGeom prst="roundRect">
            <a:avLst>
              <a:gd name="adj" fmla="val 10000"/>
            </a:avLst>
          </a:prstGeom>
          <a:solidFill>
            <a:srgbClr val="DAEBFC"/>
          </a:solidFill>
          <a:ln w="6350">
            <a:solidFill>
              <a:srgbClr val="0F35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关键要素分析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在应用行业主题选择法时，需关注几个核心要素：市场规模、增长潜力、技术成熟度及政策环境等。这些因素共同决定了一个行业的吸引力和投资价值。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915" y="1627200"/>
            <a:ext cx="3040555" cy="4348834"/>
          </a:xfrm>
          <a:prstGeom prst="roundRect">
            <a:avLst>
              <a:gd name="adj" fmla="val 10000"/>
            </a:avLst>
          </a:prstGeom>
          <a:solidFill>
            <a:srgbClr val="DAEBFC"/>
          </a:solidFill>
          <a:ln w="6350">
            <a:solidFill>
              <a:srgbClr val="0F35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实施步骤与策略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实施行业主题选择法通常包括市场调研、数据分析、风险评估和决策制定四个步骤。有效的策略应结合行业特点和企业优势，确保投资决策的科学性和前瞻性。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定投与择时技巧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735403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定投策略优势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定期投资ETF可平滑市场波动风险，通过长期持有降低单次投资成本，适合追求稳健增长的投资者。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择时技巧要点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利用技术分析与基本面分析相结合的方法，识别市场趋势与潜在机会，提高投资决策的准确性和时效性。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风险管理建议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分散投资组合，设定止损点以控制潜在亏损，同时保持持续学习和适应市场变化的能力，确保投资安全与收益最大化。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2106203"/>
            <a:ext cx="39600" cy="284197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915943"/>
            <a:ext cx="309600" cy="396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735403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2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197FC"/>
                </a:solidFill>
                <a:latin typeface="微软雅黑" panose="020B0503020204020204" charset="-122"/>
              </a:rPr>
              <a:t>风险管理要点</a:t>
            </a:r>
            <a:endParaRPr sz="4800" b="1" i="0">
              <a:solidFill>
                <a:srgbClr val="5197F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跟踪误差控制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跟踪误差定义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跟踪误差是指ETF基金的表现与其所追踪指数之间的差异，是衡量基金投资效率的重要指标。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7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控制策略概述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通过定期再平衡、优化资产配置等策略，有效降低跟踪误差，提高基金的投资绩效。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263387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技术工具应用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使用先进的数据分析和量化模型，实时监测并调整投资组合，确保ETF的跟踪效果。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26338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费率成本优化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降低交易费用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通过选择低费率的ETF，投资者可以显著减少交易成本，提高投资回报。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优化持有成本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定期审查和调整投资组合中的ETF，以实现更低的管理费和运营成本。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利用税收优惠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合理规划ETF投资策略，充分利用税收优惠政策，进一步节省成本。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2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197FC"/>
                </a:solidFill>
                <a:latin typeface="微软雅黑" panose="020B0503020204020204" charset="-122"/>
              </a:rPr>
              <a:t>实战案例分析</a:t>
            </a:r>
            <a:endParaRPr sz="4800" b="1" i="0">
              <a:solidFill>
                <a:srgbClr val="5197F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明星产品复盘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明星产品概览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回顾过去一年，ETF市场表现优异的明星产品，涵盖科技、消费和医疗等多个板块。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投资回报分析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深入分析明星产品的投资回报率，包括收益率、波动率和风险调整后收益等关键指标。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005402"/>
            <a:ext cx="4554174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成功因素探讨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探究明星产品背后的成功因素，如市场定位、资产配置策略及管理团队的专业能力。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244201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376202"/>
            <a:ext cx="39600" cy="4572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185942"/>
            <a:ext cx="309600" cy="396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00540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197FC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5197FC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2340000" y="2494800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F3552"/>
                </a:solidFill>
                <a:latin typeface="微软雅黑" panose="020B0503020204020204" charset="-122"/>
              </a:rPr>
              <a:t>01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ETF基础概念解析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484141" y="2494800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F3552"/>
                </a:solidFill>
                <a:latin typeface="微软雅黑" panose="020B0503020204020204" charset="-122"/>
              </a:rPr>
              <a:t>02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核心优势剖析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2340000" y="2998223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F3552"/>
                </a:solidFill>
                <a:latin typeface="微软雅黑" panose="020B0503020204020204" charset="-122"/>
              </a:rPr>
              <a:t>03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市场发展现状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6484141" y="2998223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F3552"/>
                </a:solidFill>
                <a:latin typeface="微软雅黑" panose="020B0503020204020204" charset="-122"/>
              </a:rPr>
              <a:t>04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投资策略指南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2340000" y="3501646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F3552"/>
                </a:solidFill>
                <a:latin typeface="微软雅黑" panose="020B0503020204020204" charset="-122"/>
              </a:rPr>
              <a:t>05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风险管理要点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484141" y="3501646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F3552"/>
                </a:solidFill>
                <a:latin typeface="微软雅黑" panose="020B0503020204020204" charset="-122"/>
              </a:rPr>
              <a:t>06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实战案例分析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2340000" y="4005069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F3552"/>
                </a:solidFill>
                <a:latin typeface="微软雅黑" panose="020B0503020204020204" charset="-122"/>
              </a:rPr>
              <a:t>07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未来发展趋势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1" name="New shape"/>
          <p:cNvSpPr/>
          <p:nvPr/>
        </p:nvSpPr>
        <p:spPr>
          <a:xfrm>
            <a:off x="6484141" y="4005069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F3552"/>
                </a:solidFill>
                <a:latin typeface="微软雅黑" panose="020B0503020204020204" charset="-122"/>
              </a:rPr>
              <a:t>08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投资者适配建议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业绩归因拆解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采用定量和定性分析，通过数据模型识别ETF表现的关键驱动因素，包括市场趋势、管理费用和资产配置等。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业绩归因方法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评估ETF的管理层运营效率，如交易成本、投资策略执行效果及团队协作能力，确保资源高效利用。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内部管理效率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分析宏观经济状况、行业发展趋势及政策变化对ETF收益的影响，以理解外部环境如何塑造投资回报。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外部市场环境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2"/>
                </a:solidFill>
                <a:latin typeface="微软雅黑" panose="020B0503020204020204" charset="-122"/>
              </a:rPr>
              <a:t>07</a:t>
            </a:r>
            <a:endParaRPr sz="48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197FC"/>
                </a:solidFill>
                <a:latin typeface="微软雅黑" panose="020B0503020204020204" charset="-122"/>
              </a:rPr>
              <a:t>未来发展趋势</a:t>
            </a:r>
            <a:endParaRPr sz="4800" b="1" i="0">
              <a:solidFill>
                <a:srgbClr val="5197F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ESG整合动向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ESG整合定义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ESG整合指企业将环境、社会和治理（ESG）因素纳入投资决策中，以实现可持续发展目标。通过评估企业的ESG表现，投资者可以更好地了解企业的风险和机会。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ESG整合优势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实施ESG整合有助于提高企业透明度、降低风险并增强竞争力。此外，它还有助于吸引负责任的投资者，提升企业形象，并为长期价值创造奠定基础。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ESG整合挑战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ESG整合面临数据获取困难、标准不一及成本增加等挑战。为克服这些障碍，企业需加强与利益相关方的合作，建立统一的评价体系，并优化内部管理流程。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智能投顾融合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3040516" cy="3627421"/>
          </a:xfrm>
          <a:prstGeom prst="roundRect">
            <a:avLst>
              <a:gd name="adj" fmla="val 9999"/>
            </a:avLst>
          </a:prstGeom>
          <a:solidFill>
            <a:srgbClr val="DAEBFC"/>
          </a:solidFill>
          <a:ln w="6350">
            <a:solidFill>
              <a:srgbClr val="0F35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智能投顾核心概念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智能投顾利用AI技术分析市场数据，提供个性化投资建议。通过算法模型，自动执行交易策略，实现资产优化配置。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15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DAEBFC"/>
          </a:solidFill>
          <a:ln w="6350">
            <a:solidFill>
              <a:srgbClr val="0F35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融合优势解析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智能投顾与传统投顾结合，互补长短。智能系统提升效率与准确性，而人类顾问则提供情感支持与深度解读，共同促进决策质量。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47" y="1627201"/>
            <a:ext cx="3040532" cy="3627420"/>
          </a:xfrm>
          <a:prstGeom prst="roundRect">
            <a:avLst>
              <a:gd name="adj" fmla="val 9999"/>
            </a:avLst>
          </a:prstGeom>
          <a:solidFill>
            <a:srgbClr val="DAEBFC"/>
          </a:solidFill>
          <a:ln w="6350">
            <a:solidFill>
              <a:srgbClr val="0F35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未来发展趋势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随着大数据与机器学习进步，智能投顾将更精准预测市场动态。同时，监管科技（RegTech）发展确保合规性，推动行业健康发展。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2"/>
                </a:solidFill>
                <a:latin typeface="微软雅黑" panose="020B0503020204020204" charset="-122"/>
              </a:rPr>
              <a:t>08</a:t>
            </a:r>
            <a:endParaRPr sz="48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197FC"/>
                </a:solidFill>
                <a:latin typeface="微软雅黑" panose="020B0503020204020204" charset="-122"/>
              </a:rPr>
              <a:t>投资者适配建议</a:t>
            </a:r>
            <a:endParaRPr sz="4800" b="1" i="0">
              <a:solidFill>
                <a:srgbClr val="5197F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风险承受能力测评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0"/>
            <a:ext cx="2744215" cy="11727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通过问卷调查与数据分析，评估投资者对不同市场波动的容忍度及潜在损失承受力。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风险承受能力测评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1727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确定个人或机构的投资目标和期望回报，为后续资产配置提供方向。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投资目标明确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1727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根据风险承受能力测评结果，合理分配资产比例，构建多元化投资组合以分散风险。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投资组合构建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资产配置比例模型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ETF概述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交易所交易基金（ETF）是一种在交易所上市交易的投资基金，结合了开放式基金和封闭式基金的特点，提供多样化的资产配置选择。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资产配置比例模型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通过分析市场趋势、风险偏好及投资目标，确定各类资产（如股票、债券、商品等）在投资组合中的合理比例，以实现最优的风险调整后收益。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模型应用与优化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根据市场变化和个人需求动态调整资产配置，利用历史数据和预测工具不断优化模型，确保投资组合的持续适应性和竞争力。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2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197FC"/>
                </a:solidFill>
                <a:latin typeface="微软雅黑" panose="020B0503020204020204" charset="-122"/>
              </a:rPr>
              <a:t>ETF基础概念解析</a:t>
            </a:r>
            <a:endParaRPr sz="4800" b="1" i="0">
              <a:solidFill>
                <a:srgbClr val="5197F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定义与运作机制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ETF的定义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ETF是一种交易所交易基金，通过一篮子股票或其他资产进行投资，投资者可以通过购买和出售ETF份额来参与市场。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ETF的运作机制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ETF通过复制或跟踪特定指数的表现来进行投资操作，具有低成本、高流动性等特点，适合各类投资者进行分散投资。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ETF的优势与风险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ETF具有透明度高、成本低、交易灵活等优势，但也存在市场波动、管理费用等风险，投资者需谨慎选择和管理。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分类及投资标的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0"/>
            <a:ext cx="2744215" cy="11727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ETF按投资目标和策略分为股票、债券、商品等类型，每种分类满足不同投资者需求。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ETF分类概述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1727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主要投资于股票市场，追求资本增值，适合风险偏好较高的投资者。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股票型ETF特征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1727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聚焦债券市场，提供稳定现金流，通常被视为较稳健的投资工具。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债券型ETF特点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2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197FC"/>
                </a:solidFill>
                <a:latin typeface="微软雅黑" panose="020B0503020204020204" charset="-122"/>
              </a:rPr>
              <a:t>核心优势剖析</a:t>
            </a:r>
            <a:endParaRPr sz="4800" b="1" i="0">
              <a:solidFill>
                <a:srgbClr val="5197F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分散化投资特性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分散化投资概念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分散化投资是指将资金分配到多个不同的资产类别，以降低单一投资的风险。通过多元化的投资组合，投资者可以在不同市场条件下获得相对稳定的收益。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风险分散机制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分散化投资的核心在于通过增加不同资产之间的相关性，减少整体投资组合的波动性。即使某一资产表现不佳，其他资产的良好表现可以部分或全部抵消损失。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320932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实现分散化的策略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投资者可以通过选择不同类型的股票、债券、商品等构建多样化的投资组合。此外，地域分散和行业分散也是有效的策略，有助于进一步降低特定市场或行业的风险暴露。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流动性与透明度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DAEBFC"/>
          </a:solidFill>
          <a:ln w="6350">
            <a:solidFill>
              <a:srgbClr val="0F35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ETF流动性解析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ETF的高流动性得益于其可在交易所上市交易，投资者可随时买卖，确保资金的快速流转与高效利用。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1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DAEBFC"/>
          </a:solidFill>
          <a:ln w="6350">
            <a:solidFill>
              <a:srgbClr val="0F35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透明度优势展示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ETF的持仓和费用结构等信息高度透明，投资者可通过公开渠道轻松获取，有助于做出明智的投资决策。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04" y="1627202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DAEBFC"/>
          </a:solidFill>
          <a:ln w="6350">
            <a:solidFill>
              <a:srgbClr val="0F35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市场影响评估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ETF的流动性与透明度对市场效率有显著影响，促进价格发现机制，降低交易成本，增强市场整体稳定性。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2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197FC"/>
                </a:solidFill>
                <a:latin typeface="微软雅黑" panose="020B0503020204020204" charset="-122"/>
              </a:rPr>
              <a:t>市场发展现状</a:t>
            </a:r>
            <a:endParaRPr sz="4800" b="1" i="0">
              <a:solidFill>
                <a:srgbClr val="5197F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3195</Words>
  <Application>WPS 演示</Application>
  <PresentationFormat>全屏显示(4:3)</PresentationFormat>
  <Paragraphs>293</Paragraphs>
  <Slides>27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27</vt:i4>
      </vt:variant>
    </vt:vector>
  </HeadingPairs>
  <TitlesOfParts>
    <vt:vector size="34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2025-10-09T09:03:00Z</dcterms:created>
  <dcterms:modified xsi:type="dcterms:W3CDTF">2025-10-09T09:03:24Z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D346EE6AC6094A28AD854178DDC5FEFF_12</vt:lpwstr>
  </property>
  <property fmtid="{D5CDD505-2E9C-101B-9397-08002B2CF9AE}" pid="3" name="KSOProductBuildVer">
    <vt:lpwstr>2052-12.1.0.22529</vt:lpwstr>
  </property>
</Properties>
</file>