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12192000" cy="6858000" type="screen16x9"/>
  <p:notesSz cx="6858000" cy="9144000"/>
  <p:custDataLst>
    <p:tags r:id="rId4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21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9" Type="http://schemas.openxmlformats.org/officeDocument/2006/relationships/tags" Target="tags/tag1.xml"/><Relationship Id="rId48" Type="http://schemas.openxmlformats.org/officeDocument/2006/relationships/tableStyles" Target="tableStyles.xml"/><Relationship Id="rId47" Type="http://schemas.openxmlformats.org/officeDocument/2006/relationships/viewProps" Target="viewProps.xml"/><Relationship Id="rId46" Type="http://schemas.openxmlformats.org/officeDocument/2006/relationships/presProps" Target="presProps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</p:spPr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</p:spPr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151446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FFFFFF"/>
                </a:solidFill>
                <a:latin typeface="微软雅黑" panose="020B0503020204020204" charset="-122"/>
              </a:rPr>
              <a:t>EUV光刻机技术突破</a:t>
            </a:r>
            <a:endParaRPr sz="48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3" name="New shape"/>
          <p:cNvSpPr/>
          <p:nvPr/>
        </p:nvSpPr>
        <p:spPr>
          <a:xfrm>
            <a:off x="622800" y="3101012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4" name="New shape"/>
          <p:cNvSpPr/>
          <p:nvPr/>
        </p:nvSpPr>
        <p:spPr>
          <a:xfrm>
            <a:off x="611778" y="3101012"/>
            <a:ext cx="11038043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3000" b="1" i="0">
                <a:solidFill>
                  <a:srgbClr val="00FFF8"/>
                </a:solidFill>
                <a:latin typeface="微软雅黑" panose="020B0503020204020204" charset="-122"/>
              </a:rPr>
              <a:t>先进制程核心装备解析</a:t>
            </a:r>
            <a:endParaRPr sz="30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6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7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8" name="New shape"/>
          <p:cNvSpPr/>
          <p:nvPr/>
        </p:nvSpPr>
        <p:spPr>
          <a:xfrm>
            <a:off x="611778" y="4136689"/>
            <a:ext cx="11038043" cy="455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作者：</a:t>
            </a:r>
            <a:r>
              <a:rPr lang="zh-CN" sz="1575" b="0" i="0">
                <a:solidFill>
                  <a:srgbClr val="FFFFFF"/>
                </a:solidFill>
                <a:latin typeface="微软雅黑" panose="020B0503020204020204" charset="-122"/>
              </a:rPr>
              <a:t>张抿</a:t>
            </a:r>
            <a:r>
              <a:rPr lang="zh-CN" sz="1575" b="0" i="0">
                <a:solidFill>
                  <a:srgbClr val="FFFFFF"/>
                </a:solidFill>
                <a:latin typeface="微软雅黑" panose="020B0503020204020204" charset="-122"/>
              </a:rPr>
              <a:t>轩</a:t>
            </a:r>
            <a:endParaRPr lang="zh-CN"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611778" y="4740950"/>
            <a:ext cx="11038043" cy="451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汇报时间: 2025/10/09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套刻误差控制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2253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套刻误差是指在半导体制造中，不同层图案对准过程中出现的偏差。这种误差直接影响到芯片的良率和性能，是衡量光刻机精度的重要指标之一。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001C5C"/>
          </a:solidFill>
          <a:ln w="6350">
            <a:solidFill>
              <a:srgbClr val="FE9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套刻误差定义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0"/>
            <a:ext cx="2744215" cy="2253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通过优化光源设计、改进曝光系统以及采用先进的对准技术，可以有效减小套刻误差。同时，实时监控系统的应用也有助于及时发现并纠正偏差，提高生产质量。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001C5C"/>
          </a:solidFill>
          <a:ln w="6350">
            <a:solidFill>
              <a:srgbClr val="FE9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误差控制方法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0"/>
            <a:ext cx="2744216" cy="2253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随着纳米技术的发展，对套刻精度的要求越来越高。未来，预计将有更多创新技术被应用于EUV光刻机中，进一步提升其性能和稳定性，以满足行业需求。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001C5C"/>
          </a:solidFill>
          <a:ln w="6350">
            <a:solidFill>
              <a:srgbClr val="FE9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未来发展趋势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F8"/>
                </a:solidFill>
                <a:latin typeface="微软雅黑" panose="020B0503020204020204" charset="-122"/>
              </a:rPr>
              <a:t>03</a:t>
            </a:r>
            <a:endParaRPr sz="48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E9471"/>
                </a:solidFill>
                <a:latin typeface="微软雅黑" panose="020B0503020204020204" charset="-122"/>
              </a:rPr>
              <a:t>制造工艺挑战</a:t>
            </a:r>
            <a:endParaRPr sz="4800" b="1" i="0">
              <a:solidFill>
                <a:srgbClr val="FE9471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光学系统校准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3011879"/>
            <a:ext cx="2744215" cy="28088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光学系统校准的重要性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光学系统校准对于EUV光刻机的精准操作至关重要，确保光源与镜头的精确对齐，直接影响到微纳加工的精度和质量。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3011879"/>
            <a:ext cx="2744215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校准过程的关键步骤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包括光源位置调整、镜头聚焦优化以及反射镜角度校正等，每一步都需要精密仪器辅助，并由专业人员细致执行，以确保系统的最优性能。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3011879"/>
            <a:ext cx="2744216" cy="28088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校准技术的创新与发展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随着技术的不断进步，校准方法也在不断革新，如采用机器学习算法预测校准偏差，提高校准效率与准确性，是当前研究的热点方向之一。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pic>
        <p:nvPicPr>
          <p:cNvPr id="7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558800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8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430015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9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301230" y="1342800"/>
            <a:ext cx="2738736" cy="154053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真空环境维持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32171" cy="3267240"/>
          </a:xfrm>
          <a:prstGeom prst="roundRect">
            <a:avLst>
              <a:gd name="adj" fmla="val 10000"/>
            </a:avLst>
          </a:prstGeom>
          <a:solidFill>
            <a:srgbClr val="001C5C"/>
          </a:solidFill>
          <a:ln w="6350">
            <a:solidFill>
              <a:srgbClr val="00FF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真空环境的重要性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在EUV光刻机中，维持高度真空环境是至关重要的，它直接影响到设备的精度和效率。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17971" y="1627201"/>
            <a:ext cx="3040516" cy="3267240"/>
          </a:xfrm>
          <a:prstGeom prst="roundRect">
            <a:avLst>
              <a:gd name="adj" fmla="val 9999"/>
            </a:avLst>
          </a:prstGeom>
          <a:solidFill>
            <a:srgbClr val="001C5C"/>
          </a:solidFill>
          <a:ln w="6350">
            <a:solidFill>
              <a:srgbClr val="00FF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真空泵的选择与应用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选择合适的真空泵对于保持设备内的低压力至关重要，不同的泵具有不同的性能特点，需根据实际需求进行选择。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85488" y="1627201"/>
            <a:ext cx="3040525" cy="3267240"/>
          </a:xfrm>
          <a:prstGeom prst="roundRect">
            <a:avLst>
              <a:gd name="adj" fmla="val 10000"/>
            </a:avLst>
          </a:prstGeom>
          <a:solidFill>
            <a:srgbClr val="001C5C"/>
          </a:solidFill>
          <a:ln w="6350">
            <a:solidFill>
              <a:srgbClr val="00FF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真空系统的维护与监测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定期对真空系统进行检查和维护是确保其长期稳定运行的关键，同时，实时监测真空度也是保证光刻质量的必要措施。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掩膜版制备技术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掩膜版制备技术概述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掩膜版制备技术是EUV光刻机中的关键步骤，涉及高精度图案的制作与转移，对最终芯片性能具有决定性影响。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570603"/>
            <a:ext cx="4545077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关键技术要素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包括光刻胶选择、曝光精度控制以及图案化工艺等，确保掩膜版的高分辨率和一致性。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未来发展趋势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随着半导体行业向更小节点迈进，掩膜版制备技术正向更高分辨率和更复杂图案化方向发展。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941403"/>
            <a:ext cx="39600" cy="424404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751143"/>
            <a:ext cx="309600" cy="396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570603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F8"/>
                </a:solidFill>
                <a:latin typeface="微软雅黑" panose="020B0503020204020204" charset="-122"/>
              </a:rPr>
              <a:t>04</a:t>
            </a:r>
            <a:endParaRPr sz="48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E9471"/>
                </a:solidFill>
                <a:latin typeface="微软雅黑" panose="020B0503020204020204" charset="-122"/>
              </a:rPr>
              <a:t>行业应用现状</a:t>
            </a:r>
            <a:endParaRPr sz="4800" b="1" i="0">
              <a:solidFill>
                <a:srgbClr val="FE9471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芯片制程适配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046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芯片制程概述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EUV光刻机是实现7nm及以下制程的关键技术，通过极紫外光技术提升芯片制造精度。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2729091"/>
            <a:ext cx="8016003" cy="1046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适配性分析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针对不同制程需求，EUV光刻机需进行特定调整，确保最佳曝光效果和生产效率。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3902982"/>
            <a:ext cx="8016003" cy="1046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未来发展趋势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随着半导体行业对更小尺寸的需求增长，EUV光刻机将不断优化，支持更先进制程发展。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272909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390298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量产良品率提升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技术优化升级策略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通过持续改进EUV光刻机的硬件与软件，实现更高的分辨率和更稳定的生产流程，从而提升良品率。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质量控制强化措施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实施严格的质量检测标准和过程控制，确保每一步骤均达到最高标准，减少缺陷率，提高整体良品率。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人员培训与管理优化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加强操作人员的专业技能培训，优化工作流程，以减少人为错误，进一步提高量产良品率。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先进封装支持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301188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先进封装技术概述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先进封装技术是实现芯片小型化、高性能和多功能集成的重要手段，包括扇出型封装、倒装芯片技术等。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3011879"/>
            <a:ext cx="2744215" cy="24484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EUV光刻机在先进封装中的角色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EuV光刻机凭借其高分辨率和精确度，为先进封装提供了关键的制造能力，支持更小特征尺寸的加工。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3011879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提升封装效率与质量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采用EuV光刻机的先进封装技术能够显著提高生产效率和产品质量，减少缺陷率，满足高性能电子元件的需求。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pic>
        <p:nvPicPr>
          <p:cNvPr id="7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558800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8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430015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9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301230" y="1342800"/>
            <a:ext cx="2738736" cy="154053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F8"/>
                </a:solidFill>
                <a:latin typeface="微软雅黑" panose="020B0503020204020204" charset="-122"/>
              </a:rPr>
              <a:t>05</a:t>
            </a:r>
            <a:endParaRPr sz="48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E9471"/>
                </a:solidFill>
                <a:latin typeface="微软雅黑" panose="020B0503020204020204" charset="-122"/>
              </a:rPr>
              <a:t>技术瓶颈突破</a:t>
            </a:r>
            <a:endParaRPr sz="4800" b="1" i="0">
              <a:solidFill>
                <a:srgbClr val="FE9471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38800" y="979200"/>
            <a:ext cx="3672000" cy="511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1054800" y="1037646"/>
            <a:ext cx="2482880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E9471"/>
                </a:solidFill>
                <a:latin typeface="微软雅黑" panose="020B0503020204020204" charset="-122"/>
              </a:rPr>
              <a:t>目录</a:t>
            </a:r>
            <a:endParaRPr sz="4800" b="1" i="0">
              <a:solidFill>
                <a:srgbClr val="FE9471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2340000" y="2494800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00FFF8"/>
                </a:solidFill>
                <a:latin typeface="微软雅黑" panose="020B0503020204020204" charset="-122"/>
              </a:rPr>
              <a:t>01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EUV光刻机概述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6484141" y="2494800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00FFF8"/>
                </a:solidFill>
                <a:latin typeface="微软雅黑" panose="020B0503020204020204" charset="-122"/>
              </a:rPr>
              <a:t>02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关键性能指标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2340000" y="2998223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00FFF8"/>
                </a:solidFill>
                <a:latin typeface="微软雅黑" panose="020B0503020204020204" charset="-122"/>
              </a:rPr>
              <a:t>03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制造工艺挑战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6484141" y="2998223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00FFF8"/>
                </a:solidFill>
                <a:latin typeface="微软雅黑" panose="020B0503020204020204" charset="-122"/>
              </a:rPr>
              <a:t>04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行业应用现状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2340000" y="3501646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00FFF8"/>
                </a:solidFill>
                <a:latin typeface="微软雅黑" panose="020B0503020204020204" charset="-122"/>
              </a:rPr>
              <a:t>05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技术瓶颈突破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6484141" y="3501646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00FFF8"/>
                </a:solidFill>
                <a:latin typeface="微软雅黑" panose="020B0503020204020204" charset="-122"/>
              </a:rPr>
              <a:t>06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供应链生态体系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2340000" y="4005069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00FFF8"/>
                </a:solidFill>
                <a:latin typeface="微软雅黑" panose="020B0503020204020204" charset="-122"/>
              </a:rPr>
              <a:t>07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未来发展趋势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1" name="New shape"/>
          <p:cNvSpPr/>
          <p:nvPr/>
        </p:nvSpPr>
        <p:spPr>
          <a:xfrm>
            <a:off x="6484141" y="4005069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00FFF8"/>
                </a:solidFill>
                <a:latin typeface="微软雅黑" panose="020B0503020204020204" charset="-122"/>
              </a:rPr>
              <a:t>08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产业竞争格局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2" name="New shape"/>
          <p:cNvSpPr/>
          <p:nvPr/>
        </p:nvSpPr>
        <p:spPr>
          <a:xfrm>
            <a:off x="2340000" y="4508491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00FFF8"/>
                </a:solidFill>
                <a:latin typeface="微软雅黑" panose="020B0503020204020204" charset="-122"/>
              </a:rPr>
              <a:t>09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政策扶持导向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6484141" y="4508491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00FFF8"/>
                </a:solidFill>
                <a:latin typeface="微软雅黑" panose="020B0503020204020204" charset="-122"/>
              </a:rPr>
              <a:t>10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自主可控路径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等离子体损伤抑制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在EUV光刻过程中，等离子体中的高能粒子会撞击光刻胶，造成化学和物理性质的改变，从而影响图案的精确性。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001C5C"/>
          </a:solidFill>
          <a:ln w="6350">
            <a:solidFill>
              <a:srgbClr val="FE9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等离子体损伤原理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通过优化等离子体密度和能量分布，以及采用抗反射涂层等技术，可以有效降低等离子体对光刻胶的损伤。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001C5C"/>
          </a:solidFill>
          <a:ln w="6350">
            <a:solidFill>
              <a:srgbClr val="FE9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抑制方法概述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1"/>
            <a:ext cx="2744216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选用具有高抗等离子体损伤能力的材料，如特殊聚合物，是提升EUV光刻机性能的重要手段之一。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001C5C"/>
          </a:solidFill>
          <a:ln w="6350">
            <a:solidFill>
              <a:srgbClr val="FE9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材料选择与应用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多层抗反射膜优化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抗反射膜材料选择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选择合适的抗反射膜材料是优化多层抗反射膜的关键，常用的材料包括SiO2、Ta2O5等，这些材料能有效减少光刻机中的反射损失。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膜层厚度与折射率控制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精确控制每层薄膜的厚度和折射率对提高抗反射效果至关重要，通过调整参数可以最小化光在介质界面的反射，提升光刻精度。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多层结构设计与模拟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设计合适的多层抗反射膜结构并通过光学模拟软件进行验证，确保各层之间能够协同工作，达到最佳的光吸收和透射性能。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沉浸式曝光改进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488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沉浸式曝光技术概述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沉浸式曝光技术通过在光刻过程中使用高数值孔径镜头，提高分辨率和图像质量。此技术使EUV光刻机能够生产更小、更复杂的半导体结构。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848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技术优势与挑战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沉浸式曝光技术显著提升了芯片制造的精度和效率。然而，它对光学系统的要求极高，需要解决光源稳定性、镜头材料选择等关键技术难题。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未来发展方向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随着半导体行业向更高性能、更小尺寸发展，沉浸式曝光技术将继续优化。研究方向包括提高光源亮度、降低缺陷率和扩展应用范围。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F8"/>
                </a:solidFill>
                <a:latin typeface="微软雅黑" panose="020B0503020204020204" charset="-122"/>
              </a:rPr>
              <a:t>06</a:t>
            </a:r>
            <a:endParaRPr sz="48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E9471"/>
                </a:solidFill>
                <a:latin typeface="微软雅黑" panose="020B0503020204020204" charset="-122"/>
              </a:rPr>
              <a:t>供应链生态体系</a:t>
            </a:r>
            <a:endParaRPr sz="4800" b="1" i="0">
              <a:solidFill>
                <a:srgbClr val="FE9471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核心部件国产化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3011879"/>
            <a:ext cx="2744215" cy="2848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光源技术国产化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光源作为EUV光刻机的核心部件，其国产化对提升我国半导体制造水平具有重要意义。目前，国内企业正积极研发高功率、高稳定性的EUV光源，以满足市场需求。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3011879"/>
            <a:ext cx="2744215" cy="2848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掩模版材料创新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掩模版材料是影响光刻精度的关键因素之一。通过自主研发新型掩模版材料，提高其在极端紫外光环境下的稳定性和耐久性，有助于推动国内EUV光刻机技术的发展。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3011880"/>
            <a:ext cx="2744216" cy="3209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曝光系统优化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曝光系统是决定光刻效果的重要环节。通过改进曝光工艺参数、优化曝光设备结构等方式，实现更高精度、更高分辨率的图形转移，是实现EUV光刻机核心部件国产化的关键步骤。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pic>
        <p:nvPicPr>
          <p:cNvPr id="7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558800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8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430015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9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301230" y="1342800"/>
            <a:ext cx="2738736" cy="154053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战略材料储备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878465"/>
            <a:ext cx="2744215" cy="11727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战略材料在EUV光刻机制造中至关重要，确保供应链稳定和技术创新。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410" y="1627200"/>
            <a:ext cx="2580658" cy="1124265"/>
          </a:xfrm>
          <a:prstGeom prst="roundRect">
            <a:avLst>
              <a:gd name="adj" fmla="val 10888"/>
            </a:avLst>
          </a:prstGeom>
          <a:solidFill>
            <a:srgbClr val="001C5C"/>
          </a:solidFill>
          <a:ln w="6350">
            <a:solidFill>
              <a:srgbClr val="FE9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战略材料储备重要性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1"/>
            <a:ext cx="2744215" cy="11727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包括高纯度硅、稀有金属及特殊化学品等，对设备性能有直接影响。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001C5C"/>
          </a:solidFill>
          <a:ln w="6350">
            <a:solidFill>
              <a:srgbClr val="FE9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关键材料种类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1"/>
            <a:ext cx="2744216" cy="11727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建立多层次储备体系应对市场波动，同时面临成本和技术难题需克服。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001C5C"/>
          </a:solidFill>
          <a:ln w="6350">
            <a:solidFill>
              <a:srgbClr val="FE9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储备策略与挑战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跨领域协同创新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跨领域技术融合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通过结合光学、材料科学与精密加工等多学科知识，实现EUV光刻机技术的突破，推动半导体制造工艺的进步。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创新团队协作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汇聚全球顶尖科研力量，包括物理学家、工程师和软件开发者，共同攻克关键技术难题，加速EUV光刻机的研发进程。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协同创新模式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构建开放共享的创新生态系统，鼓励企业、高校和研究机构间的信息交流与合作，促进EUV光刻机技术的快速发展和应用推广。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F8"/>
                </a:solidFill>
                <a:latin typeface="微软雅黑" panose="020B0503020204020204" charset="-122"/>
              </a:rPr>
              <a:t>07</a:t>
            </a:r>
            <a:endParaRPr sz="48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E9471"/>
                </a:solidFill>
                <a:latin typeface="微软雅黑" panose="020B0503020204020204" charset="-122"/>
              </a:rPr>
              <a:t>未来发展趋势</a:t>
            </a:r>
            <a:endParaRPr sz="4800" b="1" i="0">
              <a:solidFill>
                <a:srgbClr val="FE9471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高数值孔径升级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32171" cy="3267239"/>
          </a:xfrm>
          <a:prstGeom prst="roundRect">
            <a:avLst>
              <a:gd name="adj" fmla="val 10000"/>
            </a:avLst>
          </a:prstGeom>
          <a:solidFill>
            <a:srgbClr val="001C5C"/>
          </a:solidFill>
          <a:ln w="6350">
            <a:solidFill>
              <a:srgbClr val="00FF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高数值孔径定义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高数值孔径是光刻机中衡量光线聚焦能力的关键指标，直接影响到芯片制造的精度和效率。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17972" y="1627201"/>
            <a:ext cx="3040503" cy="3267239"/>
          </a:xfrm>
          <a:prstGeom prst="roundRect">
            <a:avLst>
              <a:gd name="adj" fmla="val 10000"/>
            </a:avLst>
          </a:prstGeom>
          <a:solidFill>
            <a:srgbClr val="001C5C"/>
          </a:solidFill>
          <a:ln w="6350">
            <a:solidFill>
              <a:srgbClr val="00FF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技术升级路径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通过采用新型光学材料和优化设计，不断提升光刻机的数值孔径，实现更小特征尺寸的精确刻画。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85474" y="1627202"/>
            <a:ext cx="3040503" cy="3267239"/>
          </a:xfrm>
          <a:prstGeom prst="roundRect">
            <a:avLst>
              <a:gd name="adj" fmla="val 10000"/>
            </a:avLst>
          </a:prstGeom>
          <a:solidFill>
            <a:srgbClr val="001C5C"/>
          </a:solidFill>
          <a:ln w="6350">
            <a:solidFill>
              <a:srgbClr val="00FF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应用前景展望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高数值孔径的持续升级将推动半导体行业向更高性能、更高密度的方向发展，加速技术创新步伐。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多光束干涉方案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多光束干涉技术原理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多光束干涉技术通过控制多束激光的相位和振幅，实现光波的叠加或相消，从而精确控制曝光区域的光强分布，提升EUV光刻机的分辨率。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多光束干涉方案优势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此方案能有效提高曝光精度，降低光学缺陷对图像质量的影响，同时减少设备复杂度和维护成本，是当前高端EUV光刻机的主流选择。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853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关键技术挑战与展望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尽管多光束干涉方案具有显著优势，但在实现过程中仍面临光束控制精度、系统稳定性等技术难题。未来研究将聚焦于进一步提升这些方面的性能。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F8"/>
                </a:solidFill>
                <a:latin typeface="微软雅黑" panose="020B0503020204020204" charset="-122"/>
              </a:rPr>
              <a:t>01</a:t>
            </a:r>
            <a:endParaRPr sz="48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E9471"/>
                </a:solidFill>
                <a:latin typeface="微软雅黑" panose="020B0503020204020204" charset="-122"/>
              </a:rPr>
              <a:t>EUV光刻机概述</a:t>
            </a:r>
            <a:endParaRPr sz="4800" b="1" i="0">
              <a:solidFill>
                <a:srgbClr val="FE9471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智能校准系统融合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3011880"/>
            <a:ext cx="2744215" cy="2488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智能校准系统概述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智能校准系统通过集成先进算法与传感器技术，实现对EUV光刻机关键部件的实时监测与自动调整，确保设备在高精度环境下稳定运行。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3011879"/>
            <a:ext cx="2744215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关键技术应用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利用机器学习和数据分析技术，智能校准系统能够识别并纠正微小误差，优化设备参数设置，提升整体生产效率和产品一致性。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3011879"/>
            <a:ext cx="2744216" cy="2848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性能优势分析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融合智能校准系统的EUV光刻机展现出更高的精度、更快的响应速度及更低的维护需求，有效提升了微电子制造行业的技术水平和经济效益。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pic>
        <p:nvPicPr>
          <p:cNvPr id="7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558800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8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430015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9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301230" y="1342800"/>
            <a:ext cx="2738736" cy="154053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F8"/>
                </a:solidFill>
                <a:latin typeface="微软雅黑" panose="020B0503020204020204" charset="-122"/>
              </a:rPr>
              <a:t>08</a:t>
            </a:r>
            <a:endParaRPr sz="48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E9471"/>
                </a:solidFill>
                <a:latin typeface="微软雅黑" panose="020B0503020204020204" charset="-122"/>
              </a:rPr>
              <a:t>产业竞争格局</a:t>
            </a:r>
            <a:endParaRPr sz="4800" b="1" i="0">
              <a:solidFill>
                <a:srgbClr val="FE9471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头部厂商优势分析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488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技术创新优势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头部厂商凭借持续研发投入，在EUV光刻机领域取得多项技术突破，如高精度对准、多层曝光等核心技术，确保设备性能领先。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生产效率提升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采用先进的自动化控制系统和优化的工艺流程，头部厂商EUV光刻机实现高效稳定的生产，大幅度缩短芯片制造周期，提高整体产能。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848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市场领导地位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头部厂商通过不断的技术创新和市场扩展策略，在全球EUV光刻机市场中占据主导地位，其产品广泛应用于高端半导体制造，成为行业标杆。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专利壁垒分布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32" cy="3947988"/>
          </a:xfrm>
          <a:prstGeom prst="roundRect">
            <a:avLst>
              <a:gd name="adj" fmla="val 9999"/>
            </a:avLst>
          </a:prstGeom>
          <a:solidFill>
            <a:srgbClr val="001C5C"/>
          </a:solidFill>
          <a:ln w="6350">
            <a:solidFill>
              <a:srgbClr val="00FF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专利壁垒概述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专利壁垒是指通过专利保护，形成对新技术、新工艺的独占权，从而在市场竞争中占据优势地位。EUV光刻机领域，专利壁垒显著。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32" y="1627202"/>
            <a:ext cx="3040554" cy="3947988"/>
          </a:xfrm>
          <a:prstGeom prst="roundRect">
            <a:avLst>
              <a:gd name="adj" fmla="val 10000"/>
            </a:avLst>
          </a:prstGeom>
          <a:solidFill>
            <a:srgbClr val="001C5C"/>
          </a:solidFill>
          <a:ln w="6350">
            <a:solidFill>
              <a:srgbClr val="00FF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EUV光刻机关键技术专利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涉及极紫外光曝光技术、光源系统、掩模版等关键部件的多项专利，构成了EUV光刻机的核心技术壁垒，为市场准入设置了高门槛。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86" y="1627202"/>
            <a:ext cx="3040502" cy="3947988"/>
          </a:xfrm>
          <a:prstGeom prst="roundRect">
            <a:avLst>
              <a:gd name="adj" fmla="val 10000"/>
            </a:avLst>
          </a:prstGeom>
          <a:solidFill>
            <a:srgbClr val="001C5C"/>
          </a:solidFill>
          <a:ln w="6350">
            <a:solidFill>
              <a:srgbClr val="00FF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专利壁垒影响分析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专利壁垒不仅限制了新进入者的市场机会，也促使现有企业加大研发投入，推动技术迭代和产业升级。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新兴市场机遇捕捉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新兴市场需求分析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随着科技快速发展，新兴市场对EUV光刻机的需求日益增加，特别是在半导体制造领域。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0"/>
            <a:ext cx="4545077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技术创新与突破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持续的技术创新是抓住新兴市场机遇的关键，包括提升设备性能、降低生产成本等。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005402"/>
            <a:ext cx="4554174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合作与竞争策略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在新兴市场中，建立良好的合作关系和制定明智的竞争策略对于成功至关重要。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0"/>
            <a:ext cx="39600" cy="244201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0"/>
            <a:ext cx="309600" cy="396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376202"/>
            <a:ext cx="39600" cy="4572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185942"/>
            <a:ext cx="309600" cy="396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00540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F8"/>
                </a:solidFill>
                <a:latin typeface="微软雅黑" panose="020B0503020204020204" charset="-122"/>
              </a:rPr>
              <a:t>09</a:t>
            </a:r>
            <a:endParaRPr sz="48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E9471"/>
                </a:solidFill>
                <a:latin typeface="微软雅黑" panose="020B0503020204020204" charset="-122"/>
              </a:rPr>
              <a:t>政策扶持导向</a:t>
            </a:r>
            <a:endParaRPr sz="4800" b="1" i="0">
              <a:solidFill>
                <a:srgbClr val="FE9471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专项基金投入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专项基金概述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专项基金是政府或企业为特定项目设立的资金，用于支持EUV光刻机的研发和生产，旨在加快技术突破和产业化进程。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资金分配与管理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明确资金使用方向，包括研发费用、设备采购、人才培养等关键环节，确保资金高效利用，同时建立严格的财务管理和监督机制。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预期成效与影响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通过专项基金的投入，预期将显著提升我国在EUV光刻机领域的自主研发能力，降低对国外技术的依赖，推动半导体产业的快速发展。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产学研合作机制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产学研合作模式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通过政府、企业及高校的合作，共同研发EUV光刻机技术，实现资源共享与优势互补。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17677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关键技术共享机制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建立开放的技术交流平台，促进核心技术的共享与传播，加速技术创新与应用。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17677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人才培养与引进策略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制定联合培养计划，吸引顶尖人才加入，为EUV光刻机的研发提供智力支持。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标准制定话语权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32171" cy="3267239"/>
          </a:xfrm>
          <a:prstGeom prst="roundRect">
            <a:avLst>
              <a:gd name="adj" fmla="val 10000"/>
            </a:avLst>
          </a:prstGeom>
          <a:solidFill>
            <a:srgbClr val="001C5C"/>
          </a:solidFill>
          <a:ln w="6350">
            <a:solidFill>
              <a:srgbClr val="00FF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标准制定的重要性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在EUV光刻机领域，掌握标准制定的话语权意味着能够引领技术发展方向，影响行业规范。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17972" y="1627201"/>
            <a:ext cx="3040503" cy="3267239"/>
          </a:xfrm>
          <a:prstGeom prst="roundRect">
            <a:avLst>
              <a:gd name="adj" fmla="val 10000"/>
            </a:avLst>
          </a:prstGeom>
          <a:solidFill>
            <a:srgbClr val="001C5C"/>
          </a:solidFill>
          <a:ln w="6350">
            <a:solidFill>
              <a:srgbClr val="00FF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提升国际竞争力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拥有标准话语权可增强企业在国际市场上的影响力，促进技术创新与产业升级，提升国家竞争力。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85474" y="1627202"/>
            <a:ext cx="3040503" cy="3267239"/>
          </a:xfrm>
          <a:prstGeom prst="roundRect">
            <a:avLst>
              <a:gd name="adj" fmla="val 10000"/>
            </a:avLst>
          </a:prstGeom>
          <a:solidFill>
            <a:srgbClr val="001C5C"/>
          </a:solidFill>
          <a:ln w="6350">
            <a:solidFill>
              <a:srgbClr val="00FF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推动行业健康发展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明确的标准为行业发展提供指导，确保产品质量与安全，促进公平竞争，维护市场秩序，保障消费者权益。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F8"/>
                </a:solidFill>
                <a:latin typeface="微软雅黑" panose="020B0503020204020204" charset="-122"/>
              </a:rPr>
              <a:t>10</a:t>
            </a:r>
            <a:endParaRPr sz="48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E9471"/>
                </a:solidFill>
                <a:latin typeface="微软雅黑" panose="020B0503020204020204" charset="-122"/>
              </a:rPr>
              <a:t>自主可控路径</a:t>
            </a:r>
            <a:endParaRPr sz="4800" b="1" i="0">
              <a:solidFill>
                <a:srgbClr val="FE9471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基本原理解析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工作原理简介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EUV光刻机通过极紫外线光源，配合高精度光学系统，将微小图案精确投影到硅片上，实现纳米级电路制造的关键设备。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关键技术特点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该技术采用先进的反射镜系统和多层膜结构，有效提高光能利用率，同时配备动态聚焦和曝光控制技术，确保图案的清晰度和准确性。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应用领域概述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EUV光刻机主要用于半导体制造，是生产高性能计算芯片、先进存储器件及微处理器等高端电子产品不可或缺的核心工具。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基础研究攻坚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2253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光刻技术是半导体制造中的关键步骤，通过光源将电路图案投影到硅片上。EUV光刻机利用极紫外光进行高精度图案转移，显著提升芯片性能。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001C5C"/>
          </a:solidFill>
          <a:ln w="6350">
            <a:solidFill>
              <a:srgbClr val="FE9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光刻技术概述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0"/>
            <a:ext cx="2744215" cy="2253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EUV光刻机采用极紫外光源，通过光学系统聚焦形成微小光束，照射在涂有光敏材料的硅片上，实现纳米级图案的精准复制，对微电子产业发展至关重要。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001C5C"/>
          </a:solidFill>
          <a:ln w="6350">
            <a:solidFill>
              <a:srgbClr val="FE9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EUV光刻机原理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0"/>
            <a:ext cx="2744216" cy="2253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当前，EUV光刻机的研发正面临光源稳定性、光学元件材料选择等关键技术难题。国内外科研机构和企业正在积极攻关，以期突破技术瓶颈，推动产业升级。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001C5C"/>
          </a:solidFill>
          <a:ln w="6350">
            <a:solidFill>
              <a:srgbClr val="FE9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研究进展与挑战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工程化验证平台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验证平台概述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工程化验证平台是EUV光刻机研发过程中的关键设施，用于模拟实际生产环境，确保设备性能和可靠性。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关键技术验证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该平台通过一系列严格的测试程序，对光源、光学系统、精密定位等核心技术进行全面验证，保障设备在高难度制造工艺中的稳定表现。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持续优化流程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工程化验证平台不仅用于初期设备调试，还支持持续的改进与优化工作，通过反馈循环提升EUV光刻机的生产效率和产品质量。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人才梯队建设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人才培养策略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制定系统化培训计划，通过实践与理论结合，提升员工在EUV光刻机领域的专业技能和创新能力。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人才引进机制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建立多元化的人才引进渠道，重点吸引具有丰富经验和创新精神的专业人才，为公司发展注入新鲜血液。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职业发展路径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提供清晰的职业晋升通道和发展机会，激励员工不断提升自身能力，实现个人价值与公司发展的双赢。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263572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FFFFFF"/>
                </a:solidFill>
                <a:latin typeface="微软雅黑" panose="020B0503020204020204" charset="-122"/>
              </a:rPr>
              <a:t>谢 谢 大 家</a:t>
            </a:r>
            <a:endParaRPr sz="48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核心组件构成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EUV光刻机的核心，采用极紫外光源，通过激光激发产生高能光子，为光刻过程提供必要的能量。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001C5C"/>
          </a:solidFill>
          <a:ln w="6350">
            <a:solidFill>
              <a:srgbClr val="FE9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光源系统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由多组精密光学镜片组成，负责将光源发出的光束聚焦到硅片上，形成微小的光斑图案。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001C5C"/>
          </a:solidFill>
          <a:ln w="6350">
            <a:solidFill>
              <a:srgbClr val="FE9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镜头组件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1"/>
            <a:ext cx="2744216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用于定义芯片上电路图案的模板，通过与光源和镜头系统的配合，实现高精度图形转移。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001C5C"/>
          </a:solidFill>
          <a:ln w="6350">
            <a:solidFill>
              <a:srgbClr val="FE9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掩模版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技术演进历程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3011880"/>
            <a:ext cx="2744215" cy="2488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光刻技术的诞生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光刻技术起源于20世纪中期，最初用于制造微电路。随着半导体工业的发展，光刻技术成为集成电路制造的核心工艺之一。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3011879"/>
            <a:ext cx="2744215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EUV光刻机的发展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极紫外光（EUV）光刻机是近年来光刻技术的发展方向，其波长更短，能够实现更高的分辨率和精度，对推动芯片制程进步具有重要作用。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3011879"/>
            <a:ext cx="2744216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关键技术突破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EUV光刻机的关键技术包括光源、掩模和曝光系统等。其中，高功率EUV光源的研发和稳定供应是当前面临的主要挑战之一。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pic>
        <p:nvPicPr>
          <p:cNvPr id="7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558800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8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430015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9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301230" y="1342800"/>
            <a:ext cx="2738736" cy="154053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F8"/>
                </a:solidFill>
                <a:latin typeface="微软雅黑" panose="020B0503020204020204" charset="-122"/>
              </a:rPr>
              <a:t>02</a:t>
            </a:r>
            <a:endParaRPr sz="48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E9471"/>
                </a:solidFill>
                <a:latin typeface="微软雅黑" panose="020B0503020204020204" charset="-122"/>
              </a:rPr>
              <a:t>关键性能指标</a:t>
            </a:r>
            <a:endParaRPr sz="4800" b="1" i="0">
              <a:solidFill>
                <a:srgbClr val="FE9471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光源波长精度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41" cy="3988067"/>
          </a:xfrm>
          <a:prstGeom prst="roundRect">
            <a:avLst>
              <a:gd name="adj" fmla="val 10000"/>
            </a:avLst>
          </a:prstGeom>
          <a:solidFill>
            <a:srgbClr val="001C5C"/>
          </a:solidFill>
          <a:ln w="6350">
            <a:solidFill>
              <a:srgbClr val="00FF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光源波长的重要性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在EUV光刻机中，光源波长的精度直接影响到光刻质量。高精度的波长能够确保光刻图形的清晰度和精确性，是实现先进集成电路制造的关键因素。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41" y="1627202"/>
            <a:ext cx="3040565" cy="3988066"/>
          </a:xfrm>
          <a:prstGeom prst="roundRect">
            <a:avLst>
              <a:gd name="adj" fmla="val 10000"/>
            </a:avLst>
          </a:prstGeom>
          <a:solidFill>
            <a:srgbClr val="001C5C"/>
          </a:solidFill>
          <a:ln w="6350">
            <a:solidFill>
              <a:srgbClr val="00FF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波长控制技术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采用先进的激光冷却技术和精密光学系统，可以有效控制EUV光刻机的光源波长。这些技术的应用，极大提升了光源的稳定性与可靠性，保证了光刻过程的高效和精准。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905" y="1627201"/>
            <a:ext cx="3040572" cy="3988067"/>
          </a:xfrm>
          <a:prstGeom prst="roundRect">
            <a:avLst>
              <a:gd name="adj" fmla="val 10000"/>
            </a:avLst>
          </a:prstGeom>
          <a:solidFill>
            <a:srgbClr val="001C5C"/>
          </a:solidFill>
          <a:ln w="6350">
            <a:solidFill>
              <a:srgbClr val="00FF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波长精度的检测与校准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定期进行波长精度的检测与校准，是维持EUV光刻机性能的重要措施。通过使用高精度的检测设备和方法，可以及时发现并修正任何波长偏差，保证生产效率和产品质量。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分辨率极限值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分辨率极限值定义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分辨率极限值是指EUV光刻机能够实现的最小特征尺寸。这一指标直接决定了集成电路的集成度和性能。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影响分辨率因素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光源波长、数值孔径、光学系统质量等因素共同影响EUV光刻机的分辨率极限值。其中，光源波长是关键因素。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提高分辨率方法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通过优化光源波长、提高数值孔径、改进光学系统等方法，可以有效提高EUV光刻机的分辨率极限值。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AS_NET" val="Unix 5.4 unknown"/>
  <p:tag name="AS_OS" val="Unix 5.4 unknown"/>
  <p:tag name="AS_RELEASE_DATE" val="2013.12.17"/>
  <p:tag name="AS_TITLE" val="Spire.Presentation for .NET "/>
  <p:tag name="AS_VERSION" val="2.1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5901</Words>
  <Application>WPS 演示</Application>
  <PresentationFormat>全屏显示(4:3)</PresentationFormat>
  <Paragraphs>492</Paragraphs>
  <Slides>43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43</vt:i4>
      </vt:variant>
    </vt:vector>
  </HeadingPairs>
  <TitlesOfParts>
    <vt:vector size="50" baseType="lpstr">
      <vt:lpstr>Arial</vt:lpstr>
      <vt:lpstr>宋体</vt:lpstr>
      <vt:lpstr>Wingdings</vt:lpstr>
      <vt:lpstr>微软雅黑</vt:lpstr>
      <vt:lpstr>Calibri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玄月冰灵</cp:lastModifiedBy>
  <cp:revision>2</cp:revision>
  <dcterms:created xsi:type="dcterms:W3CDTF">2025-10-09T09:30:00Z</dcterms:created>
  <dcterms:modified xsi:type="dcterms:W3CDTF">2025-10-09T09:29:48Z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88FD5E1F57884CB5ABB4AD3BBC150590_12</vt:lpwstr>
  </property>
  <property fmtid="{D5CDD505-2E9C-101B-9397-08002B2CF9AE}" pid="3" name="KSOProductBuildVer">
    <vt:lpwstr>2052-12.1.0.22529</vt:lpwstr>
  </property>
</Properties>
</file>