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Lst>
  <p:sldSz cx="12192000" cy="6858000" type="screen16x9"/>
  <p:notesSz cx="6858000" cy="9144000"/>
  <p:custDataLst>
    <p:tags r:id="rId4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5" Type="http://schemas.openxmlformats.org/officeDocument/2006/relationships/tags" Target="tags/tag1.xml"/><Relationship Id="rId44" Type="http://schemas.openxmlformats.org/officeDocument/2006/relationships/tableStyles" Target="tableStyles.xml"/><Relationship Id="rId43" Type="http://schemas.openxmlformats.org/officeDocument/2006/relationships/viewProps" Target="viewProps.xml"/><Relationship Id="rId42" Type="http://schemas.openxmlformats.org/officeDocument/2006/relationships/presProps" Target="presProps.xml"/><Relationship Id="rId41" Type="http://schemas.openxmlformats.org/officeDocument/2006/relationships/slide" Target="slides/slide39.xml"/><Relationship Id="rId40" Type="http://schemas.openxmlformats.org/officeDocument/2006/relationships/slide" Target="slides/slide38.xml"/><Relationship Id="rId4" Type="http://schemas.openxmlformats.org/officeDocument/2006/relationships/slide" Target="slides/slide2.xml"/><Relationship Id="rId39" Type="http://schemas.openxmlformats.org/officeDocument/2006/relationships/slide" Target="slides/slide37.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2.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8.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4.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0.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9.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6.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FFFFFF"/>
                </a:solidFill>
                <a:latin typeface="微软雅黑" panose="020B0503020204020204" charset="-122"/>
              </a:rPr>
              <a:t>AI技术赋能内容创作新维度</a:t>
            </a:r>
            <a:endParaRPr sz="4800" b="1" i="0">
              <a:solidFill>
                <a:srgbClr val="FFFFFF"/>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FFB7B7"/>
                </a:solidFill>
                <a:latin typeface="微软雅黑" panose="020B0503020204020204" charset="-122"/>
              </a:rPr>
              <a:t>智能扩写驱动效率革命</a:t>
            </a:r>
            <a:endParaRPr sz="3000" b="1" i="0">
              <a:solidFill>
                <a:srgbClr val="FFB7B7"/>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FFFFFF"/>
                </a:solidFill>
                <a:latin typeface="微软雅黑" panose="020B0503020204020204" charset="-122"/>
              </a:rPr>
              <a:t>作者：</a:t>
            </a:r>
            <a:r>
              <a:rPr lang="zh-CN" sz="1575" b="0" i="0">
                <a:solidFill>
                  <a:srgbClr val="FFFFFF"/>
                </a:solidFill>
                <a:latin typeface="微软雅黑" panose="020B0503020204020204" charset="-122"/>
              </a:rPr>
              <a:t>张抿</a:t>
            </a:r>
            <a:r>
              <a:rPr lang="zh-CN" sz="1575" b="0" i="0">
                <a:solidFill>
                  <a:srgbClr val="FFFFFF"/>
                </a:solidFill>
                <a:latin typeface="微软雅黑" panose="020B0503020204020204" charset="-122"/>
              </a:rPr>
              <a:t>轩</a:t>
            </a:r>
            <a:endParaRPr lang="zh-CN" sz="1575" b="0" i="0">
              <a:solidFill>
                <a:srgbClr val="FFFFFF"/>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FFFFFF"/>
                </a:solidFill>
                <a:latin typeface="微软雅黑" panose="020B0503020204020204" charset="-122"/>
              </a:rPr>
              <a:t>汇报时间: 2025/10/01</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动态生成机制</a:t>
            </a:r>
            <a:endParaRPr sz="3000" b="1" i="0">
              <a:solidFill>
                <a:srgbClr val="FFFFFF"/>
              </a:solidFill>
              <a:latin typeface="微软雅黑" panose="020B0503020204020204" charset="-122"/>
            </a:endParaRPr>
          </a:p>
        </p:txBody>
      </p:sp>
      <p:sp>
        <p:nvSpPr>
          <p:cNvPr id="4" name="New shape"/>
          <p:cNvSpPr/>
          <p:nvPr/>
        </p:nvSpPr>
        <p:spPr>
          <a:xfrm>
            <a:off x="1558800" y="1754200"/>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探讨动态生成机制的基本概念及其在现代技术中的应用，强调其在提高系统灵活性和响应速度方面的重要性。</a:t>
            </a:r>
            <a:endParaRPr sz="1575" b="0" i="0">
              <a:solidFill>
                <a:srgbClr val="FFFFFF"/>
              </a:solidFill>
              <a:latin typeface="微软雅黑" panose="020B0503020204020204" charset="-122"/>
            </a:endParaRPr>
          </a:p>
        </p:txBody>
      </p:sp>
      <p:sp>
        <p:nvSpPr>
          <p:cNvPr id="5" name="New shape"/>
          <p:cNvSpPr/>
          <p:nvPr/>
        </p:nvSpPr>
        <p:spPr>
          <a:xfrm>
            <a:off x="1558800" y="1627200"/>
            <a:ext cx="2462400" cy="0"/>
          </a:xfrm>
          <a:prstGeom prst="roundRect">
            <a:avLst>
              <a:gd name="adj" fmla="val 50000"/>
            </a:avLst>
          </a:prstGeom>
          <a:solidFill>
            <a:srgbClr val="9A1607"/>
          </a:solidFill>
          <a:ln w="6350">
            <a:solidFill>
              <a:srgbClr val="FF7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4430015" y="175420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详细介绍动态生成机制涉及的关键技术，如实时数据处理、算法优化等，以及这些技术是如何协同工作以实现高效生成的。</a:t>
            </a:r>
            <a:endParaRPr sz="1575" b="0" i="0">
              <a:solidFill>
                <a:srgbClr val="FFFFFF"/>
              </a:solidFill>
              <a:latin typeface="微软雅黑" panose="020B0503020204020204" charset="-122"/>
            </a:endParaRPr>
          </a:p>
        </p:txBody>
      </p:sp>
      <p:sp>
        <p:nvSpPr>
          <p:cNvPr id="7" name="New shape"/>
          <p:cNvSpPr/>
          <p:nvPr/>
        </p:nvSpPr>
        <p:spPr>
          <a:xfrm>
            <a:off x="4430015" y="1627200"/>
            <a:ext cx="2462400" cy="0"/>
          </a:xfrm>
          <a:prstGeom prst="roundRect">
            <a:avLst>
              <a:gd name="adj" fmla="val 50000"/>
            </a:avLst>
          </a:prstGeom>
          <a:solidFill>
            <a:srgbClr val="9A1607"/>
          </a:solidFill>
          <a:ln w="6350">
            <a:solidFill>
              <a:srgbClr val="FF7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7301229" y="175420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分析动态生成机制在不同行业中的应用案例，如个性化内容推荐、智能客服等，并预测其未来发展的趋势和潜在影响。</a:t>
            </a:r>
            <a:endParaRPr sz="1575" b="0" i="0">
              <a:solidFill>
                <a:srgbClr val="FFFFFF"/>
              </a:solidFill>
              <a:latin typeface="微软雅黑" panose="020B0503020204020204" charset="-122"/>
            </a:endParaRPr>
          </a:p>
        </p:txBody>
      </p:sp>
      <p:sp>
        <p:nvSpPr>
          <p:cNvPr id="9" name="New shape"/>
          <p:cNvSpPr/>
          <p:nvPr/>
        </p:nvSpPr>
        <p:spPr>
          <a:xfrm>
            <a:off x="7301230" y="1627200"/>
            <a:ext cx="2462400" cy="0"/>
          </a:xfrm>
          <a:prstGeom prst="roundRect">
            <a:avLst>
              <a:gd name="adj" fmla="val 50000"/>
            </a:avLst>
          </a:prstGeom>
          <a:solidFill>
            <a:srgbClr val="9A1607"/>
          </a:solidFill>
          <a:ln w="6350">
            <a:solidFill>
              <a:srgbClr val="FF7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A81F0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7B7"/>
                </a:solidFill>
                <a:latin typeface="微软雅黑" panose="020B0503020204020204" charset="-122"/>
              </a:rPr>
              <a:t>03</a:t>
            </a:r>
            <a:endParaRPr sz="4800" b="1" i="0">
              <a:solidFill>
                <a:srgbClr val="FFB7B7"/>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7D3C"/>
                </a:solidFill>
                <a:latin typeface="微软雅黑" panose="020B0503020204020204" charset="-122"/>
              </a:rPr>
              <a:t>应用场景展示</a:t>
            </a:r>
            <a:endParaRPr sz="4800" b="1" i="0">
              <a:solidFill>
                <a:srgbClr val="FF7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文学创作辅助</a:t>
            </a:r>
            <a:endParaRPr sz="3000" b="1" i="0">
              <a:solidFill>
                <a:srgbClr val="FFFFFF"/>
              </a:solidFill>
              <a:latin typeface="微软雅黑" panose="020B0503020204020204" charset="-122"/>
            </a:endParaRPr>
          </a:p>
        </p:txBody>
      </p:sp>
      <p:sp>
        <p:nvSpPr>
          <p:cNvPr id="4" name="New shape"/>
          <p:cNvSpPr/>
          <p:nvPr/>
        </p:nvSpPr>
        <p:spPr>
          <a:xfrm>
            <a:off x="1558800" y="3011879"/>
            <a:ext cx="2744215"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内容生成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通过AI技术，自动生成文章、故事等文本内容，提高创作效率。</a:t>
            </a:r>
            <a:endParaRPr sz="1575" b="0" i="0">
              <a:solidFill>
                <a:srgbClr val="FFFFFF"/>
              </a:solidFill>
              <a:latin typeface="微软雅黑" panose="020B0503020204020204" charset="-122"/>
            </a:endParaRPr>
          </a:p>
        </p:txBody>
      </p:sp>
      <p:sp>
        <p:nvSpPr>
          <p:cNvPr id="5" name="New shape"/>
          <p:cNvSpPr/>
          <p:nvPr/>
        </p:nvSpPr>
        <p:spPr>
          <a:xfrm>
            <a:off x="4430015" y="3011879"/>
            <a:ext cx="2744215"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语言精炼</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AI辅助提炼语言，去除冗余，使表达更加简洁明了。</a:t>
            </a:r>
            <a:endParaRPr sz="1575" b="0" i="0">
              <a:solidFill>
                <a:srgbClr val="FFFFFF"/>
              </a:solidFill>
              <a:latin typeface="微软雅黑" panose="020B0503020204020204" charset="-122"/>
            </a:endParaRPr>
          </a:p>
        </p:txBody>
      </p:sp>
      <p:sp>
        <p:nvSpPr>
          <p:cNvPr id="6" name="New shape"/>
          <p:cNvSpPr/>
          <p:nvPr/>
        </p:nvSpPr>
        <p:spPr>
          <a:xfrm>
            <a:off x="7301229" y="3011879"/>
            <a:ext cx="2744216"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主题紧扣</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AI确保创作内容紧密围绕主题，避免偏离核心议题。</a:t>
            </a:r>
            <a:endParaRPr sz="1575" b="0" i="0">
              <a:solidFill>
                <a:srgbClr val="FFFFFF"/>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商业文案优化</a:t>
            </a:r>
            <a:endParaRPr sz="3000" b="1" i="0">
              <a:solidFill>
                <a:srgbClr val="FFFFFF"/>
              </a:solidFill>
              <a:latin typeface="微软雅黑" panose="020B0503020204020204" charset="-122"/>
            </a:endParaRPr>
          </a:p>
        </p:txBody>
      </p:sp>
      <p:sp>
        <p:nvSpPr>
          <p:cNvPr id="4" name="New shape"/>
          <p:cNvSpPr/>
          <p:nvPr/>
        </p:nvSpPr>
        <p:spPr>
          <a:xfrm>
            <a:off x="1558800" y="1627200"/>
            <a:ext cx="3040516" cy="3627421"/>
          </a:xfrm>
          <a:prstGeom prst="roundRect">
            <a:avLst>
              <a:gd name="adj" fmla="val 9999"/>
            </a:avLst>
          </a:prstGeom>
          <a:solidFill>
            <a:srgbClr val="9A1607"/>
          </a:solidFill>
          <a:ln w="6350">
            <a:solidFill>
              <a:srgbClr val="FFB7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7B7"/>
                </a:solidFill>
                <a:latin typeface="微软雅黑" panose="020B0503020204020204" charset="-122"/>
              </a:rPr>
              <a:t>商业文案的重要性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商业文案是企业与消费者沟通的桥梁，通过精准、吸引人的语言传达产品价值和品牌理念，提升品牌形象，促进销售增长。</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15" y="1627201"/>
            <a:ext cx="3040532" cy="3627421"/>
          </a:xfrm>
          <a:prstGeom prst="roundRect">
            <a:avLst>
              <a:gd name="adj" fmla="val 9999"/>
            </a:avLst>
          </a:prstGeom>
          <a:solidFill>
            <a:srgbClr val="9A1607"/>
          </a:solidFill>
          <a:ln w="6350">
            <a:solidFill>
              <a:srgbClr val="FFB7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7B7"/>
                </a:solidFill>
                <a:latin typeface="微软雅黑" panose="020B0503020204020204" charset="-122"/>
              </a:rPr>
              <a:t>文案优化策略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优化商业文案需深入理解目标受众需求，采用创新表达方式，突出产品特点，同时注重情感共鸣，以增强文案吸引力和说服力。</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47" y="1627201"/>
            <a:ext cx="3040532" cy="3627420"/>
          </a:xfrm>
          <a:prstGeom prst="roundRect">
            <a:avLst>
              <a:gd name="adj" fmla="val 9999"/>
            </a:avLst>
          </a:prstGeom>
          <a:solidFill>
            <a:srgbClr val="9A1607"/>
          </a:solidFill>
          <a:ln w="6350">
            <a:solidFill>
              <a:srgbClr val="FFB7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7B7"/>
                </a:solidFill>
                <a:latin typeface="微软雅黑" panose="020B0503020204020204" charset="-122"/>
              </a:rPr>
              <a:t>文案创作技巧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高效文案创作需掌握关键词布局、语言精炼等技巧，确保信息传递清晰准确。此外，持续学习行业动态，保持创意活力，以提升文案质量。</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教育内容拓展</a:t>
            </a:r>
            <a:endParaRPr sz="3000" b="1" i="0">
              <a:solidFill>
                <a:srgbClr val="FFFFFF"/>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数学思维训练</a:t>
            </a:r>
            <a:endParaRPr sz="2100" b="1" i="0">
              <a:solidFill>
                <a:srgbClr val="FFB7B7"/>
              </a:solidFill>
              <a:latin typeface="微软雅黑" panose="020B0503020204020204" charset="-122"/>
            </a:endParaRPr>
          </a:p>
          <a:p>
            <a:pPr algn="l">
              <a:lnSpc>
                <a:spcPct val="150000"/>
              </a:lnSpc>
            </a:pPr>
            <a:r>
              <a:rPr sz="1575" b="0" i="0">
                <a:solidFill>
                  <a:srgbClr val="FFFFFF"/>
                </a:solidFill>
                <a:latin typeface="微软雅黑" panose="020B0503020204020204" charset="-122"/>
              </a:rPr>
              <a:t>通过解决复杂问题和逻辑推理，培养学生的数学思维能力，提升他们的抽象思考和逻辑分析技能。</a:t>
            </a:r>
            <a:endParaRPr sz="1575" b="0" i="0">
              <a:solidFill>
                <a:srgbClr val="FFFFFF"/>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FB7B7"/>
                </a:solidFill>
                <a:latin typeface="微软雅黑" panose="020B0503020204020204" charset="-122"/>
              </a:rPr>
              <a:t>科学实验探究</a:t>
            </a:r>
            <a:endParaRPr sz="2100" b="1" i="0">
              <a:solidFill>
                <a:srgbClr val="FFB7B7"/>
              </a:solidFill>
              <a:latin typeface="微软雅黑" panose="020B0503020204020204" charset="-122"/>
            </a:endParaRPr>
          </a:p>
          <a:p>
            <a:pPr algn="r">
              <a:lnSpc>
                <a:spcPct val="150000"/>
              </a:lnSpc>
            </a:pPr>
            <a:r>
              <a:rPr sz="1575" b="0" i="0">
                <a:solidFill>
                  <a:srgbClr val="FFFFFF"/>
                </a:solidFill>
                <a:latin typeface="微软雅黑" panose="020B0503020204020204" charset="-122"/>
              </a:rPr>
              <a:t>组织学生进行科学实验，引导他们观察、假设、验证，从而培养他们的科学素养和探究精神。</a:t>
            </a:r>
            <a:endParaRPr sz="1575" b="0" i="0">
              <a:solidFill>
                <a:srgbClr val="FFFFFF"/>
              </a:solidFill>
              <a:latin typeface="微软雅黑" panose="020B0503020204020204" charset="-122"/>
            </a:endParaRPr>
          </a:p>
        </p:txBody>
      </p:sp>
      <p:sp>
        <p:nvSpPr>
          <p:cNvPr id="6" name="New shape"/>
          <p:cNvSpPr/>
          <p:nvPr/>
        </p:nvSpPr>
        <p:spPr>
          <a:xfrm>
            <a:off x="6458401" y="3005402"/>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文学素养提升</a:t>
            </a:r>
            <a:endParaRPr sz="2100" b="1" i="0">
              <a:solidFill>
                <a:srgbClr val="FFB7B7"/>
              </a:solidFill>
              <a:latin typeface="微软雅黑" panose="020B0503020204020204" charset="-122"/>
            </a:endParaRPr>
          </a:p>
          <a:p>
            <a:pPr algn="l">
              <a:lnSpc>
                <a:spcPct val="150000"/>
              </a:lnSpc>
            </a:pPr>
            <a:r>
              <a:rPr sz="1575" b="0" i="0">
                <a:solidFill>
                  <a:srgbClr val="FFFFFF"/>
                </a:solidFill>
                <a:latin typeface="微软雅黑" panose="020B0503020204020204" charset="-122"/>
              </a:rPr>
              <a:t>通过阅读经典文学作品和创作实践，提高学生的文学鉴赏能力和表达能力，丰富他们的精神世界。</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A81F0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7B7"/>
                </a:solidFill>
                <a:latin typeface="微软雅黑" panose="020B0503020204020204" charset="-122"/>
              </a:rPr>
              <a:t>04</a:t>
            </a:r>
            <a:endParaRPr sz="4800" b="1" i="0">
              <a:solidFill>
                <a:srgbClr val="FFB7B7"/>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7D3C"/>
                </a:solidFill>
                <a:latin typeface="微软雅黑" panose="020B0503020204020204" charset="-122"/>
              </a:rPr>
              <a:t>优势特征对比</a:t>
            </a:r>
            <a:endParaRPr sz="4800" b="1" i="0">
              <a:solidFill>
                <a:srgbClr val="FF7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效率提升维度</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时间管理技巧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通过合理安排每日任务和优先级，可以显著提高个人和团队的工作效率。使用工具如日历和待办事项列表来跟踪进度和截止日期。</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技术与工具应用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利用现代技术和自动化工具，如项目管理软件和协作平台，能够减少重复性工作，使团队成员更专注于核心任务，从而提高工作效率。</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持续学习与成长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鼓励团队成员不断学习和掌握新技能，不仅能提升个人能力，还能促进团队的整体进步，为效率提升提供持久动力。</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创意激发模式</a:t>
            </a:r>
            <a:endParaRPr sz="3000" b="1" i="0">
              <a:solidFill>
                <a:srgbClr val="FFFFFF"/>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创意激发模式概述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创意激发模式是一种通过特定方法和技术手段，促进思维活跃、产生新想法的过程。它广泛应用于设计、广告、教育等领域。</a:t>
            </a:r>
            <a:endParaRPr sz="1575" b="0" i="0">
              <a:solidFill>
                <a:srgbClr val="FFFFFF"/>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常见创意激发模式</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包括头脑风暴、思维导图、SCAMPER等方法，每种方法都有其独特的优势和适用场景，能有效帮助人们突破常规思维，产生创新点子。</a:t>
            </a:r>
            <a:endParaRPr sz="1575" b="0" i="0">
              <a:solidFill>
                <a:srgbClr val="FFFFFF"/>
              </a:solidFill>
              <a:latin typeface="微软雅黑" panose="020B0503020204020204" charset="-122"/>
            </a:endParaRPr>
          </a:p>
        </p:txBody>
      </p:sp>
      <p:sp>
        <p:nvSpPr>
          <p:cNvPr id="6" name="New shape"/>
          <p:cNvSpPr/>
          <p:nvPr/>
        </p:nvSpPr>
        <p:spPr>
          <a:xfrm>
            <a:off x="7301229" y="1627200"/>
            <a:ext cx="2744216"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实际应用与效果评估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通过实际案例分析，展示创意激发模式在不同领域中的运用效果。同时，探讨如何科学评估创意产出的质量与实用性，为进一步优化提供依据。</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多语言适配性</a:t>
            </a:r>
            <a:endParaRPr sz="3000" b="1" i="0">
              <a:solidFill>
                <a:srgbClr val="FFFFFF"/>
              </a:solidFill>
              <a:latin typeface="微软雅黑" panose="020B0503020204020204" charset="-122"/>
            </a:endParaRPr>
          </a:p>
        </p:txBody>
      </p:sp>
      <p:sp>
        <p:nvSpPr>
          <p:cNvPr id="4" name="New shape"/>
          <p:cNvSpPr/>
          <p:nvPr/>
        </p:nvSpPr>
        <p:spPr>
          <a:xfrm>
            <a:off x="1558800" y="3011879"/>
            <a:ext cx="2744215"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多语言适配性定义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指产品或服务能够支持多种语言，满足不同地区用户的需求，提升用户体验。</a:t>
            </a:r>
            <a:endParaRPr sz="1575" b="0" i="0">
              <a:solidFill>
                <a:srgbClr val="FFFFFF"/>
              </a:solidFill>
              <a:latin typeface="微软雅黑" panose="020B0503020204020204" charset="-122"/>
            </a:endParaRPr>
          </a:p>
        </p:txBody>
      </p:sp>
      <p:sp>
        <p:nvSpPr>
          <p:cNvPr id="5" name="New shape"/>
          <p:cNvSpPr/>
          <p:nvPr/>
        </p:nvSpPr>
        <p:spPr>
          <a:xfrm>
            <a:off x="4430015" y="3011879"/>
            <a:ext cx="2744215"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技术实现途径</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通过自然语言处理、机器翻译等技术，实现文本内容的自动翻译和本地化处理。</a:t>
            </a:r>
            <a:endParaRPr sz="1575" b="0" i="0">
              <a:solidFill>
                <a:srgbClr val="FFFFFF"/>
              </a:solidFill>
              <a:latin typeface="微软雅黑" panose="020B0503020204020204" charset="-122"/>
            </a:endParaRPr>
          </a:p>
        </p:txBody>
      </p:sp>
      <p:sp>
        <p:nvSpPr>
          <p:cNvPr id="6" name="New shape"/>
          <p:cNvSpPr/>
          <p:nvPr/>
        </p:nvSpPr>
        <p:spPr>
          <a:xfrm>
            <a:off x="7301229" y="3011880"/>
            <a:ext cx="2744216"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应用场景与优势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广泛应用于跨境电商、国际交流等领域，有效打破语言障碍，促进全球化发展。</a:t>
            </a:r>
            <a:endParaRPr sz="1575" b="0" i="0">
              <a:solidFill>
                <a:srgbClr val="FFFFFF"/>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A81F0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7B7"/>
                </a:solidFill>
                <a:latin typeface="微软雅黑" panose="020B0503020204020204" charset="-122"/>
              </a:rPr>
              <a:t>05</a:t>
            </a:r>
            <a:endParaRPr sz="4800" b="1" i="0">
              <a:solidFill>
                <a:srgbClr val="FFB7B7"/>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7D3C"/>
                </a:solidFill>
                <a:latin typeface="微软雅黑" panose="020B0503020204020204" charset="-122"/>
              </a:rPr>
              <a:t>操作流程指南</a:t>
            </a:r>
            <a:endParaRPr sz="4800" b="1" i="0">
              <a:solidFill>
                <a:srgbClr val="FF7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7D3C"/>
                </a:solidFill>
                <a:latin typeface="微软雅黑" panose="020B0503020204020204" charset="-122"/>
              </a:rPr>
              <a:t>目录</a:t>
            </a:r>
            <a:endParaRPr sz="4800" b="1" i="0">
              <a:solidFill>
                <a:srgbClr val="FF7D3C"/>
              </a:solidFill>
              <a:latin typeface="微软雅黑" panose="020B0503020204020204" charset="-122"/>
            </a:endParaRPr>
          </a:p>
        </p:txBody>
      </p:sp>
      <p:sp>
        <p:nvSpPr>
          <p:cNvPr id="4" name="New shape"/>
          <p:cNvSpPr/>
          <p:nvPr/>
        </p:nvSpPr>
        <p:spPr>
          <a:xfrm>
            <a:off x="2340000" y="2494800"/>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FB7B7"/>
                </a:solidFill>
                <a:latin typeface="微软雅黑" panose="020B0503020204020204" charset="-122"/>
              </a:rPr>
              <a:t>01</a:t>
            </a:r>
            <a:r>
              <a:rPr sz="1800">
                <a:latin typeface="微软雅黑" panose="020B0503020204020204" charset="-122"/>
              </a:rPr>
              <a:t> </a:t>
            </a:r>
            <a:r>
              <a:rPr sz="1575" b="0" i="0">
                <a:solidFill>
                  <a:srgbClr val="FFFFFF"/>
                </a:solidFill>
                <a:latin typeface="微软雅黑" panose="020B0503020204020204" charset="-122"/>
              </a:rPr>
              <a:t>AI技术概述</a:t>
            </a:r>
            <a:endParaRPr sz="1575" b="0" i="0">
              <a:solidFill>
                <a:srgbClr val="FFFFFF"/>
              </a:solidFill>
              <a:latin typeface="微软雅黑" panose="020B0503020204020204" charset="-122"/>
            </a:endParaRPr>
          </a:p>
        </p:txBody>
      </p:sp>
      <p:sp>
        <p:nvSpPr>
          <p:cNvPr id="5" name="New shape"/>
          <p:cNvSpPr/>
          <p:nvPr/>
        </p:nvSpPr>
        <p:spPr>
          <a:xfrm>
            <a:off x="6484141" y="2494800"/>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FB7B7"/>
                </a:solidFill>
                <a:latin typeface="微软雅黑" panose="020B0503020204020204" charset="-122"/>
              </a:rPr>
              <a:t>02</a:t>
            </a:r>
            <a:r>
              <a:rPr sz="1800">
                <a:latin typeface="微软雅黑" panose="020B0503020204020204" charset="-122"/>
              </a:rPr>
              <a:t> </a:t>
            </a:r>
            <a:r>
              <a:rPr sz="1575" b="0" i="0">
                <a:solidFill>
                  <a:srgbClr val="FFFFFF"/>
                </a:solidFill>
                <a:latin typeface="微软雅黑" panose="020B0503020204020204" charset="-122"/>
              </a:rPr>
              <a:t>扩写功能实现</a:t>
            </a:r>
            <a:endParaRPr sz="1575" b="0" i="0">
              <a:solidFill>
                <a:srgbClr val="FFFFFF"/>
              </a:solidFill>
              <a:latin typeface="微软雅黑" panose="020B0503020204020204" charset="-122"/>
            </a:endParaRPr>
          </a:p>
        </p:txBody>
      </p:sp>
      <p:sp>
        <p:nvSpPr>
          <p:cNvPr id="6" name="New shape"/>
          <p:cNvSpPr/>
          <p:nvPr/>
        </p:nvSpPr>
        <p:spPr>
          <a:xfrm>
            <a:off x="2340000" y="2998223"/>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FB7B7"/>
                </a:solidFill>
                <a:latin typeface="微软雅黑" panose="020B0503020204020204" charset="-122"/>
              </a:rPr>
              <a:t>03</a:t>
            </a:r>
            <a:r>
              <a:rPr sz="1800">
                <a:latin typeface="微软雅黑" panose="020B0503020204020204" charset="-122"/>
              </a:rPr>
              <a:t> </a:t>
            </a:r>
            <a:r>
              <a:rPr sz="1575" b="0" i="0">
                <a:solidFill>
                  <a:srgbClr val="FFFFFF"/>
                </a:solidFill>
                <a:latin typeface="微软雅黑" panose="020B0503020204020204" charset="-122"/>
              </a:rPr>
              <a:t>应用场景展示</a:t>
            </a:r>
            <a:endParaRPr sz="1575" b="0" i="0">
              <a:solidFill>
                <a:srgbClr val="FFFFFF"/>
              </a:solidFill>
              <a:latin typeface="微软雅黑" panose="020B0503020204020204" charset="-122"/>
            </a:endParaRPr>
          </a:p>
        </p:txBody>
      </p:sp>
      <p:sp>
        <p:nvSpPr>
          <p:cNvPr id="7" name="New shape"/>
          <p:cNvSpPr/>
          <p:nvPr/>
        </p:nvSpPr>
        <p:spPr>
          <a:xfrm>
            <a:off x="6484141" y="2998223"/>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FB7B7"/>
                </a:solidFill>
                <a:latin typeface="微软雅黑" panose="020B0503020204020204" charset="-122"/>
              </a:rPr>
              <a:t>04</a:t>
            </a:r>
            <a:r>
              <a:rPr sz="1800">
                <a:latin typeface="微软雅黑" panose="020B0503020204020204" charset="-122"/>
              </a:rPr>
              <a:t> </a:t>
            </a:r>
            <a:r>
              <a:rPr sz="1575" b="0" i="0">
                <a:solidFill>
                  <a:srgbClr val="FFFFFF"/>
                </a:solidFill>
                <a:latin typeface="微软雅黑" panose="020B0503020204020204" charset="-122"/>
              </a:rPr>
              <a:t>优势特征对比</a:t>
            </a:r>
            <a:endParaRPr sz="1575" b="0" i="0">
              <a:solidFill>
                <a:srgbClr val="FFFFFF"/>
              </a:solidFill>
              <a:latin typeface="微软雅黑" panose="020B0503020204020204" charset="-122"/>
            </a:endParaRPr>
          </a:p>
        </p:txBody>
      </p:sp>
      <p:sp>
        <p:nvSpPr>
          <p:cNvPr id="8" name="New shape"/>
          <p:cNvSpPr/>
          <p:nvPr/>
        </p:nvSpPr>
        <p:spPr>
          <a:xfrm>
            <a:off x="2340000" y="3501646"/>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FB7B7"/>
                </a:solidFill>
                <a:latin typeface="微软雅黑" panose="020B0503020204020204" charset="-122"/>
              </a:rPr>
              <a:t>05</a:t>
            </a:r>
            <a:r>
              <a:rPr sz="1800">
                <a:latin typeface="微软雅黑" panose="020B0503020204020204" charset="-122"/>
              </a:rPr>
              <a:t> </a:t>
            </a:r>
            <a:r>
              <a:rPr sz="1575" b="0" i="0">
                <a:solidFill>
                  <a:srgbClr val="FFFFFF"/>
                </a:solidFill>
                <a:latin typeface="微软雅黑" panose="020B0503020204020204" charset="-122"/>
              </a:rPr>
              <a:t>操作流程指南</a:t>
            </a:r>
            <a:endParaRPr sz="1575" b="0" i="0">
              <a:solidFill>
                <a:srgbClr val="FFFFFF"/>
              </a:solidFill>
              <a:latin typeface="微软雅黑" panose="020B0503020204020204" charset="-122"/>
            </a:endParaRPr>
          </a:p>
        </p:txBody>
      </p:sp>
      <p:sp>
        <p:nvSpPr>
          <p:cNvPr id="9" name="New shape"/>
          <p:cNvSpPr/>
          <p:nvPr/>
        </p:nvSpPr>
        <p:spPr>
          <a:xfrm>
            <a:off x="6484141" y="3501646"/>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FB7B7"/>
                </a:solidFill>
                <a:latin typeface="微软雅黑" panose="020B0503020204020204" charset="-122"/>
              </a:rPr>
              <a:t>06</a:t>
            </a:r>
            <a:r>
              <a:rPr sz="1800">
                <a:latin typeface="微软雅黑" panose="020B0503020204020204" charset="-122"/>
              </a:rPr>
              <a:t> </a:t>
            </a:r>
            <a:r>
              <a:rPr sz="1575" b="0" i="0">
                <a:solidFill>
                  <a:srgbClr val="FFFFFF"/>
                </a:solidFill>
                <a:latin typeface="微软雅黑" panose="020B0503020204020204" charset="-122"/>
              </a:rPr>
              <a:t>伦理安全考量</a:t>
            </a:r>
            <a:endParaRPr sz="1575" b="0" i="0">
              <a:solidFill>
                <a:srgbClr val="FFFFFF"/>
              </a:solidFill>
              <a:latin typeface="微软雅黑" panose="020B0503020204020204" charset="-122"/>
            </a:endParaRPr>
          </a:p>
        </p:txBody>
      </p:sp>
      <p:sp>
        <p:nvSpPr>
          <p:cNvPr id="10" name="New shape"/>
          <p:cNvSpPr/>
          <p:nvPr/>
        </p:nvSpPr>
        <p:spPr>
          <a:xfrm>
            <a:off x="2340000" y="4005069"/>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FB7B7"/>
                </a:solidFill>
                <a:latin typeface="微软雅黑" panose="020B0503020204020204" charset="-122"/>
              </a:rPr>
              <a:t>07</a:t>
            </a:r>
            <a:r>
              <a:rPr sz="1800">
                <a:latin typeface="微软雅黑" panose="020B0503020204020204" charset="-122"/>
              </a:rPr>
              <a:t> </a:t>
            </a:r>
            <a:r>
              <a:rPr sz="1575" b="0" i="0">
                <a:solidFill>
                  <a:srgbClr val="FFFFFF"/>
                </a:solidFill>
                <a:latin typeface="微软雅黑" panose="020B0503020204020204" charset="-122"/>
              </a:rPr>
              <a:t>行业影响分析</a:t>
            </a:r>
            <a:endParaRPr sz="1575" b="0" i="0">
              <a:solidFill>
                <a:srgbClr val="FFFFFF"/>
              </a:solidFill>
              <a:latin typeface="微软雅黑" panose="020B0503020204020204" charset="-122"/>
            </a:endParaRPr>
          </a:p>
        </p:txBody>
      </p:sp>
      <p:sp>
        <p:nvSpPr>
          <p:cNvPr id="11" name="New shape"/>
          <p:cNvSpPr/>
          <p:nvPr/>
        </p:nvSpPr>
        <p:spPr>
          <a:xfrm>
            <a:off x="6484141" y="4005069"/>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FB7B7"/>
                </a:solidFill>
                <a:latin typeface="微软雅黑" panose="020B0503020204020204" charset="-122"/>
              </a:rPr>
              <a:t>08</a:t>
            </a:r>
            <a:r>
              <a:rPr sz="1800">
                <a:latin typeface="微软雅黑" panose="020B0503020204020204" charset="-122"/>
              </a:rPr>
              <a:t> </a:t>
            </a:r>
            <a:r>
              <a:rPr sz="1575" b="0" i="0">
                <a:solidFill>
                  <a:srgbClr val="FFFFFF"/>
                </a:solidFill>
                <a:latin typeface="微软雅黑" panose="020B0503020204020204" charset="-122"/>
              </a:rPr>
              <a:t>典型案例剖析</a:t>
            </a:r>
            <a:endParaRPr sz="1575" b="0" i="0">
              <a:solidFill>
                <a:srgbClr val="FFFFFF"/>
              </a:solidFill>
              <a:latin typeface="微软雅黑" panose="020B0503020204020204" charset="-122"/>
            </a:endParaRPr>
          </a:p>
        </p:txBody>
      </p:sp>
      <p:sp>
        <p:nvSpPr>
          <p:cNvPr id="12" name="New shape"/>
          <p:cNvSpPr/>
          <p:nvPr/>
        </p:nvSpPr>
        <p:spPr>
          <a:xfrm>
            <a:off x="2340000" y="4508491"/>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FB7B7"/>
                </a:solidFill>
                <a:latin typeface="微软雅黑" panose="020B0503020204020204" charset="-122"/>
              </a:rPr>
              <a:t>09</a:t>
            </a:r>
            <a:r>
              <a:rPr sz="1800">
                <a:latin typeface="微软雅黑" panose="020B0503020204020204" charset="-122"/>
              </a:rPr>
              <a:t> </a:t>
            </a:r>
            <a:r>
              <a:rPr sz="1575" b="0" i="0">
                <a:solidFill>
                  <a:srgbClr val="FFFFFF"/>
                </a:solidFill>
                <a:latin typeface="微软雅黑" panose="020B0503020204020204" charset="-122"/>
              </a:rPr>
              <a:t>未来发展趋势</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输入规范要求</a:t>
            </a:r>
            <a:endParaRPr sz="3000" b="1" i="0">
              <a:solidFill>
                <a:srgbClr val="FFFFFF"/>
              </a:solidFill>
              <a:latin typeface="微软雅黑" panose="020B0503020204020204" charset="-122"/>
            </a:endParaRPr>
          </a:p>
        </p:txBody>
      </p:sp>
      <p:sp>
        <p:nvSpPr>
          <p:cNvPr id="4" name="New shape"/>
          <p:cNvSpPr/>
          <p:nvPr/>
        </p:nvSpPr>
        <p:spPr>
          <a:xfrm>
            <a:off x="1558800" y="2402270"/>
            <a:ext cx="2744215" cy="11727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涵盖内容生成、语言精炼和主题紧扣等关键领域，确保文案质量。</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9A1607"/>
          </a:solidFill>
          <a:ln w="6350">
            <a:solidFill>
              <a:srgbClr val="FF7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7B7"/>
                </a:solidFill>
                <a:latin typeface="微软雅黑" panose="020B0503020204020204" charset="-122"/>
              </a:rPr>
              <a:t>核心技能类别</a:t>
            </a:r>
            <a:endParaRPr sz="2100" b="1" i="0">
              <a:solidFill>
                <a:srgbClr val="FFB7B7"/>
              </a:solidFill>
              <a:latin typeface="微软雅黑" panose="020B0503020204020204" charset="-122"/>
            </a:endParaRPr>
          </a:p>
        </p:txBody>
      </p:sp>
      <p:sp>
        <p:nvSpPr>
          <p:cNvPr id="6" name="New shape"/>
          <p:cNvSpPr/>
          <p:nvPr/>
        </p:nvSpPr>
        <p:spPr>
          <a:xfrm>
            <a:off x="4430015" y="2402271"/>
            <a:ext cx="2744215" cy="11727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要求内容紧扣主题、简洁明了、格式一致，确保专业性和一致性。</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9A1607"/>
          </a:solidFill>
          <a:ln w="6350">
            <a:solidFill>
              <a:srgbClr val="FF7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7B7"/>
                </a:solidFill>
                <a:latin typeface="微软雅黑" panose="020B0503020204020204" charset="-122"/>
              </a:rPr>
              <a:t>基本原则</a:t>
            </a:r>
            <a:endParaRPr sz="2100" b="1" i="0">
              <a:solidFill>
                <a:srgbClr val="FFB7B7"/>
              </a:solidFill>
              <a:latin typeface="微软雅黑" panose="020B0503020204020204" charset="-122"/>
            </a:endParaRPr>
          </a:p>
        </p:txBody>
      </p:sp>
      <p:sp>
        <p:nvSpPr>
          <p:cNvPr id="8" name="New shape"/>
          <p:cNvSpPr/>
          <p:nvPr/>
        </p:nvSpPr>
        <p:spPr>
          <a:xfrm>
            <a:off x="7301229" y="2402271"/>
            <a:ext cx="2744216" cy="11727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强调无口语化、无冗余和标题数量限制，保证内容的严谨性和规范性。</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9A1607"/>
          </a:solidFill>
          <a:ln w="6350">
            <a:solidFill>
              <a:srgbClr val="FF7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7B7"/>
                </a:solidFill>
                <a:latin typeface="微软雅黑" panose="020B0503020204020204" charset="-122"/>
              </a:rPr>
              <a:t>限制条件</a:t>
            </a:r>
            <a:endParaRPr sz="2100" b="1" i="0">
              <a:solidFill>
                <a:srgbClr val="FFB7B7"/>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参数设置技巧</a:t>
            </a:r>
            <a:endParaRPr sz="3000" b="1" i="0">
              <a:solidFill>
                <a:srgbClr val="FFFFFF"/>
              </a:solidFill>
              <a:latin typeface="微软雅黑" panose="020B0503020204020204" charset="-122"/>
            </a:endParaRPr>
          </a:p>
        </p:txBody>
      </p:sp>
      <p:sp>
        <p:nvSpPr>
          <p:cNvPr id="4" name="New shape"/>
          <p:cNvSpPr/>
          <p:nvPr/>
        </p:nvSpPr>
        <p:spPr>
          <a:xfrm>
            <a:off x="1774800" y="1555200"/>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参数设置基础</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参数设置是AI模型训练的关键步骤，涉及数据预处理、超参数选择等，直接影响模型性能。</a:t>
            </a:r>
            <a:endParaRPr sz="1575" b="0" i="0">
              <a:solidFill>
                <a:srgbClr val="FFFFFF"/>
              </a:solidFill>
              <a:latin typeface="微软雅黑" panose="020B0503020204020204" charset="-122"/>
            </a:endParaRPr>
          </a:p>
        </p:txBody>
      </p:sp>
      <p:sp>
        <p:nvSpPr>
          <p:cNvPr id="5" name="New shape"/>
          <p:cNvSpPr/>
          <p:nvPr/>
        </p:nvSpPr>
        <p:spPr>
          <a:xfrm>
            <a:off x="1774800" y="2729091"/>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优化策略应用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通过网格搜索、贝叶斯优化等方法，有效寻找最佳参数组合，提升模型泛化能力和训练效率。</a:t>
            </a:r>
            <a:endParaRPr sz="1575" b="0" i="0">
              <a:solidFill>
                <a:srgbClr val="FFFFFF"/>
              </a:solidFill>
              <a:latin typeface="微软雅黑" panose="020B0503020204020204" charset="-122"/>
            </a:endParaRPr>
          </a:p>
        </p:txBody>
      </p:sp>
      <p:sp>
        <p:nvSpPr>
          <p:cNvPr id="6" name="New shape"/>
          <p:cNvSpPr/>
          <p:nvPr/>
        </p:nvSpPr>
        <p:spPr>
          <a:xfrm>
            <a:off x="1774800" y="4263387"/>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持续迭代调整</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在模型训练过程中，根据验证集表现动态调整参数，确保模型逐步接近最优状态。</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2729091"/>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263387"/>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输出结果校验</a:t>
            </a:r>
            <a:endParaRPr sz="3000" b="1" i="0">
              <a:solidFill>
                <a:srgbClr val="FFFFFF"/>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校验流程概述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输出结果校验是确保生成内容准确性和有效性的关键步骤，通过一系列检查来验证内容的完整性和符合度。</a:t>
            </a:r>
            <a:endParaRPr sz="1575" b="0" i="0">
              <a:solidFill>
                <a:srgbClr val="FFFFFF"/>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技术手段与工具</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采用先进的文本分析技术和自然语言处理工具，对生成内容进行语法、语义及逻辑一致性的全面校验。</a:t>
            </a:r>
            <a:endParaRPr sz="1575" b="0" i="0">
              <a:solidFill>
                <a:srgbClr val="FFFFFF"/>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常见错误类型及修正</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识别并纠正常见的语法错误、语义歧义和逻辑不一致等问题，提升内容的专业性和可读性。</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A81F0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7B7"/>
                </a:solidFill>
                <a:latin typeface="微软雅黑" panose="020B0503020204020204" charset="-122"/>
              </a:rPr>
              <a:t>06</a:t>
            </a:r>
            <a:endParaRPr sz="4800" b="1" i="0">
              <a:solidFill>
                <a:srgbClr val="FFB7B7"/>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7D3C"/>
                </a:solidFill>
                <a:latin typeface="微软雅黑" panose="020B0503020204020204" charset="-122"/>
              </a:rPr>
              <a:t>伦理安全考量</a:t>
            </a:r>
            <a:endParaRPr sz="4800" b="1" i="0">
              <a:solidFill>
                <a:srgbClr val="FF7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版权归属界定</a:t>
            </a:r>
            <a:endParaRPr sz="3000" b="1" i="0">
              <a:solidFill>
                <a:srgbClr val="FFFFFF"/>
              </a:solidFill>
              <a:latin typeface="微软雅黑" panose="020B0503020204020204" charset="-122"/>
            </a:endParaRPr>
          </a:p>
        </p:txBody>
      </p:sp>
      <p:sp>
        <p:nvSpPr>
          <p:cNvPr id="4" name="New shape"/>
          <p:cNvSpPr/>
          <p:nvPr/>
        </p:nvSpPr>
        <p:spPr>
          <a:xfrm>
            <a:off x="1558800" y="301188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版权归属的重要性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明确版权归属对于保护创作者权益、促进文化产业发展至关重要，避免侵权行为，维护市场秩序。</a:t>
            </a:r>
            <a:endParaRPr sz="1575" b="0" i="0">
              <a:solidFill>
                <a:srgbClr val="FFFFFF"/>
              </a:solidFill>
              <a:latin typeface="微软雅黑" panose="020B0503020204020204" charset="-122"/>
            </a:endParaRPr>
          </a:p>
        </p:txBody>
      </p:sp>
      <p:sp>
        <p:nvSpPr>
          <p:cNvPr id="5" name="New shape"/>
          <p:cNvSpPr/>
          <p:nvPr/>
        </p:nvSpPr>
        <p:spPr>
          <a:xfrm>
            <a:off x="4430015" y="3011879"/>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版权归属的界定方法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通过合同签订、注册登记等方式，清晰界定作品版权归属，为知识产权保护提供法律依据。</a:t>
            </a:r>
            <a:endParaRPr sz="1575" b="0" i="0">
              <a:solidFill>
                <a:srgbClr val="FFFFFF"/>
              </a:solidFill>
              <a:latin typeface="微软雅黑" panose="020B0503020204020204" charset="-122"/>
            </a:endParaRPr>
          </a:p>
        </p:txBody>
      </p:sp>
      <p:sp>
        <p:nvSpPr>
          <p:cNvPr id="6" name="New shape"/>
          <p:cNvSpPr/>
          <p:nvPr/>
        </p:nvSpPr>
        <p:spPr>
          <a:xfrm>
            <a:off x="7301229" y="3011879"/>
            <a:ext cx="2744216" cy="244846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版权归属纠纷案例分析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分析实际案例，展示如何有效解决版权归属争议，提升公众对版权保护意识，促进社会和谐稳定。</a:t>
            </a:r>
            <a:endParaRPr sz="1575" b="0" i="0">
              <a:solidFill>
                <a:srgbClr val="FFFFFF"/>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偏见规避策略</a:t>
            </a:r>
            <a:endParaRPr sz="3000" b="1" i="0">
              <a:solidFill>
                <a:srgbClr val="FFFFFF"/>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通过数据收集和分析，识别潜在的偏见来源，并深入理解其背后的原因，为制定有效的规避策略奠定基础。</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9A1607"/>
          </a:solidFill>
          <a:ln w="6350">
            <a:solidFill>
              <a:srgbClr val="FF7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7B7"/>
                </a:solidFill>
                <a:latin typeface="微软雅黑" panose="020B0503020204020204" charset="-122"/>
              </a:rPr>
              <a:t>识别与理解偏见</a:t>
            </a:r>
            <a:endParaRPr sz="2100" b="1" i="0">
              <a:solidFill>
                <a:srgbClr val="FFB7B7"/>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在AI模型训练过程中，采用多样化的数据源，确保模型能够公正地对待不同群体，减少偏差影响。</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9A1607"/>
          </a:solidFill>
          <a:ln w="6350">
            <a:solidFill>
              <a:srgbClr val="FF7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7B7"/>
                </a:solidFill>
                <a:latin typeface="微软雅黑" panose="020B0503020204020204" charset="-122"/>
              </a:rPr>
              <a:t>构建公平模型</a:t>
            </a:r>
            <a:endParaRPr sz="2100" b="1" i="0">
              <a:solidFill>
                <a:srgbClr val="FFB7B7"/>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定期评估AI系统的决策过程，及时发现并纠正新的偏见问题，确保系统长期保持公平性和准确性。</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9A1607"/>
          </a:solidFill>
          <a:ln w="6350">
            <a:solidFill>
              <a:srgbClr val="FF7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7B7"/>
                </a:solidFill>
                <a:latin typeface="微软雅黑" panose="020B0503020204020204" charset="-122"/>
              </a:rPr>
              <a:t>实施持续监控</a:t>
            </a:r>
            <a:endParaRPr sz="2100" b="1" i="0">
              <a:solidFill>
                <a:srgbClr val="FFB7B7"/>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可控性保障机制</a:t>
            </a:r>
            <a:endParaRPr sz="3000" b="1" i="0">
              <a:solidFill>
                <a:srgbClr val="FFFFFF"/>
              </a:solidFill>
              <a:latin typeface="微软雅黑" panose="020B0503020204020204" charset="-122"/>
            </a:endParaRPr>
          </a:p>
        </p:txBody>
      </p:sp>
      <p:sp>
        <p:nvSpPr>
          <p:cNvPr id="4" name="New shape"/>
          <p:cNvSpPr/>
          <p:nvPr/>
        </p:nvSpPr>
        <p:spPr>
          <a:xfrm>
            <a:off x="1774800" y="1555200"/>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可控性保障机制概述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本部分将深入探讨如何通过技术与管理手段确保系统行为可预测和可控，以降低潜在风险。</a:t>
            </a:r>
            <a:endParaRPr sz="1575" b="0" i="0">
              <a:solidFill>
                <a:srgbClr val="FFFFFF"/>
              </a:solidFill>
              <a:latin typeface="微软雅黑" panose="020B0503020204020204" charset="-122"/>
            </a:endParaRPr>
          </a:p>
        </p:txBody>
      </p:sp>
      <p:sp>
        <p:nvSpPr>
          <p:cNvPr id="5" name="New shape"/>
          <p:cNvSpPr/>
          <p:nvPr/>
        </p:nvSpPr>
        <p:spPr>
          <a:xfrm>
            <a:off x="1774800" y="2729091"/>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技术层面的实现策略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介绍利用自动化、监控工具和安全协议等技术手段，增强系统稳定性和安全性的具体方法。</a:t>
            </a:r>
            <a:endParaRPr sz="1575" b="0" i="0">
              <a:solidFill>
                <a:srgbClr val="FFFFFF"/>
              </a:solidFill>
              <a:latin typeface="微软雅黑" panose="020B0503020204020204" charset="-122"/>
            </a:endParaRPr>
          </a:p>
        </p:txBody>
      </p:sp>
      <p:sp>
        <p:nvSpPr>
          <p:cNvPr id="6" name="New shape"/>
          <p:cNvSpPr/>
          <p:nvPr/>
        </p:nvSpPr>
        <p:spPr>
          <a:xfrm>
            <a:off x="1774800" y="390298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管理层面的优化措施</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分析通过制定明确规范、加强培训和建立应急响应机制等方式，提升团队对系统可控性管理能力的策略。</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2729091"/>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3902982"/>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A81F0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7B7"/>
                </a:solidFill>
                <a:latin typeface="微软雅黑" panose="020B0503020204020204" charset="-122"/>
              </a:rPr>
              <a:t>07</a:t>
            </a:r>
            <a:endParaRPr sz="4800" b="1" i="0">
              <a:solidFill>
                <a:srgbClr val="FFB7B7"/>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7D3C"/>
                </a:solidFill>
                <a:latin typeface="微软雅黑" panose="020B0503020204020204" charset="-122"/>
              </a:rPr>
              <a:t>行业影响分析</a:t>
            </a:r>
            <a:endParaRPr sz="4800" b="1" i="0">
              <a:solidFill>
                <a:srgbClr val="FF7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传统岗位变革</a:t>
            </a:r>
            <a:endParaRPr sz="3000" b="1" i="0">
              <a:solidFill>
                <a:srgbClr val="FFFFFF"/>
              </a:solidFill>
              <a:latin typeface="微软雅黑" panose="020B0503020204020204" charset="-122"/>
            </a:endParaRPr>
          </a:p>
        </p:txBody>
      </p:sp>
      <p:sp>
        <p:nvSpPr>
          <p:cNvPr id="4" name="New shape"/>
          <p:cNvSpPr/>
          <p:nvPr/>
        </p:nvSpPr>
        <p:spPr>
          <a:xfrm>
            <a:off x="1558800" y="1627201"/>
            <a:ext cx="3040532" cy="3627421"/>
          </a:xfrm>
          <a:prstGeom prst="roundRect">
            <a:avLst>
              <a:gd name="adj" fmla="val 9999"/>
            </a:avLst>
          </a:prstGeom>
          <a:solidFill>
            <a:srgbClr val="9A1607"/>
          </a:solidFill>
          <a:ln w="6350">
            <a:solidFill>
              <a:srgbClr val="FFB7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7B7"/>
                </a:solidFill>
                <a:latin typeface="微软雅黑" panose="020B0503020204020204" charset="-122"/>
              </a:rPr>
              <a:t>传统岗位定义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传统岗位指那些基于重复性、标准化工作的职位，如生产线工人、行政助理等。这类岗位通常对技能要求较低，强调稳定性和效率。</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32" y="1627201"/>
            <a:ext cx="3040532" cy="3627421"/>
          </a:xfrm>
          <a:prstGeom prst="roundRect">
            <a:avLst>
              <a:gd name="adj" fmla="val 9999"/>
            </a:avLst>
          </a:prstGeom>
          <a:solidFill>
            <a:srgbClr val="9A1607"/>
          </a:solidFill>
          <a:ln w="6350">
            <a:solidFill>
              <a:srgbClr val="FFB7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7B7"/>
                </a:solidFill>
                <a:latin typeface="微软雅黑" panose="020B0503020204020204" charset="-122"/>
              </a:rPr>
              <a:t>变革驱动因素</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技术进步与自动化是推动传统岗位变革的主要力量。互联网、大数据及人工智能的兴起，使得许多原本依赖人力的工作被机器取代或优化。</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64" y="1627201"/>
            <a:ext cx="3040533" cy="3627421"/>
          </a:xfrm>
          <a:prstGeom prst="roundRect">
            <a:avLst>
              <a:gd name="adj" fmla="val 9999"/>
            </a:avLst>
          </a:prstGeom>
          <a:solidFill>
            <a:srgbClr val="9A1607"/>
          </a:solidFill>
          <a:ln w="6350">
            <a:solidFill>
              <a:srgbClr val="FFB7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7B7"/>
                </a:solidFill>
                <a:latin typeface="微软雅黑" panose="020B0503020204020204" charset="-122"/>
              </a:rPr>
              <a:t>转型策略建议</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面对岗位变革，员工需提升技能，适应新工具和技术；企业则应投资于员工培训，开发新的业务模式，以保持竞争力并创造新的就业机会。</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新兴职业孵化</a:t>
            </a:r>
            <a:endParaRPr sz="3000" b="1" i="0">
              <a:solidFill>
                <a:srgbClr val="FFFFFF"/>
              </a:solidFill>
              <a:latin typeface="微软雅黑" panose="020B0503020204020204" charset="-122"/>
            </a:endParaRPr>
          </a:p>
        </p:txBody>
      </p:sp>
      <p:sp>
        <p:nvSpPr>
          <p:cNvPr id="4" name="New shape"/>
          <p:cNvSpPr/>
          <p:nvPr/>
        </p:nvSpPr>
        <p:spPr>
          <a:xfrm>
            <a:off x="6458401" y="1735403"/>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新兴职业孵化概念</a:t>
            </a:r>
            <a:endParaRPr sz="2100" b="1" i="0">
              <a:solidFill>
                <a:srgbClr val="FFB7B7"/>
              </a:solidFill>
              <a:latin typeface="微软雅黑" panose="020B0503020204020204" charset="-122"/>
            </a:endParaRPr>
          </a:p>
          <a:p>
            <a:pPr algn="l">
              <a:lnSpc>
                <a:spcPct val="150000"/>
              </a:lnSpc>
            </a:pPr>
            <a:r>
              <a:rPr sz="1575" b="0" i="0">
                <a:solidFill>
                  <a:srgbClr val="FFFFFF"/>
                </a:solidFill>
                <a:latin typeface="微软雅黑" panose="020B0503020204020204" charset="-122"/>
              </a:rPr>
              <a:t>新兴职业孵化是指通过创新和创业活动，催生出新的职业类别，适应社会经济发展的新需求。</a:t>
            </a:r>
            <a:endParaRPr sz="1575" b="0" i="0">
              <a:solidFill>
                <a:srgbClr val="FFFFFF"/>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FB7B7"/>
                </a:solidFill>
                <a:latin typeface="微软雅黑" panose="020B0503020204020204" charset="-122"/>
              </a:rPr>
              <a:t>核心技能培养</a:t>
            </a:r>
            <a:endParaRPr sz="2100" b="1" i="0">
              <a:solidFill>
                <a:srgbClr val="FFB7B7"/>
              </a:solidFill>
              <a:latin typeface="微软雅黑" panose="020B0503020204020204" charset="-122"/>
            </a:endParaRPr>
          </a:p>
          <a:p>
            <a:pPr algn="r">
              <a:lnSpc>
                <a:spcPct val="150000"/>
              </a:lnSpc>
            </a:pPr>
            <a:r>
              <a:rPr sz="1575" b="0" i="0">
                <a:solidFill>
                  <a:srgbClr val="FFFFFF"/>
                </a:solidFill>
                <a:latin typeface="微软雅黑" panose="020B0503020204020204" charset="-122"/>
              </a:rPr>
              <a:t>新兴职业孵化强调对关键技能的培养，如技术应用、项目管理与创新能力，以确保从业者能够胜任新角色。</a:t>
            </a:r>
            <a:endParaRPr sz="1575" b="0" i="0">
              <a:solidFill>
                <a:srgbClr val="FFFFFF"/>
              </a:solidFill>
              <a:latin typeface="微软雅黑" panose="020B0503020204020204" charset="-122"/>
            </a:endParaRPr>
          </a:p>
        </p:txBody>
      </p:sp>
      <p:sp>
        <p:nvSpPr>
          <p:cNvPr id="6" name="New shape"/>
          <p:cNvSpPr/>
          <p:nvPr/>
        </p:nvSpPr>
        <p:spPr>
          <a:xfrm>
            <a:off x="6458401" y="3365807"/>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行业发展趋势</a:t>
            </a:r>
            <a:endParaRPr sz="2100" b="1" i="0">
              <a:solidFill>
                <a:srgbClr val="FFB7B7"/>
              </a:solidFill>
              <a:latin typeface="微软雅黑" panose="020B0503020204020204" charset="-122"/>
            </a:endParaRPr>
          </a:p>
          <a:p>
            <a:pPr algn="l">
              <a:lnSpc>
                <a:spcPct val="150000"/>
              </a:lnSpc>
            </a:pPr>
            <a:r>
              <a:rPr sz="1575" b="0" i="0">
                <a:solidFill>
                  <a:srgbClr val="FFFFFF"/>
                </a:solidFill>
                <a:latin typeface="微软雅黑" panose="020B0503020204020204" charset="-122"/>
              </a:rPr>
              <a:t>分析当前及未来行业的发展趋势，预测新兴职业的兴起，为职业孵化提供方向性指导。</a:t>
            </a:r>
            <a:endParaRPr sz="1575" b="0" i="0">
              <a:solidFill>
                <a:srgbClr val="FFFFFF"/>
              </a:solidFill>
              <a:latin typeface="微软雅黑" panose="020B0503020204020204" charset="-122"/>
            </a:endParaRPr>
          </a:p>
        </p:txBody>
      </p:sp>
      <p:sp>
        <p:nvSpPr>
          <p:cNvPr id="7" name="New shape"/>
          <p:cNvSpPr/>
          <p:nvPr/>
        </p:nvSpPr>
        <p:spPr>
          <a:xfrm>
            <a:off x="5965200" y="2106203"/>
            <a:ext cx="39600" cy="284197"/>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915943"/>
            <a:ext cx="309600" cy="396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735403"/>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A81F0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7B7"/>
                </a:solidFill>
                <a:latin typeface="微软雅黑" panose="020B0503020204020204" charset="-122"/>
              </a:rPr>
              <a:t>01</a:t>
            </a:r>
            <a:endParaRPr sz="4800" b="1" i="0">
              <a:solidFill>
                <a:srgbClr val="FFB7B7"/>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7D3C"/>
                </a:solidFill>
                <a:latin typeface="微软雅黑" panose="020B0503020204020204" charset="-122"/>
              </a:rPr>
              <a:t>AI技术概述</a:t>
            </a:r>
            <a:endParaRPr sz="4800" b="1" i="0">
              <a:solidFill>
                <a:srgbClr val="FF7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产业生态重构</a:t>
            </a:r>
            <a:endParaRPr sz="3000" b="1" i="0">
              <a:solidFill>
                <a:srgbClr val="FFFFFF"/>
              </a:solidFill>
              <a:latin typeface="微软雅黑" panose="020B0503020204020204" charset="-122"/>
            </a:endParaRPr>
          </a:p>
        </p:txBody>
      </p:sp>
      <p:sp>
        <p:nvSpPr>
          <p:cNvPr id="4" name="New shape"/>
          <p:cNvSpPr/>
          <p:nvPr/>
        </p:nvSpPr>
        <p:spPr>
          <a:xfrm>
            <a:off x="1558800" y="3011879"/>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产业生态重构概述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产业生态重构指通过技术创新与模式变革，重新定义产业链结构与价值网络。这一过程促进资源高效配置，增强企业竞争力，实现可持续发展。</a:t>
            </a:r>
            <a:endParaRPr sz="1575" b="0" i="0">
              <a:solidFill>
                <a:srgbClr val="FFFFFF"/>
              </a:solidFill>
              <a:latin typeface="微软雅黑" panose="020B0503020204020204" charset="-122"/>
            </a:endParaRPr>
          </a:p>
        </p:txBody>
      </p:sp>
      <p:sp>
        <p:nvSpPr>
          <p:cNvPr id="5" name="New shape"/>
          <p:cNvSpPr/>
          <p:nvPr/>
        </p:nvSpPr>
        <p:spPr>
          <a:xfrm>
            <a:off x="4430015" y="3011879"/>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关键驱动因素</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技术革新如人工智能、大数据等加速产业融合，政策支持引导资本流向新兴产业，市场需求变化催生新业态，共同推动产业生态重构进程。</a:t>
            </a:r>
            <a:endParaRPr sz="1575" b="0" i="0">
              <a:solidFill>
                <a:srgbClr val="FFFFFF"/>
              </a:solidFill>
              <a:latin typeface="微软雅黑" panose="020B0503020204020204" charset="-122"/>
            </a:endParaRPr>
          </a:p>
        </p:txBody>
      </p:sp>
      <p:sp>
        <p:nvSpPr>
          <p:cNvPr id="6" name="New shape"/>
          <p:cNvSpPr/>
          <p:nvPr/>
        </p:nvSpPr>
        <p:spPr>
          <a:xfrm>
            <a:off x="7301229" y="3011879"/>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面临的挑战与机遇</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重构过程中面临技术瓶颈、人才短缺及传统利益格局阻碍，但同时也孕育巨大市场潜力和创新机会，为企业转型升级提供广阔空间。</a:t>
            </a:r>
            <a:endParaRPr sz="1575" b="0" i="0">
              <a:solidFill>
                <a:srgbClr val="FFFFFF"/>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rgbClr val="A81F0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7B7"/>
                </a:solidFill>
                <a:latin typeface="微软雅黑" panose="020B0503020204020204" charset="-122"/>
              </a:rPr>
              <a:t>08</a:t>
            </a:r>
            <a:endParaRPr sz="4800" b="1" i="0">
              <a:solidFill>
                <a:srgbClr val="FFB7B7"/>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7D3C"/>
                </a:solidFill>
                <a:latin typeface="微软雅黑" panose="020B0503020204020204" charset="-122"/>
              </a:rPr>
              <a:t>典型案例剖析</a:t>
            </a:r>
            <a:endParaRPr sz="4800" b="1" i="0">
              <a:solidFill>
                <a:srgbClr val="FF7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成功应用实例</a:t>
            </a:r>
            <a:endParaRPr sz="3000" b="1" i="0">
              <a:solidFill>
                <a:srgbClr val="FFFFFF"/>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阿里巴巴数字化转型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通过引入云计算、大数据等新技术，阿里巴巴成功实现了从传统电商向数字科技企业的转型，推动了整个行业的创新。</a:t>
            </a:r>
            <a:endParaRPr sz="1575" b="0" i="0">
              <a:solidFill>
                <a:srgbClr val="FFFFFF"/>
              </a:solidFill>
              <a:latin typeface="微软雅黑" panose="020B0503020204020204" charset="-122"/>
            </a:endParaRPr>
          </a:p>
        </p:txBody>
      </p:sp>
      <p:sp>
        <p:nvSpPr>
          <p:cNvPr id="5" name="New shape"/>
          <p:cNvSpPr/>
          <p:nvPr/>
        </p:nvSpPr>
        <p:spPr>
          <a:xfrm>
            <a:off x="4430015" y="1627200"/>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华为5G技术应用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华为利用其自主研发的5G技术，在全球范围内推广高速网络服务，不仅提升了通信效率，也为智能制造、智慧城市等领域提供了强大的技术支持。</a:t>
            </a:r>
            <a:endParaRPr sz="1575" b="0" i="0">
              <a:solidFill>
                <a:srgbClr val="FFFFFF"/>
              </a:solidFill>
              <a:latin typeface="微软雅黑" panose="020B0503020204020204" charset="-122"/>
            </a:endParaRPr>
          </a:p>
        </p:txBody>
      </p:sp>
      <p:sp>
        <p:nvSpPr>
          <p:cNvPr id="6" name="New shape"/>
          <p:cNvSpPr/>
          <p:nvPr/>
        </p:nvSpPr>
        <p:spPr>
          <a:xfrm>
            <a:off x="7301229" y="1627200"/>
            <a:ext cx="2744216" cy="28088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字节跳动内容推荐系统</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字节跳动基于深度学习算法构建的内容推荐系统，能够精准匹配用户兴趣与内容，极大地提高了用户的参与度和满意度，成为行业标杆。</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失败经验总结</a:t>
            </a:r>
            <a:endParaRPr sz="3000" b="1" i="0">
              <a:solidFill>
                <a:srgbClr val="FFFFFF"/>
              </a:solidFill>
              <a:latin typeface="微软雅黑" panose="020B0503020204020204" charset="-122"/>
            </a:endParaRPr>
          </a:p>
        </p:txBody>
      </p:sp>
      <p:sp>
        <p:nvSpPr>
          <p:cNvPr id="4" name="New shape"/>
          <p:cNvSpPr/>
          <p:nvPr/>
        </p:nvSpPr>
        <p:spPr>
          <a:xfrm>
            <a:off x="1558800" y="1627201"/>
            <a:ext cx="3032171" cy="2898928"/>
          </a:xfrm>
          <a:prstGeom prst="roundRect">
            <a:avLst>
              <a:gd name="adj" fmla="val 10000"/>
            </a:avLst>
          </a:prstGeom>
          <a:solidFill>
            <a:srgbClr val="9A1607"/>
          </a:solidFill>
          <a:ln w="6350">
            <a:solidFill>
              <a:srgbClr val="FFB7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7B7"/>
                </a:solidFill>
                <a:latin typeface="微软雅黑" panose="020B0503020204020204" charset="-122"/>
              </a:rPr>
              <a:t>失败案例分析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通过对过去项目失败的原因进行深入剖析，识别关键问题所在，为后续改进提供参考。</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17971" y="1627201"/>
            <a:ext cx="3031739" cy="2898928"/>
          </a:xfrm>
          <a:prstGeom prst="roundRect">
            <a:avLst>
              <a:gd name="adj" fmla="val 10032"/>
            </a:avLst>
          </a:prstGeom>
          <a:solidFill>
            <a:srgbClr val="9A1607"/>
          </a:solidFill>
          <a:ln w="6350">
            <a:solidFill>
              <a:srgbClr val="FFB7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7B7"/>
                </a:solidFill>
                <a:latin typeface="微软雅黑" panose="020B0503020204020204" charset="-122"/>
              </a:rPr>
              <a:t>教训与启示</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总结失败经验中蕴含的教训和启示，避免在未来工作中重蹈覆辙，提升工作质量。</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76710" y="1627201"/>
            <a:ext cx="3031739" cy="2898928"/>
          </a:xfrm>
          <a:prstGeom prst="roundRect">
            <a:avLst>
              <a:gd name="adj" fmla="val 10032"/>
            </a:avLst>
          </a:prstGeom>
          <a:solidFill>
            <a:srgbClr val="9A1607"/>
          </a:solidFill>
          <a:ln w="6350">
            <a:solidFill>
              <a:srgbClr val="FFB7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7B7"/>
                </a:solidFill>
                <a:latin typeface="微软雅黑" panose="020B0503020204020204" charset="-122"/>
              </a:rPr>
              <a:t>改进措施建议</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根据失败原因提出具体可行的改进措施，帮助团队更好地应对挑战，实现目标。</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最佳实践路径</a:t>
            </a:r>
            <a:endParaRPr sz="3000" b="1" i="0">
              <a:solidFill>
                <a:srgbClr val="FFFFFF"/>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核心技能类别</a:t>
            </a:r>
            <a:endParaRPr sz="2100" b="1" i="0">
              <a:solidFill>
                <a:srgbClr val="FFB7B7"/>
              </a:solidFill>
              <a:latin typeface="微软雅黑" panose="020B0503020204020204" charset="-122"/>
            </a:endParaRPr>
          </a:p>
          <a:p>
            <a:pPr algn="l">
              <a:lnSpc>
                <a:spcPct val="150000"/>
              </a:lnSpc>
            </a:pPr>
            <a:r>
              <a:rPr sz="1575" b="0" i="0">
                <a:solidFill>
                  <a:srgbClr val="FFFFFF"/>
                </a:solidFill>
                <a:latin typeface="微软雅黑" panose="020B0503020204020204" charset="-122"/>
              </a:rPr>
              <a:t>涵盖关键技能领域，如编程、数据分析、项目管理等，是实现职业发展的基础。</a:t>
            </a:r>
            <a:endParaRPr sz="1575" b="0" i="0">
              <a:solidFill>
                <a:srgbClr val="FFFFFF"/>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FB7B7"/>
                </a:solidFill>
                <a:latin typeface="微软雅黑" panose="020B0503020204020204" charset="-122"/>
              </a:rPr>
              <a:t>学习资源推荐</a:t>
            </a:r>
            <a:endParaRPr sz="2100" b="1" i="0">
              <a:solidFill>
                <a:srgbClr val="FFB7B7"/>
              </a:solidFill>
              <a:latin typeface="微软雅黑" panose="020B0503020204020204" charset="-122"/>
            </a:endParaRPr>
          </a:p>
          <a:p>
            <a:pPr algn="r">
              <a:lnSpc>
                <a:spcPct val="150000"/>
              </a:lnSpc>
            </a:pPr>
            <a:r>
              <a:rPr sz="1575" b="0" i="0">
                <a:solidFill>
                  <a:srgbClr val="FFFFFF"/>
                </a:solidFill>
                <a:latin typeface="微软雅黑" panose="020B0503020204020204" charset="-122"/>
              </a:rPr>
              <a:t>提供高质量在线课程、书籍和实践平台，帮助个人高效掌握所需技能。</a:t>
            </a:r>
            <a:endParaRPr sz="1575" b="0" i="0">
              <a:solidFill>
                <a:srgbClr val="FFFFFF"/>
              </a:solidFill>
              <a:latin typeface="微软雅黑" panose="020B0503020204020204" charset="-122"/>
            </a:endParaRPr>
          </a:p>
        </p:txBody>
      </p:sp>
      <p:sp>
        <p:nvSpPr>
          <p:cNvPr id="6" name="New shape"/>
          <p:cNvSpPr/>
          <p:nvPr/>
        </p:nvSpPr>
        <p:spPr>
          <a:xfrm>
            <a:off x="6458401" y="3005402"/>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行业趋势洞察</a:t>
            </a:r>
            <a:endParaRPr sz="2100" b="1" i="0">
              <a:solidFill>
                <a:srgbClr val="FFB7B7"/>
              </a:solidFill>
              <a:latin typeface="微软雅黑" panose="020B0503020204020204" charset="-122"/>
            </a:endParaRPr>
          </a:p>
          <a:p>
            <a:pPr algn="l">
              <a:lnSpc>
                <a:spcPct val="150000"/>
              </a:lnSpc>
            </a:pPr>
            <a:r>
              <a:rPr sz="1575" b="0" i="0">
                <a:solidFill>
                  <a:srgbClr val="FFFFFF"/>
                </a:solidFill>
                <a:latin typeface="微软雅黑" panose="020B0503020204020204" charset="-122"/>
              </a:rPr>
              <a:t>分析当前热门行业动态和技术革新，指导技能发展方向，保持竞争力。</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solidFill>
          <a:srgbClr val="A81F0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7B7"/>
                </a:solidFill>
                <a:latin typeface="微软雅黑" panose="020B0503020204020204" charset="-122"/>
              </a:rPr>
              <a:t>09</a:t>
            </a:r>
            <a:endParaRPr sz="4800" b="1" i="0">
              <a:solidFill>
                <a:srgbClr val="FFB7B7"/>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7D3C"/>
                </a:solidFill>
                <a:latin typeface="微软雅黑" panose="020B0503020204020204" charset="-122"/>
              </a:rPr>
              <a:t>未来发展趋势</a:t>
            </a:r>
            <a:endParaRPr sz="4800" b="1" i="0">
              <a:solidFill>
                <a:srgbClr val="FF7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技术突破方向</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人工智能起源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人工智能起源于20世纪50年代，最初目标是构建模拟人类智能的机器。经历符号推理、神经网络等技术演进，现已广泛应用于各个领域。</a:t>
            </a:r>
            <a:endParaRPr sz="1575" b="0" i="0">
              <a:solidFill>
                <a:srgbClr val="FFFFFF"/>
              </a:solidFill>
              <a:latin typeface="微软雅黑" panose="020B0503020204020204" charset="-122"/>
            </a:endParaRPr>
          </a:p>
        </p:txBody>
      </p:sp>
      <p:sp>
        <p:nvSpPr>
          <p:cNvPr id="5" name="New shape"/>
          <p:cNvSpPr/>
          <p:nvPr/>
        </p:nvSpPr>
        <p:spPr>
          <a:xfrm>
            <a:off x="1774800" y="3089497"/>
            <a:ext cx="8016003" cy="91531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1774800" y="4131811"/>
            <a:ext cx="8016003" cy="91531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br>
              <a:rPr sz="1800">
                <a:latin typeface="微软雅黑" panose="020B0503020204020204" charset="-122"/>
              </a:rPr>
            </a:br>
            <a:endParaRPr sz="1800">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131811"/>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市场需求预测</a:t>
            </a:r>
            <a:endParaRPr sz="3000" b="1" i="0">
              <a:solidFill>
                <a:srgbClr val="FFFFFF"/>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市场需求预测概述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市场需求预测是企业根据历史数据和市场趋势，对未来产品需求进行科学分析的过程，旨在帮助企业制定合理的生产计划和营销策略。</a:t>
            </a:r>
            <a:endParaRPr sz="1575" b="0" i="0">
              <a:solidFill>
                <a:srgbClr val="FFFFFF"/>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预测方法与技术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市场需求预测常用方法包括时间序列分析、回归分析及机器学习算法等，这些技术能提高预测准确度，为企业决策提供数据支持。</a:t>
            </a:r>
            <a:endParaRPr sz="1575" b="0" i="0">
              <a:solidFill>
                <a:srgbClr val="FFFFFF"/>
              </a:solidFill>
              <a:latin typeface="微软雅黑" panose="020B0503020204020204" charset="-122"/>
            </a:endParaRPr>
          </a:p>
        </p:txBody>
      </p:sp>
      <p:sp>
        <p:nvSpPr>
          <p:cNvPr id="6" name="New shape"/>
          <p:cNvSpPr/>
          <p:nvPr/>
        </p:nvSpPr>
        <p:spPr>
          <a:xfrm>
            <a:off x="7301229" y="1627200"/>
            <a:ext cx="2744216"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实际应用案例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通过具体行业案例分析，展示市场需求预测在实际操作中的应用效果，如电商领域的销售预测、制造业的库存管理等，验证其对企业运营的重要性。</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政策监管展望</a:t>
            </a:r>
            <a:endParaRPr sz="3000" b="1" i="0">
              <a:solidFill>
                <a:srgbClr val="FFFFFF"/>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9A1607"/>
          </a:solidFill>
          <a:ln w="6350">
            <a:solidFill>
              <a:srgbClr val="FFB7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7B7"/>
                </a:solidFill>
                <a:latin typeface="微软雅黑" panose="020B0503020204020204" charset="-122"/>
              </a:rPr>
              <a:t>政策监管趋势分析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随着科技的迅速发展，政府对人工智能的政策监管将更加严格，旨在确保技术的安全和道德使用。</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2" y="1627201"/>
            <a:ext cx="3040502" cy="3267239"/>
          </a:xfrm>
          <a:prstGeom prst="roundRect">
            <a:avLst>
              <a:gd name="adj" fmla="val 10000"/>
            </a:avLst>
          </a:prstGeom>
          <a:solidFill>
            <a:srgbClr val="9A1607"/>
          </a:solidFill>
          <a:ln w="6350">
            <a:solidFill>
              <a:srgbClr val="FFB7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7B7"/>
                </a:solidFill>
                <a:latin typeface="微软雅黑" panose="020B0503020204020204" charset="-122"/>
              </a:rPr>
              <a:t>数据隐私与安全法规</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针对人工智能处理个人数据的需求，各国正在制定更严格的数据隐私保护法规，以保障用户权益。</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04" y="1627202"/>
            <a:ext cx="3040502" cy="3267239"/>
          </a:xfrm>
          <a:prstGeom prst="roundRect">
            <a:avLst>
              <a:gd name="adj" fmla="val 10000"/>
            </a:avLst>
          </a:prstGeom>
          <a:solidFill>
            <a:srgbClr val="9A1607"/>
          </a:solidFill>
          <a:ln w="6350">
            <a:solidFill>
              <a:srgbClr val="FFB7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7B7"/>
                </a:solidFill>
                <a:latin typeface="微软雅黑" panose="020B0503020204020204" charset="-122"/>
              </a:rPr>
              <a:t>国际合作与标准制定</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面对全球化的技术挑战，国际合作在AI政策监管中扮演关键角色，共同推动国际标准的制定和执行。</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FFFFFF"/>
                </a:solidFill>
                <a:latin typeface="微软雅黑" panose="020B0503020204020204" charset="-122"/>
              </a:rPr>
              <a:t>谢 谢 大 家</a:t>
            </a:r>
            <a:endParaRPr sz="4800" b="1"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定义与发展历程</a:t>
            </a:r>
            <a:endParaRPr sz="3000" b="1" i="0">
              <a:solidFill>
                <a:srgbClr val="FFFFFF"/>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人工智能起源</a:t>
            </a:r>
            <a:endParaRPr sz="2100" b="1" i="0">
              <a:solidFill>
                <a:srgbClr val="FFB7B7"/>
              </a:solidFill>
              <a:latin typeface="微软雅黑" panose="020B0503020204020204" charset="-122"/>
            </a:endParaRPr>
          </a:p>
          <a:p>
            <a:pPr algn="l">
              <a:lnSpc>
                <a:spcPct val="150000"/>
              </a:lnSpc>
            </a:pPr>
            <a:r>
              <a:rPr sz="1575" b="0" i="0">
                <a:solidFill>
                  <a:srgbClr val="FFFFFF"/>
                </a:solidFill>
                <a:latin typeface="微软雅黑" panose="020B0503020204020204" charset="-122"/>
              </a:rPr>
              <a:t>人工智能起源于20世纪50年代，最初目标是构建模拟人类智能的机器。经历符号推理、神经网络等技术演进，现已广泛应用于各个领域。</a:t>
            </a:r>
            <a:endParaRPr sz="1575" b="0" i="0">
              <a:solidFill>
                <a:srgbClr val="FFFFFF"/>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FB7B7"/>
                </a:solidFill>
                <a:latin typeface="微软雅黑" panose="020B0503020204020204" charset="-122"/>
              </a:rPr>
              <a:t>发展历程回顾</a:t>
            </a:r>
            <a:endParaRPr sz="2100" b="1" i="0">
              <a:solidFill>
                <a:srgbClr val="FFB7B7"/>
              </a:solidFill>
              <a:latin typeface="微软雅黑" panose="020B0503020204020204" charset="-122"/>
            </a:endParaRPr>
          </a:p>
          <a:p>
            <a:pPr algn="r">
              <a:lnSpc>
                <a:spcPct val="150000"/>
              </a:lnSpc>
            </a:pPr>
            <a:r>
              <a:rPr sz="1575" b="0" i="0">
                <a:solidFill>
                  <a:srgbClr val="FFFFFF"/>
                </a:solidFill>
                <a:latin typeface="微软雅黑" panose="020B0503020204020204" charset="-122"/>
              </a:rPr>
              <a:t>从最初的逻辑推理到现代的自然语言处理与深度学习，人工智能的发展历程经历了多个阶段，每个阶段都标志着技术进步和突破。</a:t>
            </a:r>
            <a:endParaRPr sz="1575" b="0" i="0">
              <a:solidFill>
                <a:srgbClr val="FFFFFF"/>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当前发展态势</a:t>
            </a:r>
            <a:endParaRPr sz="2100" b="1" i="0">
              <a:solidFill>
                <a:srgbClr val="FFB7B7"/>
              </a:solidFill>
              <a:latin typeface="微软雅黑" panose="020B0503020204020204" charset="-122"/>
            </a:endParaRPr>
          </a:p>
          <a:p>
            <a:pPr algn="l">
              <a:lnSpc>
                <a:spcPct val="150000"/>
              </a:lnSpc>
            </a:pPr>
            <a:r>
              <a:rPr sz="1575" b="0" i="0">
                <a:solidFill>
                  <a:srgbClr val="FFFFFF"/>
                </a:solidFill>
                <a:latin typeface="微软雅黑" panose="020B0503020204020204" charset="-122"/>
              </a:rPr>
              <a:t>目前，人工智能正处于快速发展期，应用领域不断拓展，包括自动驾驶、医疗诊断、智能家居等，正逐步改变人类生活和工作方式。</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核心原理解析</a:t>
            </a:r>
            <a:endParaRPr sz="3000" b="1" i="0">
              <a:solidFill>
                <a:srgbClr val="FFFFFF"/>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核心原理解析旨在深入探讨人工智能的基础理论，包括算法设计、机器学习和深度学习等，为AI技术的发展和应用提供理论支撑。</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9A1607"/>
          </a:solidFill>
          <a:ln w="6350">
            <a:solidFill>
              <a:srgbClr val="FF7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7B7"/>
                </a:solidFill>
                <a:latin typeface="微软雅黑" panose="020B0503020204020204" charset="-122"/>
              </a:rPr>
              <a:t>核心原理解析</a:t>
            </a:r>
            <a:endParaRPr sz="2100" b="1" i="0">
              <a:solidFill>
                <a:srgbClr val="FFB7B7"/>
              </a:solidFill>
              <a:latin typeface="微软雅黑" panose="020B0503020204020204" charset="-122"/>
            </a:endParaRPr>
          </a:p>
        </p:txBody>
      </p:sp>
      <p:sp>
        <p:nvSpPr>
          <p:cNvPr id="6" name="New shape"/>
          <p:cNvSpPr/>
          <p:nvPr/>
        </p:nvSpPr>
        <p:spPr>
          <a:xfrm>
            <a:off x="4430015" y="2402270"/>
            <a:ext cx="2744215"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从早期的专家系统到现代的神经网络，AI技术经历了多次重大变革。通过分析这些技术演进，揭示AI发展的脉络和趋势，为未来研究指明方向。</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9A1607"/>
          </a:solidFill>
          <a:ln w="6350">
            <a:solidFill>
              <a:srgbClr val="FF7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7B7"/>
                </a:solidFill>
                <a:latin typeface="微软雅黑" panose="020B0503020204020204" charset="-122"/>
              </a:rPr>
              <a:t>技术演进历程</a:t>
            </a:r>
            <a:endParaRPr sz="2100" b="1" i="0">
              <a:solidFill>
                <a:srgbClr val="FFB7B7"/>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AI技术已广泛应用于医疗、金融、教育等多个领域。探讨其在各个领域的应用现状和前景，展示AI技术的广泛影响力和巨大潜力。</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9A1607"/>
          </a:solidFill>
          <a:ln w="6350">
            <a:solidFill>
              <a:srgbClr val="FF7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7B7"/>
                </a:solidFill>
                <a:latin typeface="微软雅黑" panose="020B0503020204020204" charset="-122"/>
              </a:rPr>
              <a:t>应用领域拓展</a:t>
            </a:r>
            <a:endParaRPr sz="2100" b="1" i="0">
              <a:solidFill>
                <a:srgbClr val="FFB7B7"/>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主流应用领域</a:t>
            </a:r>
            <a:endParaRPr sz="3000" b="1" i="0">
              <a:solidFill>
                <a:srgbClr val="FFFFFF"/>
              </a:solidFill>
              <a:latin typeface="微软雅黑" panose="020B0503020204020204" charset="-122"/>
            </a:endParaRPr>
          </a:p>
        </p:txBody>
      </p:sp>
      <p:sp>
        <p:nvSpPr>
          <p:cNvPr id="4" name="New shape"/>
          <p:cNvSpPr/>
          <p:nvPr/>
        </p:nvSpPr>
        <p:spPr>
          <a:xfrm>
            <a:off x="1558800" y="301188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人工智能的应用领域</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人工智能技术已渗透至医疗、教育、金融等多个领域，通过数据分析和模式识别等手段，极大提升了行业效率。</a:t>
            </a:r>
            <a:endParaRPr sz="1575" b="0" i="0">
              <a:solidFill>
                <a:srgbClr val="FFFFFF"/>
              </a:solidFill>
              <a:latin typeface="微软雅黑" panose="020B0503020204020204" charset="-122"/>
            </a:endParaRPr>
          </a:p>
        </p:txBody>
      </p:sp>
      <p:sp>
        <p:nvSpPr>
          <p:cNvPr id="5" name="New shape"/>
          <p:cNvSpPr/>
          <p:nvPr/>
        </p:nvSpPr>
        <p:spPr>
          <a:xfrm>
            <a:off x="4430015" y="3011879"/>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自然语言处理的应用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自然语言处理技术在语音识别、机器翻译等领域展现强大能力，使得人机交互更加流畅自然，广泛应用于智能助手等产品中。</a:t>
            </a:r>
            <a:endParaRPr sz="1575" b="0" i="0">
              <a:solidFill>
                <a:srgbClr val="FFFFFF"/>
              </a:solidFill>
              <a:latin typeface="微软雅黑" panose="020B0503020204020204" charset="-122"/>
            </a:endParaRPr>
          </a:p>
        </p:txBody>
      </p:sp>
      <p:sp>
        <p:nvSpPr>
          <p:cNvPr id="6" name="New shape"/>
          <p:cNvSpPr/>
          <p:nvPr/>
        </p:nvSpPr>
        <p:spPr>
          <a:xfrm>
            <a:off x="7301229" y="3011879"/>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计算机视觉的应用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计算机视觉技术通过图像识别、目标检测等技术，应用于安防监控、自动驾驶等行业，为社会安全与交通管理带来革新。</a:t>
            </a:r>
            <a:endParaRPr sz="1575" b="0" i="0">
              <a:solidFill>
                <a:srgbClr val="FFFFFF"/>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A81F0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7B7"/>
                </a:solidFill>
                <a:latin typeface="微软雅黑" panose="020B0503020204020204" charset="-122"/>
              </a:rPr>
              <a:t>02</a:t>
            </a:r>
            <a:endParaRPr sz="4800" b="1" i="0">
              <a:solidFill>
                <a:srgbClr val="FFB7B7"/>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7D3C"/>
                </a:solidFill>
                <a:latin typeface="微软雅黑" panose="020B0503020204020204" charset="-122"/>
              </a:rPr>
              <a:t>扩写功能实现</a:t>
            </a:r>
            <a:endParaRPr sz="4800" b="1" i="0">
              <a:solidFill>
                <a:srgbClr val="FF7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文本语义分析</a:t>
            </a:r>
            <a:endParaRPr sz="3000" b="1" i="0">
              <a:solidFill>
                <a:srgbClr val="FFFFFF"/>
              </a:solidFill>
              <a:latin typeface="微软雅黑" panose="020B0503020204020204" charset="-122"/>
            </a:endParaRPr>
          </a:p>
        </p:txBody>
      </p:sp>
      <p:sp>
        <p:nvSpPr>
          <p:cNvPr id="4" name="New shape"/>
          <p:cNvSpPr/>
          <p:nvPr/>
        </p:nvSpPr>
        <p:spPr>
          <a:xfrm>
            <a:off x="1558800" y="1627200"/>
            <a:ext cx="3040516" cy="3627421"/>
          </a:xfrm>
          <a:prstGeom prst="roundRect">
            <a:avLst>
              <a:gd name="adj" fmla="val 9999"/>
            </a:avLst>
          </a:prstGeom>
          <a:solidFill>
            <a:srgbClr val="9A1607"/>
          </a:solidFill>
          <a:ln w="6350">
            <a:solidFill>
              <a:srgbClr val="FFB7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7B7"/>
                </a:solidFill>
                <a:latin typeface="微软雅黑" panose="020B0503020204020204" charset="-122"/>
              </a:rPr>
              <a:t>文本语义分析概述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文本语义分析是一种理解自然语言文本中含义和意图的技术，通过识别和解释词语、句子及其结构来获取深层意义。</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15" y="1627201"/>
            <a:ext cx="3040532" cy="3627421"/>
          </a:xfrm>
          <a:prstGeom prst="roundRect">
            <a:avLst>
              <a:gd name="adj" fmla="val 9999"/>
            </a:avLst>
          </a:prstGeom>
          <a:solidFill>
            <a:srgbClr val="9A1607"/>
          </a:solidFill>
          <a:ln w="6350">
            <a:solidFill>
              <a:srgbClr val="FFB7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7B7"/>
                </a:solidFill>
                <a:latin typeface="微软雅黑" panose="020B0503020204020204" charset="-122"/>
              </a:rPr>
              <a:t>关键技术与方法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包括词性标注、命名实体识别、句法分析和语义角色标注等，这些技术帮助计算机准确解读文本内容，为进一步处理提供基础。</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47" y="1627201"/>
            <a:ext cx="3040532" cy="3627420"/>
          </a:xfrm>
          <a:prstGeom prst="roundRect">
            <a:avLst>
              <a:gd name="adj" fmla="val 9999"/>
            </a:avLst>
          </a:prstGeom>
          <a:solidFill>
            <a:srgbClr val="9A1607"/>
          </a:solidFill>
          <a:ln w="6350">
            <a:solidFill>
              <a:srgbClr val="FFB7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7B7"/>
                </a:solidFill>
                <a:latin typeface="微软雅黑" panose="020B0503020204020204" charset="-122"/>
              </a:rPr>
              <a:t>应用领域与挑战</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广泛应用于信息检索、机器翻译、情感分析等领域，但面临上下文依赖性强、多义性和隐喻理解等挑战，需要不断优化算法和技术。</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上下文关联建模</a:t>
            </a:r>
            <a:endParaRPr sz="3000" b="1" i="0">
              <a:solidFill>
                <a:srgbClr val="FFFFFF"/>
              </a:solidFill>
              <a:latin typeface="微软雅黑" panose="020B0503020204020204" charset="-122"/>
            </a:endParaRPr>
          </a:p>
        </p:txBody>
      </p:sp>
      <p:sp>
        <p:nvSpPr>
          <p:cNvPr id="4" name="New shape"/>
          <p:cNvSpPr/>
          <p:nvPr/>
        </p:nvSpPr>
        <p:spPr>
          <a:xfrm>
            <a:off x="6458401" y="1555200"/>
            <a:ext cx="4545078" cy="1853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上下文关联建模概述</a:t>
            </a:r>
            <a:endParaRPr sz="2100" b="1" i="0">
              <a:solidFill>
                <a:srgbClr val="FFB7B7"/>
              </a:solidFill>
              <a:latin typeface="微软雅黑" panose="020B0503020204020204" charset="-122"/>
            </a:endParaRPr>
          </a:p>
          <a:p>
            <a:pPr algn="l">
              <a:lnSpc>
                <a:spcPct val="150000"/>
              </a:lnSpc>
            </a:pPr>
            <a:r>
              <a:rPr sz="1575" b="0" i="0">
                <a:solidFill>
                  <a:srgbClr val="FFFFFF"/>
                </a:solidFill>
                <a:latin typeface="微软雅黑" panose="020B0503020204020204" charset="-122"/>
              </a:rPr>
              <a:t>上下文关联建模是一种通过分析文本中词语和句子之间的关联关系，来理解文本语义的技术。它对于提高信息检索和自然语言处理的性能具有重要意义。</a:t>
            </a:r>
            <a:endParaRPr sz="1575" b="0" i="0">
              <a:solidFill>
                <a:srgbClr val="FFFFFF"/>
              </a:solidFill>
              <a:latin typeface="微软雅黑" panose="020B0503020204020204" charset="-122"/>
            </a:endParaRPr>
          </a:p>
        </p:txBody>
      </p:sp>
      <p:sp>
        <p:nvSpPr>
          <p:cNvPr id="5" name="New shape"/>
          <p:cNvSpPr/>
          <p:nvPr/>
        </p:nvSpPr>
        <p:spPr>
          <a:xfrm>
            <a:off x="981860" y="2390400"/>
            <a:ext cx="4545077" cy="1853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FB7B7"/>
                </a:solidFill>
                <a:latin typeface="微软雅黑" panose="020B0503020204020204" charset="-122"/>
              </a:rPr>
              <a:t>模型构建方法</a:t>
            </a:r>
            <a:endParaRPr sz="2100" b="1" i="0">
              <a:solidFill>
                <a:srgbClr val="FFB7B7"/>
              </a:solidFill>
              <a:latin typeface="微软雅黑" panose="020B0503020204020204" charset="-122"/>
            </a:endParaRPr>
          </a:p>
          <a:p>
            <a:pPr algn="r">
              <a:lnSpc>
                <a:spcPct val="150000"/>
              </a:lnSpc>
            </a:pPr>
            <a:r>
              <a:rPr sz="1575" b="0" i="0">
                <a:solidFill>
                  <a:srgbClr val="FFFFFF"/>
                </a:solidFill>
                <a:latin typeface="微软雅黑" panose="020B0503020204020204" charset="-122"/>
              </a:rPr>
              <a:t>构建上下文关联模型的方法主要包括基于统计的方法和基于深度学习的方法。前者通过计算词与词之间的共现概率来发现关联关系；后者则利用神经网络自动学习文本的深层语义特征。</a:t>
            </a:r>
            <a:endParaRPr sz="1575" b="0" i="0">
              <a:solidFill>
                <a:srgbClr val="FFFFFF"/>
              </a:solidFill>
              <a:latin typeface="微软雅黑" panose="020B0503020204020204" charset="-122"/>
            </a:endParaRPr>
          </a:p>
        </p:txBody>
      </p:sp>
      <p:sp>
        <p:nvSpPr>
          <p:cNvPr id="6" name="New shape"/>
          <p:cNvSpPr/>
          <p:nvPr/>
        </p:nvSpPr>
        <p:spPr>
          <a:xfrm>
            <a:off x="6458401" y="3726212"/>
            <a:ext cx="4554174" cy="1853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应用场景示例</a:t>
            </a:r>
            <a:endParaRPr sz="2100" b="1" i="0">
              <a:solidFill>
                <a:srgbClr val="FFB7B7"/>
              </a:solidFill>
              <a:latin typeface="微软雅黑" panose="020B0503020204020204" charset="-122"/>
            </a:endParaRPr>
          </a:p>
          <a:p>
            <a:pPr algn="l">
              <a:lnSpc>
                <a:spcPct val="150000"/>
              </a:lnSpc>
            </a:pPr>
            <a:r>
              <a:rPr sz="1575" b="0" i="0">
                <a:solidFill>
                  <a:srgbClr val="FFFFFF"/>
                </a:solidFill>
                <a:latin typeface="微软雅黑" panose="020B0503020204020204" charset="-122"/>
              </a:rPr>
              <a:t>上下文关联建模在许多领域都有应用，如搜索引擎关键词推荐、机器翻译、情感分析等。通过准确理解文本的上下文信息，这些应用可以更好地满足用户需求或提供更精准的服务。</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965012"/>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4097012"/>
            <a:ext cx="39600" cy="4572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906752"/>
            <a:ext cx="309600" cy="396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726212"/>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4865</Words>
  <Application>WPS 演示</Application>
  <PresentationFormat>全屏显示(4:3)</PresentationFormat>
  <Paragraphs>436</Paragraphs>
  <Slides>39</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39</vt:i4>
      </vt:variant>
    </vt:vector>
  </HeadingPairs>
  <TitlesOfParts>
    <vt:vector size="46"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2025-09-30T16:34:00Z</dcterms:created>
  <dcterms:modified xsi:type="dcterms:W3CDTF">2025-09-30T16:33:49Z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9DE82161B347432184303B149F64C97A_12</vt:lpwstr>
  </property>
  <property fmtid="{D5CDD505-2E9C-101B-9397-08002B2CF9AE}" pid="3" name="KSOProductBuildVer">
    <vt:lpwstr>2052-12.1.0.22529</vt:lpwstr>
  </property>
</Properties>
</file>