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Lst>
  <p:sldSz cx="12192000" cy="6858000" type="screen16x9"/>
  <p:notesSz cx="6858000" cy="9144000"/>
  <p:custDataLst>
    <p:tags r:id="rId33"/>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1212" y="-10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3" Type="http://schemas.openxmlformats.org/officeDocument/2006/relationships/tags" Target="tags/tag1.xml"/><Relationship Id="rId32" Type="http://schemas.openxmlformats.org/officeDocument/2006/relationships/tableStyles" Target="tableStyles.xml"/><Relationship Id="rId31" Type="http://schemas.openxmlformats.org/officeDocument/2006/relationships/viewProps" Target="viewProps.xml"/><Relationship Id="rId30" Type="http://schemas.openxmlformats.org/officeDocument/2006/relationships/presProps" Target="presProps.xml"/><Relationship Id="rId3" Type="http://schemas.openxmlformats.org/officeDocument/2006/relationships/slide" Target="slides/slide1.xml"/><Relationship Id="rId29" Type="http://schemas.openxmlformats.org/officeDocument/2006/relationships/slide" Target="slides/slide27.xml"/><Relationship Id="rId28" Type="http://schemas.openxmlformats.org/officeDocument/2006/relationships/slide" Target="slides/slide26.xml"/><Relationship Id="rId27" Type="http://schemas.openxmlformats.org/officeDocument/2006/relationships/slide" Target="slides/slide25.xml"/><Relationship Id="rId26" Type="http://schemas.openxmlformats.org/officeDocument/2006/relationships/slide" Target="slides/slide24.xml"/><Relationship Id="rId25" Type="http://schemas.openxmlformats.org/officeDocument/2006/relationships/slide" Target="slides/slide23.xml"/><Relationship Id="rId24" Type="http://schemas.openxmlformats.org/officeDocument/2006/relationships/slide" Target="slides/slide22.xml"/><Relationship Id="rId23" Type="http://schemas.openxmlformats.org/officeDocument/2006/relationships/slide" Target="slides/slide21.xml"/><Relationship Id="rId22" Type="http://schemas.openxmlformats.org/officeDocument/2006/relationships/slide" Target="slides/slide20.xml"/><Relationship Id="rId21" Type="http://schemas.openxmlformats.org/officeDocument/2006/relationships/slide" Target="slides/slide19.xml"/><Relationship Id="rId20" Type="http://schemas.openxmlformats.org/officeDocument/2006/relationships/slide" Target="slides/slide18.xml"/><Relationship Id="rId2" Type="http://schemas.openxmlformats.org/officeDocument/2006/relationships/theme" Target="theme/theme1.xml"/><Relationship Id="rId19" Type="http://schemas.openxmlformats.org/officeDocument/2006/relationships/slide" Target="slides/slide17.xml"/><Relationship Id="rId18" Type="http://schemas.openxmlformats.org/officeDocument/2006/relationships/slide" Target="slides/slide16.xml"/><Relationship Id="rId17" Type="http://schemas.openxmlformats.org/officeDocument/2006/relationships/slide" Target="slides/slide15.xml"/><Relationship Id="rId16" Type="http://schemas.openxmlformats.org/officeDocument/2006/relationships/slide" Target="slides/slide14.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endParaRPr lang="en-US" smtClean="0"/>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Date Placeholder 4"/>
          <p:cNvSpPr>
            <a:spLocks noGrp="1"/>
          </p:cNvSpPr>
          <p:nvPr>
            <p:ph type="dt" sz="half" idx="10"/>
          </p:nvPr>
        </p:nvSpPr>
        <p:spPr/>
        <p:txBody>
          <a:bodyPr/>
          <a:lstStyle/>
          <a:p>
            <a:fld id="{E8FD0B7A-F5DD-4F40-B4CB-3B2C354B893A}"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7" name="Date Placeholder 6"/>
          <p:cNvSpPr>
            <a:spLocks noGrp="1"/>
          </p:cNvSpPr>
          <p:nvPr>
            <p:ph type="dt" sz="half" idx="10"/>
          </p:nvPr>
        </p:nvSpPr>
        <p:spPr/>
        <p:txBody>
          <a:bodyPr/>
          <a:lstStyle/>
          <a:p>
            <a:fld id="{E8FD0B7A-F5DD-4F40-B4CB-3B2C354B893A}" type="datetimeFigureOut">
              <a:rPr lang="en-US" smtClean="0"/>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E8FD0B7A-F5DD-4F40-B4CB-3B2C354B893A}" type="datetimeFigureOut">
              <a:rPr lang="en-US" smtClean="0"/>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609600" y="6356350"/>
            <a:ext cx="2844800" cy="365125"/>
          </a:xfrm>
        </p:spPr>
        <p:txBody>
          <a:bodyPr/>
          <a:lstStyle/>
          <a:p>
            <a:fld id="{E8FD0B7A-F5DD-4F40-B4CB-3B2C354B893A}" type="datetimeFigureOut">
              <a:rPr lang="en-US" smtClean="0"/>
            </a:fld>
            <a:endParaRPr lang="en-US"/>
          </a:p>
        </p:txBody>
      </p:sp>
      <p:sp>
        <p:nvSpPr>
          <p:cNvPr id="3" name="Footer Placeholder 2"/>
          <p:cNvSpPr>
            <a:spLocks noGrp="1"/>
          </p:cNvSpPr>
          <p:nvPr>
            <p:ph type="ftr" sz="quarter" idx="11"/>
          </p:nvPr>
        </p:nvSpPr>
        <p:spPr>
          <a:xfrm>
            <a:off x="4165600" y="6356350"/>
            <a:ext cx="3860800" cy="365125"/>
          </a:xfrm>
        </p:spPr>
        <p:txBody>
          <a:bodyPr/>
          <a:lstStyle/>
          <a:p>
            <a:endParaRPr lang="en-US"/>
          </a:p>
        </p:txBody>
      </p:sp>
      <p:sp>
        <p:nvSpPr>
          <p:cNvPr id="4" name="Slide Number Placeholder 3"/>
          <p:cNvSpPr>
            <a:spLocks noGrp="1"/>
          </p:cNvSpPr>
          <p:nvPr>
            <p:ph type="sldNum" sz="quarter" idx="12"/>
          </p:nvPr>
        </p:nvSpPr>
        <p:spPr>
          <a:xfrm>
            <a:off x="8737600" y="6356350"/>
            <a:ext cx="2844800" cy="365125"/>
          </a:xfrm>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lstStyle/>
          <a:p>
            <a:fld id="{E8FD0B7A-F5DD-4F40-B4CB-3B2C354B893A}"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lstStyle/>
          <a:p>
            <a:fld id="{E8FD0B7A-F5DD-4F40-B4CB-3B2C354B893A}"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8FD0B7A-F5DD-4F40-B4CB-3B2C354B893A}" type="datetimeFigureOut">
              <a:rPr lang="en-US" smtClean="0"/>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3AE1883-0942-4AA3-9DB2-9C7C3A0314B1}" type="slidenum">
              <a:rPr lang="en-US" smtClean="0"/>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p:timing>
    <p:tnLst>
      <p:par>
        <p:cTn id="1" dur="indefinite" restart="never" nodeType="tmRoot"/>
      </p:par>
    </p:tnLst>
  </p:timing>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1.png"/></Relationships>
</file>

<file path=ppt/slides/_rels/slide10.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1.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12.xml.rels><?xml version="1.0" encoding="UTF-8" standalone="yes"?>
<Relationships xmlns="http://schemas.openxmlformats.org/package/2006/relationships"><Relationship Id="rId4" Type="http://schemas.openxmlformats.org/officeDocument/2006/relationships/slideLayout" Target="../slideLayouts/slideLayout7.xml"/><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image" Target="../media/image6.png"/></Relationships>
</file>

<file path=ppt/slides/_rels/slide13.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4.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5.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16.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7.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8.xml.rels><?xml version="1.0" encoding="UTF-8" standalone="yes"?>
<Relationships xmlns="http://schemas.openxmlformats.org/package/2006/relationships"><Relationship Id="rId4" Type="http://schemas.openxmlformats.org/officeDocument/2006/relationships/slideLayout" Target="../slideLayouts/slideLayout7.xml"/><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image" Target="../media/image6.png"/></Relationships>
</file>

<file path=ppt/slides/_rels/slide19.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2.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3.png"/><Relationship Id="rId1" Type="http://schemas.openxmlformats.org/officeDocument/2006/relationships/image" Target="../media/image2.png"/></Relationships>
</file>

<file path=ppt/slides/_rels/slide20.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1.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2.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3.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24.xml.rels><?xml version="1.0" encoding="UTF-8" standalone="yes"?>
<Relationships xmlns="http://schemas.openxmlformats.org/package/2006/relationships"><Relationship Id="rId4" Type="http://schemas.openxmlformats.org/officeDocument/2006/relationships/slideLayout" Target="../slideLayouts/slideLayout7.xml"/><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image" Target="../media/image6.png"/></Relationships>
</file>

<file path=ppt/slides/_rels/slide25.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6.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7.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1.png"/></Relationships>
</file>

<file path=ppt/slides/_rels/slide3.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4.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5.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6.xml.rels><?xml version="1.0" encoding="UTF-8" standalone="yes"?>
<Relationships xmlns="http://schemas.openxmlformats.org/package/2006/relationships"><Relationship Id="rId4" Type="http://schemas.openxmlformats.org/officeDocument/2006/relationships/slideLayout" Target="../slideLayouts/slideLayout7.xml"/><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image" Target="../media/image6.png"/></Relationships>
</file>

<file path=ppt/slides/_rels/slide7.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8.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9.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sp>
        <p:nvSpPr>
          <p:cNvPr id="2" name="New shape"/>
          <p:cNvSpPr/>
          <p:nvPr/>
        </p:nvSpPr>
        <p:spPr>
          <a:xfrm>
            <a:off x="611778" y="1514467"/>
            <a:ext cx="11038043"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4800" b="1" i="0">
                <a:solidFill>
                  <a:srgbClr val="FFFFFF"/>
                </a:solidFill>
                <a:latin typeface="微软雅黑" panose="020B0503020204020204" charset="-122"/>
              </a:rPr>
              <a:t>AI赋能营销新纪元</a:t>
            </a:r>
            <a:endParaRPr sz="4800" b="1" i="0">
              <a:solidFill>
                <a:srgbClr val="FFFFFF"/>
              </a:solidFill>
              <a:latin typeface="微软雅黑" panose="020B0503020204020204" charset="-122"/>
            </a:endParaRPr>
          </a:p>
        </p:txBody>
      </p:sp>
      <p:sp>
        <p:nvSpPr>
          <p:cNvPr id="3" name="New shape"/>
          <p:cNvSpPr/>
          <p:nvPr/>
        </p:nvSpPr>
        <p:spPr>
          <a:xfrm>
            <a:off x="622800" y="3101012"/>
            <a:ext cx="11016000"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p:txBody>
      </p:sp>
      <p:sp>
        <p:nvSpPr>
          <p:cNvPr id="4" name="New shape"/>
          <p:cNvSpPr/>
          <p:nvPr/>
        </p:nvSpPr>
        <p:spPr>
          <a:xfrm>
            <a:off x="611778" y="3101012"/>
            <a:ext cx="11038043"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3000" b="1" i="0">
                <a:solidFill>
                  <a:srgbClr val="CD9B63"/>
                </a:solidFill>
                <a:latin typeface="微软雅黑" panose="020B0503020204020204" charset="-122"/>
              </a:rPr>
              <a:t>智能驱动精准传播策略</a:t>
            </a:r>
            <a:endParaRPr sz="3000" b="1" i="0">
              <a:solidFill>
                <a:srgbClr val="CD9B63"/>
              </a:solidFill>
              <a:latin typeface="微软雅黑" panose="020B0503020204020204" charset="-122"/>
            </a:endParaRPr>
          </a:p>
        </p:txBody>
      </p:sp>
      <p:sp>
        <p:nvSpPr>
          <p:cNvPr id="5" name="New shape"/>
          <p:cNvSpPr/>
          <p:nvPr/>
        </p:nvSpPr>
        <p:spPr>
          <a:xfrm>
            <a:off x="622800" y="4138369"/>
            <a:ext cx="11016000"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p:txBody>
      </p:sp>
      <p:sp>
        <p:nvSpPr>
          <p:cNvPr id="6" name="New shape"/>
          <p:cNvSpPr/>
          <p:nvPr/>
        </p:nvSpPr>
        <p:spPr>
          <a:xfrm>
            <a:off x="622800" y="4138369"/>
            <a:ext cx="11016000"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p:txBody>
      </p:sp>
      <p:sp>
        <p:nvSpPr>
          <p:cNvPr id="7" name="New shape"/>
          <p:cNvSpPr/>
          <p:nvPr/>
        </p:nvSpPr>
        <p:spPr>
          <a:xfrm>
            <a:off x="622800" y="4138369"/>
            <a:ext cx="11016000"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p:txBody>
      </p:sp>
      <p:sp>
        <p:nvSpPr>
          <p:cNvPr id="8" name="New shape"/>
          <p:cNvSpPr/>
          <p:nvPr/>
        </p:nvSpPr>
        <p:spPr>
          <a:xfrm>
            <a:off x="611778" y="4136689"/>
            <a:ext cx="11038043" cy="45529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1575" b="0" i="0">
                <a:solidFill>
                  <a:srgbClr val="FFFFFF"/>
                </a:solidFill>
                <a:latin typeface="微软雅黑" panose="020B0503020204020204" charset="-122"/>
              </a:rPr>
              <a:t>作者：</a:t>
            </a:r>
            <a:r>
              <a:rPr lang="zh-CN" sz="1575" b="0" i="0">
                <a:solidFill>
                  <a:srgbClr val="FFFFFF"/>
                </a:solidFill>
                <a:latin typeface="微软雅黑" panose="020B0503020204020204" charset="-122"/>
              </a:rPr>
              <a:t>张抿</a:t>
            </a:r>
            <a:r>
              <a:rPr lang="zh-CN" sz="1575" b="0" i="0">
                <a:solidFill>
                  <a:srgbClr val="FFFFFF"/>
                </a:solidFill>
                <a:latin typeface="微软雅黑" panose="020B0503020204020204" charset="-122"/>
              </a:rPr>
              <a:t>轩</a:t>
            </a:r>
            <a:endParaRPr lang="zh-CN" sz="1575" b="0" i="0">
              <a:solidFill>
                <a:srgbClr val="FFFFFF"/>
              </a:solidFill>
              <a:latin typeface="微软雅黑" panose="020B0503020204020204" charset="-122"/>
            </a:endParaRPr>
          </a:p>
        </p:txBody>
      </p:sp>
      <p:sp>
        <p:nvSpPr>
          <p:cNvPr id="9" name="New shape"/>
          <p:cNvSpPr/>
          <p:nvPr/>
        </p:nvSpPr>
        <p:spPr>
          <a:xfrm>
            <a:off x="611778" y="4740950"/>
            <a:ext cx="11038043" cy="45193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1575" b="0" i="0">
                <a:solidFill>
                  <a:srgbClr val="FFFFFF"/>
                </a:solidFill>
                <a:latin typeface="微软雅黑" panose="020B0503020204020204" charset="-122"/>
              </a:rPr>
              <a:t>汇报时间: 2025/09/30</a:t>
            </a:r>
            <a:endParaRPr sz="1575" b="0" i="0">
              <a:solidFill>
                <a:srgbClr val="FFFFF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视觉动线设计</a:t>
            </a:r>
            <a:endParaRPr sz="3000" b="1" i="0">
              <a:solidFill>
                <a:srgbClr val="FFFFFF"/>
              </a:solidFill>
              <a:latin typeface="微软雅黑" panose="020B0503020204020204" charset="-122"/>
            </a:endParaRPr>
          </a:p>
        </p:txBody>
      </p:sp>
      <p:sp>
        <p:nvSpPr>
          <p:cNvPr id="4" name="New shape"/>
          <p:cNvSpPr/>
          <p:nvPr/>
        </p:nvSpPr>
        <p:spPr>
          <a:xfrm>
            <a:off x="1558800" y="1754200"/>
            <a:ext cx="2744215"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FFFFFF"/>
                </a:solidFill>
                <a:latin typeface="微软雅黑" panose="020B0503020204020204" charset="-122"/>
              </a:rPr>
              <a:t>视觉动线设计是一种通过引导用户视线流向特定区域，增强信息传达效率的设计方法。它广泛应用于UI界面、展览布局等领域。</a:t>
            </a:r>
            <a:endParaRPr sz="1575" b="0" i="0">
              <a:solidFill>
                <a:srgbClr val="FFFFFF"/>
              </a:solidFill>
              <a:latin typeface="微软雅黑" panose="020B0503020204020204" charset="-122"/>
            </a:endParaRPr>
          </a:p>
        </p:txBody>
      </p:sp>
      <p:sp>
        <p:nvSpPr>
          <p:cNvPr id="5" name="New shape"/>
          <p:cNvSpPr/>
          <p:nvPr/>
        </p:nvSpPr>
        <p:spPr>
          <a:xfrm>
            <a:off x="1558800" y="1627200"/>
            <a:ext cx="2462400" cy="0"/>
          </a:xfrm>
          <a:prstGeom prst="roundRect">
            <a:avLst>
              <a:gd name="adj" fmla="val 50000"/>
            </a:avLst>
          </a:prstGeom>
          <a:solidFill>
            <a:srgbClr val="0E0E13"/>
          </a:solidFill>
          <a:ln w="6350">
            <a:solidFill>
              <a:srgbClr val="EC9F48"/>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p:txBody>
      </p:sp>
      <p:sp>
        <p:nvSpPr>
          <p:cNvPr id="6" name="New shape"/>
          <p:cNvSpPr/>
          <p:nvPr/>
        </p:nvSpPr>
        <p:spPr>
          <a:xfrm>
            <a:off x="4430015" y="1754200"/>
            <a:ext cx="2744215" cy="225396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FFFFFF"/>
                </a:solidFill>
                <a:latin typeface="微软雅黑" panose="020B0503020204020204" charset="-122"/>
              </a:rPr>
              <a:t>在用户界面设计中，合理的视觉动线能够提升用户体验，减少操作难度。例如，重要功能按钮应放置在用户容易触及的位置，形成自然的视觉路径。</a:t>
            </a:r>
            <a:endParaRPr sz="1575" b="0" i="0">
              <a:solidFill>
                <a:srgbClr val="FFFFFF"/>
              </a:solidFill>
              <a:latin typeface="微软雅黑" panose="020B0503020204020204" charset="-122"/>
            </a:endParaRPr>
          </a:p>
        </p:txBody>
      </p:sp>
      <p:sp>
        <p:nvSpPr>
          <p:cNvPr id="7" name="New shape"/>
          <p:cNvSpPr/>
          <p:nvPr/>
        </p:nvSpPr>
        <p:spPr>
          <a:xfrm>
            <a:off x="4430015" y="1627200"/>
            <a:ext cx="2462400" cy="0"/>
          </a:xfrm>
          <a:prstGeom prst="roundRect">
            <a:avLst>
              <a:gd name="adj" fmla="val 50000"/>
            </a:avLst>
          </a:prstGeom>
          <a:solidFill>
            <a:srgbClr val="0E0E13"/>
          </a:solidFill>
          <a:ln w="6350">
            <a:solidFill>
              <a:srgbClr val="EC9F48"/>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p:txBody>
      </p:sp>
      <p:sp>
        <p:nvSpPr>
          <p:cNvPr id="8" name="New shape"/>
          <p:cNvSpPr/>
          <p:nvPr/>
        </p:nvSpPr>
        <p:spPr>
          <a:xfrm>
            <a:off x="7301229" y="1754200"/>
            <a:ext cx="2744216" cy="225396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FFFFFF"/>
                </a:solidFill>
                <a:latin typeface="微软雅黑" panose="020B0503020204020204" charset="-122"/>
              </a:rPr>
              <a:t>展览布局中的视觉动线设计有助于观众更好地理解展示内容，提高参观体验。通过合理布置展品和标识，引导观众按预定路线浏览，达到最佳展示效果。</a:t>
            </a:r>
            <a:endParaRPr sz="1575" b="0" i="0">
              <a:solidFill>
                <a:srgbClr val="FFFFFF"/>
              </a:solidFill>
              <a:latin typeface="微软雅黑" panose="020B0503020204020204" charset="-122"/>
            </a:endParaRPr>
          </a:p>
        </p:txBody>
      </p:sp>
      <p:sp>
        <p:nvSpPr>
          <p:cNvPr id="9" name="New shape"/>
          <p:cNvSpPr/>
          <p:nvPr/>
        </p:nvSpPr>
        <p:spPr>
          <a:xfrm>
            <a:off x="7301230" y="1627200"/>
            <a:ext cx="2462400" cy="0"/>
          </a:xfrm>
          <a:prstGeom prst="roundRect">
            <a:avLst>
              <a:gd name="adj" fmla="val 50000"/>
            </a:avLst>
          </a:prstGeom>
          <a:solidFill>
            <a:srgbClr val="0E0E13"/>
          </a:solidFill>
          <a:ln w="6350">
            <a:solidFill>
              <a:srgbClr val="EC9F48"/>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p:txBody>
      </p:sp>
    </p:spTree>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0E0E13"/>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CD9B63"/>
                </a:solidFill>
                <a:latin typeface="微软雅黑" panose="020B0503020204020204" charset="-122"/>
              </a:rPr>
              <a:t>03</a:t>
            </a:r>
            <a:endParaRPr sz="4800" b="1" i="0">
              <a:solidFill>
                <a:srgbClr val="CD9B63"/>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EC9F48"/>
                </a:solidFill>
                <a:latin typeface="微软雅黑" panose="020B0503020204020204" charset="-122"/>
              </a:rPr>
              <a:t>内容分层呈现</a:t>
            </a:r>
            <a:endParaRPr sz="4800" b="1" i="0">
              <a:solidFill>
                <a:srgbClr val="EC9F48"/>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主标题凝练术</a:t>
            </a:r>
            <a:endParaRPr sz="3000" b="1" i="0">
              <a:solidFill>
                <a:srgbClr val="FFFFFF"/>
              </a:solidFill>
              <a:latin typeface="微软雅黑" panose="020B0503020204020204" charset="-122"/>
            </a:endParaRPr>
          </a:p>
        </p:txBody>
      </p:sp>
      <p:sp>
        <p:nvSpPr>
          <p:cNvPr id="4" name="New shape"/>
          <p:cNvSpPr/>
          <p:nvPr/>
        </p:nvSpPr>
        <p:spPr>
          <a:xfrm>
            <a:off x="1558800" y="3011879"/>
            <a:ext cx="2744215" cy="176770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CD9B63"/>
                </a:solidFill>
                <a:latin typeface="微软雅黑" panose="020B0503020204020204" charset="-122"/>
              </a:rPr>
              <a:t>主标题凝练术</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在文案创作中，将复杂信息浓缩为精炼的主标题是吸引读者注意力的关键步骤。</a:t>
            </a:r>
            <a:endParaRPr sz="1575" b="0" i="0">
              <a:solidFill>
                <a:srgbClr val="FFFFFF"/>
              </a:solidFill>
              <a:latin typeface="微软雅黑" panose="020B0503020204020204" charset="-122"/>
            </a:endParaRPr>
          </a:p>
        </p:txBody>
      </p:sp>
      <p:sp>
        <p:nvSpPr>
          <p:cNvPr id="5" name="New shape"/>
          <p:cNvSpPr/>
          <p:nvPr/>
        </p:nvSpPr>
        <p:spPr>
          <a:xfrm>
            <a:off x="4430015" y="3011879"/>
            <a:ext cx="2744215" cy="2128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CD9B63"/>
                </a:solidFill>
                <a:latin typeface="微软雅黑" panose="020B0503020204020204" charset="-122"/>
              </a:rPr>
              <a:t>核心技能类别</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掌握内容生成、语言精炼和主题紧扣等核心技能，能有效提升文案的专业性和吸引力。</a:t>
            </a:r>
            <a:endParaRPr sz="1575" b="0" i="0">
              <a:solidFill>
                <a:srgbClr val="FFFFFF"/>
              </a:solidFill>
              <a:latin typeface="微软雅黑" panose="020B0503020204020204" charset="-122"/>
            </a:endParaRPr>
          </a:p>
        </p:txBody>
      </p:sp>
      <p:sp>
        <p:nvSpPr>
          <p:cNvPr id="6" name="New shape"/>
          <p:cNvSpPr/>
          <p:nvPr/>
        </p:nvSpPr>
        <p:spPr>
          <a:xfrm>
            <a:off x="7301229" y="3011879"/>
            <a:ext cx="2744216" cy="2128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CD9B63"/>
                </a:solidFill>
                <a:latin typeface="微软雅黑" panose="020B0503020204020204" charset="-122"/>
              </a:rPr>
              <a:t>规则与限制</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遵循紧扣主题、简洁明了、格式一致的原则，避免口语化、冗余表达，保持专业形象。</a:t>
            </a:r>
            <a:endParaRPr sz="1575" b="0" i="0">
              <a:solidFill>
                <a:srgbClr val="FFFFFF"/>
              </a:solidFill>
              <a:latin typeface="微软雅黑" panose="020B0503020204020204" charset="-122"/>
            </a:endParaRPr>
          </a:p>
        </p:txBody>
      </p:sp>
      <p:pic>
        <p:nvPicPr>
          <p:cNvPr id="7" name="New picture"/>
          <p:cNvPicPr/>
          <p:nvPr/>
        </p:nvPicPr>
        <p:blipFill>
          <a:blip r:embed="rId3"/>
          <a:srcRect/>
          <a:stretch>
            <a:fillRect/>
          </a:stretch>
        </p:blipFill>
        <p:spPr>
          <a:xfrm>
            <a:off x="1558800" y="1342800"/>
            <a:ext cx="2738736" cy="1540539"/>
          </a:xfrm>
          <a:prstGeom prst="rect">
            <a:avLst/>
          </a:prstGeom>
          <a:ln>
            <a:noFill/>
          </a:ln>
        </p:spPr>
      </p:pic>
      <p:pic>
        <p:nvPicPr>
          <p:cNvPr id="8" name="New picture"/>
          <p:cNvPicPr/>
          <p:nvPr/>
        </p:nvPicPr>
        <p:blipFill>
          <a:blip r:embed="rId3"/>
          <a:srcRect/>
          <a:stretch>
            <a:fillRect/>
          </a:stretch>
        </p:blipFill>
        <p:spPr>
          <a:xfrm>
            <a:off x="4430015" y="1342800"/>
            <a:ext cx="2738736" cy="1540539"/>
          </a:xfrm>
          <a:prstGeom prst="rect">
            <a:avLst/>
          </a:prstGeom>
          <a:ln>
            <a:noFill/>
          </a:ln>
        </p:spPr>
      </p:pic>
      <p:pic>
        <p:nvPicPr>
          <p:cNvPr id="9" name="New picture"/>
          <p:cNvPicPr/>
          <p:nvPr/>
        </p:nvPicPr>
        <p:blipFill>
          <a:blip r:embed="rId3"/>
          <a:srcRect/>
          <a:stretch>
            <a:fillRect/>
          </a:stretch>
        </p:blipFill>
        <p:spPr>
          <a:xfrm>
            <a:off x="7301230" y="1342800"/>
            <a:ext cx="2738736" cy="1540539"/>
          </a:xfrm>
          <a:prstGeom prst="rect">
            <a:avLst/>
          </a:prstGeom>
          <a:ln>
            <a:noFill/>
          </a:ln>
        </p:spPr>
      </p:pic>
    </p:spTree>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关键数据可视化</a:t>
            </a:r>
            <a:endParaRPr sz="3000" b="1" i="0">
              <a:solidFill>
                <a:srgbClr val="FFFFFF"/>
              </a:solidFill>
              <a:latin typeface="微软雅黑" panose="020B0503020204020204" charset="-122"/>
            </a:endParaRPr>
          </a:p>
        </p:txBody>
      </p:sp>
      <p:sp>
        <p:nvSpPr>
          <p:cNvPr id="4" name="New shape"/>
          <p:cNvSpPr/>
          <p:nvPr/>
        </p:nvSpPr>
        <p:spPr>
          <a:xfrm>
            <a:off x="1558800" y="1627201"/>
            <a:ext cx="3032171" cy="3267239"/>
          </a:xfrm>
          <a:prstGeom prst="roundRect">
            <a:avLst>
              <a:gd name="adj" fmla="val 10000"/>
            </a:avLst>
          </a:prstGeom>
          <a:solidFill>
            <a:srgbClr val="0E0E13"/>
          </a:solidFill>
          <a:ln w="6350">
            <a:solidFill>
              <a:srgbClr val="CD9B63"/>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CD9B63"/>
                </a:solidFill>
                <a:latin typeface="微软雅黑" panose="020B0503020204020204" charset="-122"/>
              </a:rPr>
              <a:t>关键数据可视化概述</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通过图表和图像展示关键数据，帮助用户快速理解信息。适用于报告、演示文稿等多种场景。</a:t>
            </a:r>
            <a:br>
              <a:rPr sz="1800">
                <a:latin typeface="微软雅黑" panose="020B0503020204020204" charset="-122"/>
              </a:rPr>
            </a:br>
            <a:endParaRPr sz="1800">
              <a:latin typeface="微软雅黑" panose="020B0503020204020204" charset="-122"/>
            </a:endParaRPr>
          </a:p>
        </p:txBody>
      </p:sp>
      <p:sp>
        <p:nvSpPr>
          <p:cNvPr id="5" name="New shape"/>
          <p:cNvSpPr/>
          <p:nvPr/>
        </p:nvSpPr>
        <p:spPr>
          <a:xfrm>
            <a:off x="4717972" y="1627201"/>
            <a:ext cx="3040503" cy="3267239"/>
          </a:xfrm>
          <a:prstGeom prst="roundRect">
            <a:avLst>
              <a:gd name="adj" fmla="val 10000"/>
            </a:avLst>
          </a:prstGeom>
          <a:solidFill>
            <a:srgbClr val="0E0E13"/>
          </a:solidFill>
          <a:ln w="6350">
            <a:solidFill>
              <a:srgbClr val="CD9B63"/>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CD9B63"/>
                </a:solidFill>
                <a:latin typeface="微软雅黑" panose="020B0503020204020204" charset="-122"/>
              </a:rPr>
              <a:t>可视化工具推荐</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介绍几款优秀的数据可视化工具，如Tableau、Power BI等，它们能将复杂数据转化为直观的视觉表示。</a:t>
            </a:r>
            <a:br>
              <a:rPr sz="1800">
                <a:latin typeface="微软雅黑" panose="020B0503020204020204" charset="-122"/>
              </a:rPr>
            </a:br>
            <a:endParaRPr sz="1800">
              <a:latin typeface="微软雅黑" panose="020B0503020204020204" charset="-122"/>
            </a:endParaRPr>
          </a:p>
        </p:txBody>
      </p:sp>
      <p:sp>
        <p:nvSpPr>
          <p:cNvPr id="6" name="New shape"/>
          <p:cNvSpPr/>
          <p:nvPr/>
        </p:nvSpPr>
        <p:spPr>
          <a:xfrm>
            <a:off x="7885474" y="1627202"/>
            <a:ext cx="3040503" cy="3267239"/>
          </a:xfrm>
          <a:prstGeom prst="roundRect">
            <a:avLst>
              <a:gd name="adj" fmla="val 10000"/>
            </a:avLst>
          </a:prstGeom>
          <a:solidFill>
            <a:srgbClr val="0E0E13"/>
          </a:solidFill>
          <a:ln w="6350">
            <a:solidFill>
              <a:srgbClr val="CD9B63"/>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CD9B63"/>
                </a:solidFill>
                <a:latin typeface="微软雅黑" panose="020B0503020204020204" charset="-122"/>
              </a:rPr>
              <a:t>案例分析</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分析几个成功的数据可视化案例，展示如何有效地利用这些工具来传达关键信息并增强沟通效果。</a:t>
            </a:r>
            <a:br>
              <a:rPr sz="1800">
                <a:latin typeface="微软雅黑" panose="020B0503020204020204" charset="-122"/>
              </a:rPr>
            </a:br>
            <a:endParaRPr sz="1800">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案例故事植入</a:t>
            </a:r>
            <a:endParaRPr sz="3000" b="1" i="0">
              <a:solidFill>
                <a:srgbClr val="FFFFFF"/>
              </a:solidFill>
              <a:latin typeface="微软雅黑" panose="020B0503020204020204" charset="-122"/>
            </a:endParaRPr>
          </a:p>
        </p:txBody>
      </p:sp>
      <p:sp>
        <p:nvSpPr>
          <p:cNvPr id="4" name="New shape"/>
          <p:cNvSpPr/>
          <p:nvPr/>
        </p:nvSpPr>
        <p:spPr>
          <a:xfrm>
            <a:off x="6458401" y="1555200"/>
            <a:ext cx="4545078"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CD9B63"/>
                </a:solidFill>
                <a:latin typeface="微软雅黑" panose="020B0503020204020204" charset="-122"/>
              </a:rPr>
              <a:t>案例故事植入</a:t>
            </a:r>
            <a:endParaRPr sz="2100" b="1" i="0">
              <a:solidFill>
                <a:srgbClr val="CD9B63"/>
              </a:solidFill>
              <a:latin typeface="微软雅黑" panose="020B0503020204020204" charset="-122"/>
            </a:endParaRPr>
          </a:p>
          <a:p>
            <a:pPr algn="l">
              <a:lnSpc>
                <a:spcPct val="150000"/>
              </a:lnSpc>
            </a:pPr>
            <a:r>
              <a:rPr sz="1575" b="0" i="0">
                <a:solidFill>
                  <a:srgbClr val="FFFFFF"/>
                </a:solidFill>
                <a:latin typeface="微软雅黑" panose="020B0503020204020204" charset="-122"/>
              </a:rPr>
              <a:t>通过具体案例展示AI文案如何有效提升品牌影响力，例如某知名品牌利用AI生成的创意广告成功吸引大量关注，并显著提升销售业绩。</a:t>
            </a:r>
            <a:endParaRPr sz="1575" b="0" i="0">
              <a:solidFill>
                <a:srgbClr val="FFFFFF"/>
              </a:solidFill>
              <a:latin typeface="微软雅黑" panose="020B0503020204020204" charset="-122"/>
            </a:endParaRPr>
          </a:p>
        </p:txBody>
      </p:sp>
      <p:sp>
        <p:nvSpPr>
          <p:cNvPr id="5" name="New shape"/>
          <p:cNvSpPr/>
          <p:nvPr/>
        </p:nvSpPr>
        <p:spPr>
          <a:xfrm>
            <a:off x="981860" y="2390401"/>
            <a:ext cx="4545077"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r"/>
            <a:r>
              <a:rPr sz="2100" b="1" i="0">
                <a:solidFill>
                  <a:srgbClr val="CD9B63"/>
                </a:solidFill>
                <a:latin typeface="微软雅黑" panose="020B0503020204020204" charset="-122"/>
              </a:rPr>
              <a:t>实际效果呈现</a:t>
            </a:r>
            <a:endParaRPr sz="2100" b="1" i="0">
              <a:solidFill>
                <a:srgbClr val="CD9B63"/>
              </a:solidFill>
              <a:latin typeface="微软雅黑" panose="020B0503020204020204" charset="-122"/>
            </a:endParaRPr>
          </a:p>
          <a:p>
            <a:pPr algn="r">
              <a:lnSpc>
                <a:spcPct val="150000"/>
              </a:lnSpc>
            </a:pPr>
            <a:r>
              <a:rPr sz="1575" b="0" i="0">
                <a:solidFill>
                  <a:srgbClr val="FFFFFF"/>
                </a:solidFill>
                <a:latin typeface="微软雅黑" panose="020B0503020204020204" charset="-122"/>
              </a:rPr>
              <a:t>分析多个行业应用案例，展示AI文案在不同场景中的实际效果，如在电商、社交媒体等领域的应用，如何帮助商家提高转化率和用户参与度。</a:t>
            </a:r>
            <a:endParaRPr sz="1575" b="0" i="0">
              <a:solidFill>
                <a:srgbClr val="FFFFFF"/>
              </a:solidFill>
              <a:latin typeface="微软雅黑" panose="020B0503020204020204" charset="-122"/>
            </a:endParaRPr>
          </a:p>
        </p:txBody>
      </p:sp>
      <p:sp>
        <p:nvSpPr>
          <p:cNvPr id="6" name="New shape"/>
          <p:cNvSpPr/>
          <p:nvPr/>
        </p:nvSpPr>
        <p:spPr>
          <a:xfrm>
            <a:off x="6458401" y="3365807"/>
            <a:ext cx="4554174"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CD9B63"/>
                </a:solidFill>
                <a:latin typeface="微软雅黑" panose="020B0503020204020204" charset="-122"/>
              </a:rPr>
              <a:t>持续优化与创新</a:t>
            </a:r>
            <a:endParaRPr sz="2100" b="1" i="0">
              <a:solidFill>
                <a:srgbClr val="CD9B63"/>
              </a:solidFill>
              <a:latin typeface="微软雅黑" panose="020B0503020204020204" charset="-122"/>
            </a:endParaRPr>
          </a:p>
          <a:p>
            <a:pPr algn="l">
              <a:lnSpc>
                <a:spcPct val="150000"/>
              </a:lnSpc>
            </a:pPr>
            <a:r>
              <a:rPr sz="1575" b="0" i="0">
                <a:solidFill>
                  <a:srgbClr val="FFFFFF"/>
                </a:solidFill>
                <a:latin typeface="微软雅黑" panose="020B0503020204020204" charset="-122"/>
              </a:rPr>
              <a:t>强调AI文案技术的不断进步和创新，介绍最新的算法改进和功能升级，以及企业如何通过持续学习和迭代来保持竞争优势。</a:t>
            </a:r>
            <a:endParaRPr sz="1575" b="0" i="0">
              <a:solidFill>
                <a:srgbClr val="FFFFFF"/>
              </a:solidFill>
              <a:latin typeface="微软雅黑" panose="020B0503020204020204" charset="-122"/>
            </a:endParaRPr>
          </a:p>
        </p:txBody>
      </p:sp>
      <p:sp>
        <p:nvSpPr>
          <p:cNvPr id="7" name="New shape"/>
          <p:cNvSpPr/>
          <p:nvPr/>
        </p:nvSpPr>
        <p:spPr>
          <a:xfrm>
            <a:off x="5965200" y="1926000"/>
            <a:ext cx="39600" cy="464400"/>
          </a:xfrm>
          <a:prstGeom prst="rect">
            <a:avLst/>
          </a:prstGeom>
          <a:solidFill>
            <a:srgbClr val="CD9B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New shape"/>
          <p:cNvSpPr/>
          <p:nvPr/>
        </p:nvSpPr>
        <p:spPr>
          <a:xfrm>
            <a:off x="6152400" y="1735740"/>
            <a:ext cx="309600" cy="39600"/>
          </a:xfrm>
          <a:prstGeom prst="rect">
            <a:avLst/>
          </a:prstGeom>
          <a:solidFill>
            <a:srgbClr val="CD9B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New shape"/>
          <p:cNvSpPr/>
          <p:nvPr/>
        </p:nvSpPr>
        <p:spPr>
          <a:xfrm>
            <a:off x="5806800" y="1555200"/>
            <a:ext cx="360000" cy="370800"/>
          </a:xfrm>
          <a:prstGeom prst="roundRect">
            <a:avLst>
              <a:gd name="adj" fmla="val 8819"/>
            </a:avLst>
          </a:prstGeom>
          <a:solidFill>
            <a:srgbClr val="EC9F4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10" name="New shape"/>
          <p:cNvSpPr/>
          <p:nvPr/>
        </p:nvSpPr>
        <p:spPr>
          <a:xfrm>
            <a:off x="5965200" y="2761201"/>
            <a:ext cx="39600" cy="604606"/>
          </a:xfrm>
          <a:prstGeom prst="rect">
            <a:avLst/>
          </a:prstGeom>
          <a:solidFill>
            <a:srgbClr val="CD9B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New shape"/>
          <p:cNvSpPr/>
          <p:nvPr/>
        </p:nvSpPr>
        <p:spPr>
          <a:xfrm>
            <a:off x="5515200" y="2570941"/>
            <a:ext cx="309600" cy="39600"/>
          </a:xfrm>
          <a:prstGeom prst="rect">
            <a:avLst/>
          </a:prstGeom>
          <a:solidFill>
            <a:srgbClr val="CD9B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New shape"/>
          <p:cNvSpPr/>
          <p:nvPr/>
        </p:nvSpPr>
        <p:spPr>
          <a:xfrm>
            <a:off x="5806800" y="2390401"/>
            <a:ext cx="360000" cy="370800"/>
          </a:xfrm>
          <a:prstGeom prst="roundRect">
            <a:avLst>
              <a:gd name="adj" fmla="val 8819"/>
            </a:avLst>
          </a:prstGeom>
          <a:solidFill>
            <a:srgbClr val="EC9F4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13" name="New shape"/>
          <p:cNvSpPr/>
          <p:nvPr/>
        </p:nvSpPr>
        <p:spPr>
          <a:xfrm>
            <a:off x="5965200" y="3736607"/>
            <a:ext cx="39600" cy="457200"/>
          </a:xfrm>
          <a:prstGeom prst="rect">
            <a:avLst/>
          </a:prstGeom>
          <a:solidFill>
            <a:srgbClr val="CD9B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New shape"/>
          <p:cNvSpPr/>
          <p:nvPr/>
        </p:nvSpPr>
        <p:spPr>
          <a:xfrm>
            <a:off x="6152400" y="3546347"/>
            <a:ext cx="309600" cy="39600"/>
          </a:xfrm>
          <a:prstGeom prst="rect">
            <a:avLst/>
          </a:prstGeom>
          <a:solidFill>
            <a:srgbClr val="CD9B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New shape"/>
          <p:cNvSpPr/>
          <p:nvPr/>
        </p:nvSpPr>
        <p:spPr>
          <a:xfrm>
            <a:off x="5806800" y="3365807"/>
            <a:ext cx="360000" cy="370800"/>
          </a:xfrm>
          <a:prstGeom prst="roundRect">
            <a:avLst>
              <a:gd name="adj" fmla="val 8819"/>
            </a:avLst>
          </a:prstGeom>
          <a:solidFill>
            <a:srgbClr val="EC9F4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0E0E13"/>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CD9B63"/>
                </a:solidFill>
                <a:latin typeface="微软雅黑" panose="020B0503020204020204" charset="-122"/>
              </a:rPr>
              <a:t>04</a:t>
            </a:r>
            <a:endParaRPr sz="4800" b="1" i="0">
              <a:solidFill>
                <a:srgbClr val="CD9B63"/>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EC9F48"/>
                </a:solidFill>
                <a:latin typeface="微软雅黑" panose="020B0503020204020204" charset="-122"/>
              </a:rPr>
              <a:t>视觉美学优化</a:t>
            </a:r>
            <a:endParaRPr sz="4800" b="1" i="0">
              <a:solidFill>
                <a:srgbClr val="EC9F48"/>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配色方案制定</a:t>
            </a:r>
            <a:endParaRPr sz="3000" b="1" i="0">
              <a:solidFill>
                <a:srgbClr val="FFFFFF"/>
              </a:solidFill>
              <a:latin typeface="微软雅黑" panose="020B0503020204020204" charset="-122"/>
            </a:endParaRPr>
          </a:p>
        </p:txBody>
      </p:sp>
      <p:sp>
        <p:nvSpPr>
          <p:cNvPr id="4" name="New shape"/>
          <p:cNvSpPr/>
          <p:nvPr/>
        </p:nvSpPr>
        <p:spPr>
          <a:xfrm>
            <a:off x="1774800" y="1555200"/>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CD9B63"/>
                </a:solidFill>
                <a:latin typeface="微软雅黑" panose="020B0503020204020204" charset="-122"/>
              </a:rPr>
              <a:t>色彩心理学基础</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色彩心理学研究颜色对人类情感和行为的影响。不同色彩能引起不同的心理反应，如红色激发热情，蓝色带来宁静。了解这些有助于配色方案设计。</a:t>
            </a:r>
            <a:endParaRPr sz="1575" b="0" i="0">
              <a:solidFill>
                <a:srgbClr val="FFFFFF"/>
              </a:solidFill>
              <a:latin typeface="微软雅黑" panose="020B0503020204020204" charset="-122"/>
            </a:endParaRPr>
          </a:p>
        </p:txBody>
      </p:sp>
      <p:sp>
        <p:nvSpPr>
          <p:cNvPr id="5" name="New shape"/>
          <p:cNvSpPr/>
          <p:nvPr/>
        </p:nvSpPr>
        <p:spPr>
          <a:xfrm>
            <a:off x="1774800" y="3089496"/>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CD9B63"/>
                </a:solidFill>
                <a:latin typeface="微软雅黑" panose="020B0503020204020204" charset="-122"/>
              </a:rPr>
              <a:t>流行配色趋势</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分析当前流行配色趋势，包括自然界色彩、复古色调以及科技感色彩。结合品牌定位和目标用户群体，选择符合潮流且具有差异化的配色方案。</a:t>
            </a:r>
            <a:endParaRPr sz="1575" b="0" i="0">
              <a:solidFill>
                <a:srgbClr val="FFFFFF"/>
              </a:solidFill>
              <a:latin typeface="微软雅黑" panose="020B0503020204020204" charset="-122"/>
            </a:endParaRPr>
          </a:p>
        </p:txBody>
      </p:sp>
      <p:sp>
        <p:nvSpPr>
          <p:cNvPr id="6" name="New shape"/>
          <p:cNvSpPr/>
          <p:nvPr/>
        </p:nvSpPr>
        <p:spPr>
          <a:xfrm>
            <a:off x="1774800" y="4623792"/>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CD9B63"/>
                </a:solidFill>
                <a:latin typeface="微软雅黑" panose="020B0503020204020204" charset="-122"/>
              </a:rPr>
              <a:t>配色方案应用技巧</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介绍将配色方案应用于视觉设计的技巧，如对比度、和谐度和饱和度的控制，确保设计方案既美观又实用，提升品牌形象和用户体验。</a:t>
            </a:r>
            <a:endParaRPr sz="1575" b="0" i="0">
              <a:solidFill>
                <a:srgbClr val="FFFFFF"/>
              </a:solidFill>
              <a:latin typeface="微软雅黑" panose="020B0503020204020204" charset="-122"/>
            </a:endParaRPr>
          </a:p>
        </p:txBody>
      </p:sp>
      <p:sp>
        <p:nvSpPr>
          <p:cNvPr id="7" name="New shape"/>
          <p:cNvSpPr/>
          <p:nvPr/>
        </p:nvSpPr>
        <p:spPr>
          <a:xfrm>
            <a:off x="1270800" y="1555200"/>
            <a:ext cx="360000" cy="370800"/>
          </a:xfrm>
          <a:prstGeom prst="roundRect">
            <a:avLst>
              <a:gd name="adj" fmla="val 8819"/>
            </a:avLst>
          </a:prstGeom>
          <a:solidFill>
            <a:srgbClr val="EC9F4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8" name="New shape"/>
          <p:cNvSpPr/>
          <p:nvPr/>
        </p:nvSpPr>
        <p:spPr>
          <a:xfrm>
            <a:off x="1270800" y="3089496"/>
            <a:ext cx="360000" cy="370800"/>
          </a:xfrm>
          <a:prstGeom prst="roundRect">
            <a:avLst>
              <a:gd name="adj" fmla="val 8819"/>
            </a:avLst>
          </a:prstGeom>
          <a:solidFill>
            <a:srgbClr val="EC9F4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9" name="New shape"/>
          <p:cNvSpPr/>
          <p:nvPr/>
        </p:nvSpPr>
        <p:spPr>
          <a:xfrm>
            <a:off x="1270800" y="4623792"/>
            <a:ext cx="360000" cy="370800"/>
          </a:xfrm>
          <a:prstGeom prst="roundRect">
            <a:avLst>
              <a:gd name="adj" fmla="val 8819"/>
            </a:avLst>
          </a:prstGeom>
          <a:solidFill>
            <a:srgbClr val="EC9F4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版式平衡法则</a:t>
            </a:r>
            <a:endParaRPr sz="3000" b="1" i="0">
              <a:solidFill>
                <a:srgbClr val="FFFFFF"/>
              </a:solidFill>
              <a:latin typeface="微软雅黑" panose="020B0503020204020204" charset="-122"/>
            </a:endParaRPr>
          </a:p>
        </p:txBody>
      </p:sp>
      <p:sp>
        <p:nvSpPr>
          <p:cNvPr id="4" name="New shape"/>
          <p:cNvSpPr/>
          <p:nvPr/>
        </p:nvSpPr>
        <p:spPr>
          <a:xfrm>
            <a:off x="1558800" y="1627200"/>
            <a:ext cx="2744215" cy="212810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CD9B63"/>
                </a:solidFill>
                <a:latin typeface="微软雅黑" panose="020B0503020204020204" charset="-122"/>
              </a:rPr>
              <a:t>版式平衡概念</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版式平衡是指页面上元素分布的和谐与美感，通过调整文字、图像和空白的比例，达到视觉上的稳定与协调。</a:t>
            </a:r>
            <a:endParaRPr sz="1575" b="0" i="0">
              <a:solidFill>
                <a:srgbClr val="FFFFFF"/>
              </a:solidFill>
              <a:latin typeface="微软雅黑" panose="020B0503020204020204" charset="-122"/>
            </a:endParaRPr>
          </a:p>
        </p:txBody>
      </p:sp>
      <p:sp>
        <p:nvSpPr>
          <p:cNvPr id="5" name="New shape"/>
          <p:cNvSpPr/>
          <p:nvPr/>
        </p:nvSpPr>
        <p:spPr>
          <a:xfrm>
            <a:off x="4430015" y="1627200"/>
            <a:ext cx="2744215" cy="2128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CD9B63"/>
                </a:solidFill>
                <a:latin typeface="微软雅黑" panose="020B0503020204020204" charset="-122"/>
              </a:rPr>
              <a:t>应用原则</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在设计中应用版式平衡法则，能够提升内容的可读性和吸引力，确保信息传递的同时，提供愉悦的阅读体验。</a:t>
            </a:r>
            <a:endParaRPr sz="1575" b="0" i="0">
              <a:solidFill>
                <a:srgbClr val="FFFFFF"/>
              </a:solidFill>
              <a:latin typeface="微软雅黑" panose="020B0503020204020204" charset="-122"/>
            </a:endParaRPr>
          </a:p>
        </p:txBody>
      </p:sp>
      <p:sp>
        <p:nvSpPr>
          <p:cNvPr id="6" name="New shape"/>
          <p:cNvSpPr/>
          <p:nvPr/>
        </p:nvSpPr>
        <p:spPr>
          <a:xfrm>
            <a:off x="7301229" y="1627200"/>
            <a:ext cx="2744216" cy="24885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CD9B63"/>
                </a:solidFill>
                <a:latin typeface="微软雅黑" panose="020B0503020204020204" charset="-122"/>
              </a:rPr>
              <a:t>技巧与实践</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掌握版面布局、色彩搭配和空间利用等技巧，是实现有效版式平衡的关键。通过不断实践与调整，提升个人或团队的设计水平。</a:t>
            </a:r>
            <a:endParaRPr sz="1575" b="0" i="0">
              <a:solidFill>
                <a:srgbClr val="FFFFF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图标图形运用</a:t>
            </a:r>
            <a:endParaRPr sz="3000" b="1" i="0">
              <a:solidFill>
                <a:srgbClr val="FFFFFF"/>
              </a:solidFill>
              <a:latin typeface="微软雅黑" panose="020B0503020204020204" charset="-122"/>
            </a:endParaRPr>
          </a:p>
        </p:txBody>
      </p:sp>
      <p:sp>
        <p:nvSpPr>
          <p:cNvPr id="4" name="New shape"/>
          <p:cNvSpPr/>
          <p:nvPr/>
        </p:nvSpPr>
        <p:spPr>
          <a:xfrm>
            <a:off x="1558800" y="3011880"/>
            <a:ext cx="2744215" cy="212810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CD9B63"/>
                </a:solidFill>
                <a:latin typeface="微软雅黑" panose="020B0503020204020204" charset="-122"/>
              </a:rPr>
              <a:t>图标图形的重要性</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图标和图形在传达信息时具有直观、简洁的特点，能够迅速吸引观众注意力，帮助更好地理解和记忆复杂内容。</a:t>
            </a:r>
            <a:endParaRPr sz="1575" b="0" i="0">
              <a:solidFill>
                <a:srgbClr val="FFFFFF"/>
              </a:solidFill>
              <a:latin typeface="微软雅黑" panose="020B0503020204020204" charset="-122"/>
            </a:endParaRPr>
          </a:p>
        </p:txBody>
      </p:sp>
      <p:sp>
        <p:nvSpPr>
          <p:cNvPr id="5" name="New shape"/>
          <p:cNvSpPr/>
          <p:nvPr/>
        </p:nvSpPr>
        <p:spPr>
          <a:xfrm>
            <a:off x="4430015" y="3011879"/>
            <a:ext cx="2744215" cy="24885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CD9B63"/>
                </a:solidFill>
                <a:latin typeface="微软雅黑" panose="020B0503020204020204" charset="-122"/>
              </a:rPr>
              <a:t>图标图形的类型</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包括矢量图、位图、线框图等，每种类型都有其适用场景与特点，根据需求选择合适的图标图形能提升PPT的专业度。</a:t>
            </a:r>
            <a:endParaRPr sz="1575" b="0" i="0">
              <a:solidFill>
                <a:srgbClr val="FFFFFF"/>
              </a:solidFill>
              <a:latin typeface="微软雅黑" panose="020B0503020204020204" charset="-122"/>
            </a:endParaRPr>
          </a:p>
        </p:txBody>
      </p:sp>
      <p:sp>
        <p:nvSpPr>
          <p:cNvPr id="6" name="New shape"/>
          <p:cNvSpPr/>
          <p:nvPr/>
        </p:nvSpPr>
        <p:spPr>
          <a:xfrm>
            <a:off x="7301229" y="3011879"/>
            <a:ext cx="2744216" cy="24885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CD9B63"/>
                </a:solidFill>
                <a:latin typeface="微软雅黑" panose="020B0503020204020204" charset="-122"/>
              </a:rPr>
              <a:t>图标图形运用技巧</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合理布局、色彩搭配、风格统一等是图标图形有效运用的关键，这些技巧有助于增强PPT的视觉吸引力和信息传递效果。</a:t>
            </a:r>
            <a:endParaRPr sz="1575" b="0" i="0">
              <a:solidFill>
                <a:srgbClr val="FFFFFF"/>
              </a:solidFill>
              <a:latin typeface="微软雅黑" panose="020B0503020204020204" charset="-122"/>
            </a:endParaRPr>
          </a:p>
        </p:txBody>
      </p:sp>
      <p:pic>
        <p:nvPicPr>
          <p:cNvPr id="7" name="New picture"/>
          <p:cNvPicPr/>
          <p:nvPr/>
        </p:nvPicPr>
        <p:blipFill>
          <a:blip r:embed="rId3"/>
          <a:srcRect/>
          <a:stretch>
            <a:fillRect/>
          </a:stretch>
        </p:blipFill>
        <p:spPr>
          <a:xfrm>
            <a:off x="1558800" y="1342800"/>
            <a:ext cx="2738736" cy="1540539"/>
          </a:xfrm>
          <a:prstGeom prst="rect">
            <a:avLst/>
          </a:prstGeom>
          <a:ln>
            <a:noFill/>
          </a:ln>
        </p:spPr>
      </p:pic>
      <p:pic>
        <p:nvPicPr>
          <p:cNvPr id="8" name="New picture"/>
          <p:cNvPicPr/>
          <p:nvPr/>
        </p:nvPicPr>
        <p:blipFill>
          <a:blip r:embed="rId3"/>
          <a:srcRect/>
          <a:stretch>
            <a:fillRect/>
          </a:stretch>
        </p:blipFill>
        <p:spPr>
          <a:xfrm>
            <a:off x="4430015" y="1342800"/>
            <a:ext cx="2738736" cy="1540539"/>
          </a:xfrm>
          <a:prstGeom prst="rect">
            <a:avLst/>
          </a:prstGeom>
          <a:ln>
            <a:noFill/>
          </a:ln>
        </p:spPr>
      </p:pic>
      <p:pic>
        <p:nvPicPr>
          <p:cNvPr id="9" name="New picture"/>
          <p:cNvPicPr/>
          <p:nvPr/>
        </p:nvPicPr>
        <p:blipFill>
          <a:blip r:embed="rId3"/>
          <a:srcRect/>
          <a:stretch>
            <a:fillRect/>
          </a:stretch>
        </p:blipFill>
        <p:spPr>
          <a:xfrm>
            <a:off x="7301230" y="1342800"/>
            <a:ext cx="2738736" cy="1540539"/>
          </a:xfrm>
          <a:prstGeom prst="rect">
            <a:avLst/>
          </a:prstGeom>
          <a:ln>
            <a:noFill/>
          </a:ln>
        </p:spPr>
      </p:pic>
    </p:spTree>
  </p:cSld>
  <p:clrMapOvr>
    <a:masterClrMapping/>
  </p:clrMapOv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0E0E13"/>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CD9B63"/>
                </a:solidFill>
                <a:latin typeface="微软雅黑" panose="020B0503020204020204" charset="-122"/>
              </a:rPr>
              <a:t>05</a:t>
            </a:r>
            <a:endParaRPr sz="4800" b="1" i="0">
              <a:solidFill>
                <a:srgbClr val="CD9B63"/>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EC9F48"/>
                </a:solidFill>
                <a:latin typeface="微软雅黑" panose="020B0503020204020204" charset="-122"/>
              </a:rPr>
              <a:t>交互体验增强</a:t>
            </a:r>
            <a:endParaRPr sz="4800" b="1" i="0">
              <a:solidFill>
                <a:srgbClr val="EC9F48"/>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838800" y="979200"/>
            <a:ext cx="3672000" cy="511200"/>
          </a:xfrm>
          <a:prstGeom prst="rect">
            <a:avLst/>
          </a:prstGeom>
          <a:ln>
            <a:noFill/>
          </a:ln>
        </p:spPr>
      </p:pic>
      <p:sp>
        <p:nvSpPr>
          <p:cNvPr id="3" name="New shape"/>
          <p:cNvSpPr/>
          <p:nvPr/>
        </p:nvSpPr>
        <p:spPr>
          <a:xfrm>
            <a:off x="1054800" y="1037646"/>
            <a:ext cx="2482880"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EC9F48"/>
                </a:solidFill>
                <a:latin typeface="微软雅黑" panose="020B0503020204020204" charset="-122"/>
              </a:rPr>
              <a:t>目录</a:t>
            </a:r>
            <a:endParaRPr sz="4800" b="1" i="0">
              <a:solidFill>
                <a:srgbClr val="EC9F48"/>
              </a:solidFill>
              <a:latin typeface="微软雅黑" panose="020B0503020204020204" charset="-122"/>
            </a:endParaRPr>
          </a:p>
        </p:txBody>
      </p:sp>
      <p:sp>
        <p:nvSpPr>
          <p:cNvPr id="4" name="New shape"/>
          <p:cNvSpPr/>
          <p:nvPr/>
        </p:nvSpPr>
        <p:spPr>
          <a:xfrm>
            <a:off x="2340000" y="2494800"/>
            <a:ext cx="4152432" cy="5034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1">
                <a:solidFill>
                  <a:srgbClr val="CD9B63"/>
                </a:solidFill>
                <a:latin typeface="微软雅黑" panose="020B0503020204020204" charset="-122"/>
              </a:rPr>
              <a:t>01</a:t>
            </a:r>
            <a:r>
              <a:rPr sz="1800">
                <a:latin typeface="微软雅黑" panose="020B0503020204020204" charset="-122"/>
              </a:rPr>
              <a:t> </a:t>
            </a:r>
            <a:r>
              <a:rPr sz="1575" b="0" i="0">
                <a:solidFill>
                  <a:srgbClr val="FFFFFF"/>
                </a:solidFill>
                <a:latin typeface="微软雅黑" panose="020B0503020204020204" charset="-122"/>
              </a:rPr>
              <a:t>主题解析与定位</a:t>
            </a:r>
            <a:endParaRPr sz="1575" b="0" i="0">
              <a:solidFill>
                <a:srgbClr val="FFFFFF"/>
              </a:solidFill>
              <a:latin typeface="微软雅黑" panose="020B0503020204020204" charset="-122"/>
            </a:endParaRPr>
          </a:p>
        </p:txBody>
      </p:sp>
      <p:sp>
        <p:nvSpPr>
          <p:cNvPr id="5" name="New shape"/>
          <p:cNvSpPr/>
          <p:nvPr/>
        </p:nvSpPr>
        <p:spPr>
          <a:xfrm>
            <a:off x="6484141" y="2494800"/>
            <a:ext cx="4152433" cy="5034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1">
                <a:solidFill>
                  <a:srgbClr val="CD9B63"/>
                </a:solidFill>
                <a:latin typeface="微软雅黑" panose="020B0503020204020204" charset="-122"/>
              </a:rPr>
              <a:t>02</a:t>
            </a:r>
            <a:r>
              <a:rPr sz="1800">
                <a:latin typeface="微软雅黑" panose="020B0503020204020204" charset="-122"/>
              </a:rPr>
              <a:t> </a:t>
            </a:r>
            <a:r>
              <a:rPr sz="1575" b="0" i="0">
                <a:solidFill>
                  <a:srgbClr val="FFFFFF"/>
                </a:solidFill>
                <a:latin typeface="微软雅黑" panose="020B0503020204020204" charset="-122"/>
              </a:rPr>
              <a:t>结构框架搭建</a:t>
            </a:r>
            <a:endParaRPr sz="1575" b="0" i="0">
              <a:solidFill>
                <a:srgbClr val="FFFFFF"/>
              </a:solidFill>
              <a:latin typeface="微软雅黑" panose="020B0503020204020204" charset="-122"/>
            </a:endParaRPr>
          </a:p>
        </p:txBody>
      </p:sp>
      <p:sp>
        <p:nvSpPr>
          <p:cNvPr id="6" name="New shape"/>
          <p:cNvSpPr/>
          <p:nvPr/>
        </p:nvSpPr>
        <p:spPr>
          <a:xfrm>
            <a:off x="2340000" y="2998223"/>
            <a:ext cx="4152432" cy="5034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1">
                <a:solidFill>
                  <a:srgbClr val="CD9B63"/>
                </a:solidFill>
                <a:latin typeface="微软雅黑" panose="020B0503020204020204" charset="-122"/>
              </a:rPr>
              <a:t>03</a:t>
            </a:r>
            <a:r>
              <a:rPr sz="1800">
                <a:latin typeface="微软雅黑" panose="020B0503020204020204" charset="-122"/>
              </a:rPr>
              <a:t> </a:t>
            </a:r>
            <a:r>
              <a:rPr sz="1575" b="0" i="0">
                <a:solidFill>
                  <a:srgbClr val="FFFFFF"/>
                </a:solidFill>
                <a:latin typeface="微软雅黑" panose="020B0503020204020204" charset="-122"/>
              </a:rPr>
              <a:t>内容分层呈现</a:t>
            </a:r>
            <a:endParaRPr sz="1575" b="0" i="0">
              <a:solidFill>
                <a:srgbClr val="FFFFFF"/>
              </a:solidFill>
              <a:latin typeface="微软雅黑" panose="020B0503020204020204" charset="-122"/>
            </a:endParaRPr>
          </a:p>
        </p:txBody>
      </p:sp>
      <p:sp>
        <p:nvSpPr>
          <p:cNvPr id="7" name="New shape"/>
          <p:cNvSpPr/>
          <p:nvPr/>
        </p:nvSpPr>
        <p:spPr>
          <a:xfrm>
            <a:off x="6484141" y="2998223"/>
            <a:ext cx="4152433" cy="5034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1">
                <a:solidFill>
                  <a:srgbClr val="CD9B63"/>
                </a:solidFill>
                <a:latin typeface="微软雅黑" panose="020B0503020204020204" charset="-122"/>
              </a:rPr>
              <a:t>04</a:t>
            </a:r>
            <a:r>
              <a:rPr sz="1800">
                <a:latin typeface="微软雅黑" panose="020B0503020204020204" charset="-122"/>
              </a:rPr>
              <a:t> </a:t>
            </a:r>
            <a:r>
              <a:rPr sz="1575" b="0" i="0">
                <a:solidFill>
                  <a:srgbClr val="FFFFFF"/>
                </a:solidFill>
                <a:latin typeface="微软雅黑" panose="020B0503020204020204" charset="-122"/>
              </a:rPr>
              <a:t>视觉美学优化</a:t>
            </a:r>
            <a:endParaRPr sz="1575" b="0" i="0">
              <a:solidFill>
                <a:srgbClr val="FFFFFF"/>
              </a:solidFill>
              <a:latin typeface="微软雅黑" panose="020B0503020204020204" charset="-122"/>
            </a:endParaRPr>
          </a:p>
        </p:txBody>
      </p:sp>
      <p:sp>
        <p:nvSpPr>
          <p:cNvPr id="8" name="New shape"/>
          <p:cNvSpPr/>
          <p:nvPr/>
        </p:nvSpPr>
        <p:spPr>
          <a:xfrm>
            <a:off x="2340000" y="3501646"/>
            <a:ext cx="4152432" cy="5034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1">
                <a:solidFill>
                  <a:srgbClr val="CD9B63"/>
                </a:solidFill>
                <a:latin typeface="微软雅黑" panose="020B0503020204020204" charset="-122"/>
              </a:rPr>
              <a:t>05</a:t>
            </a:r>
            <a:r>
              <a:rPr sz="1800">
                <a:latin typeface="微软雅黑" panose="020B0503020204020204" charset="-122"/>
              </a:rPr>
              <a:t> </a:t>
            </a:r>
            <a:r>
              <a:rPr sz="1575" b="0" i="0">
                <a:solidFill>
                  <a:srgbClr val="FFFFFF"/>
                </a:solidFill>
                <a:latin typeface="微软雅黑" panose="020B0503020204020204" charset="-122"/>
              </a:rPr>
              <a:t>交互体验增强</a:t>
            </a:r>
            <a:endParaRPr sz="1575" b="0" i="0">
              <a:solidFill>
                <a:srgbClr val="FFFFFF"/>
              </a:solidFill>
              <a:latin typeface="微软雅黑" panose="020B0503020204020204" charset="-122"/>
            </a:endParaRPr>
          </a:p>
        </p:txBody>
      </p:sp>
      <p:sp>
        <p:nvSpPr>
          <p:cNvPr id="9" name="New shape"/>
          <p:cNvSpPr/>
          <p:nvPr/>
        </p:nvSpPr>
        <p:spPr>
          <a:xfrm>
            <a:off x="6484141" y="3501646"/>
            <a:ext cx="4152433" cy="5034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1">
                <a:solidFill>
                  <a:srgbClr val="CD9B63"/>
                </a:solidFill>
                <a:latin typeface="微软雅黑" panose="020B0503020204020204" charset="-122"/>
              </a:rPr>
              <a:t>06</a:t>
            </a:r>
            <a:r>
              <a:rPr sz="1800">
                <a:latin typeface="微软雅黑" panose="020B0503020204020204" charset="-122"/>
              </a:rPr>
              <a:t> </a:t>
            </a:r>
            <a:r>
              <a:rPr sz="1575" b="0" i="0">
                <a:solidFill>
                  <a:srgbClr val="FFFFFF"/>
                </a:solidFill>
                <a:latin typeface="微软雅黑" panose="020B0503020204020204" charset="-122"/>
              </a:rPr>
              <a:t>校对与迭代</a:t>
            </a:r>
            <a:endParaRPr sz="1575" b="0" i="0">
              <a:solidFill>
                <a:srgbClr val="FFFFF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动画节奏把控</a:t>
            </a:r>
            <a:endParaRPr sz="3000" b="1" i="0">
              <a:solidFill>
                <a:srgbClr val="FFFFFF"/>
              </a:solidFill>
              <a:latin typeface="微软雅黑" panose="020B0503020204020204" charset="-122"/>
            </a:endParaRPr>
          </a:p>
        </p:txBody>
      </p:sp>
      <p:sp>
        <p:nvSpPr>
          <p:cNvPr id="4" name="New shape"/>
          <p:cNvSpPr/>
          <p:nvPr/>
        </p:nvSpPr>
        <p:spPr>
          <a:xfrm>
            <a:off x="1558800" y="2402271"/>
            <a:ext cx="2744215"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FFFFFF"/>
                </a:solidFill>
                <a:latin typeface="微软雅黑" panose="020B0503020204020204" charset="-122"/>
              </a:rPr>
              <a:t>动画节奏是控制观众情绪和注意力的关键，合理把握节奏能够提升作品的整体表现力和观赏性。</a:t>
            </a:r>
            <a:endParaRPr sz="1575" b="0" i="0">
              <a:solidFill>
                <a:srgbClr val="FFFFFF"/>
              </a:solidFill>
              <a:latin typeface="微软雅黑" panose="020B0503020204020204" charset="-122"/>
            </a:endParaRPr>
          </a:p>
        </p:txBody>
      </p:sp>
      <p:sp>
        <p:nvSpPr>
          <p:cNvPr id="5" name="New shape"/>
          <p:cNvSpPr/>
          <p:nvPr/>
        </p:nvSpPr>
        <p:spPr>
          <a:xfrm>
            <a:off x="1556530" y="1627201"/>
            <a:ext cx="2532802" cy="648071"/>
          </a:xfrm>
          <a:prstGeom prst="roundRect">
            <a:avLst>
              <a:gd name="adj" fmla="val 20033"/>
            </a:avLst>
          </a:prstGeom>
          <a:solidFill>
            <a:srgbClr val="0E0E13"/>
          </a:solidFill>
          <a:ln w="6350">
            <a:solidFill>
              <a:srgbClr val="EC9F48"/>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CD9B63"/>
                </a:solidFill>
                <a:latin typeface="微软雅黑" panose="020B0503020204020204" charset="-122"/>
              </a:rPr>
              <a:t>动画节奏重要性</a:t>
            </a:r>
            <a:endParaRPr sz="2100" b="1" i="0">
              <a:solidFill>
                <a:srgbClr val="CD9B63"/>
              </a:solidFill>
              <a:latin typeface="微软雅黑" panose="020B0503020204020204" charset="-122"/>
            </a:endParaRPr>
          </a:p>
        </p:txBody>
      </p:sp>
      <p:sp>
        <p:nvSpPr>
          <p:cNvPr id="6" name="New shape"/>
          <p:cNvSpPr/>
          <p:nvPr/>
        </p:nvSpPr>
        <p:spPr>
          <a:xfrm>
            <a:off x="4430015" y="2402271"/>
            <a:ext cx="2744215"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FFFFFF"/>
                </a:solidFill>
                <a:latin typeface="微软雅黑" panose="020B0503020204020204" charset="-122"/>
              </a:rPr>
              <a:t>包括场景切换速度、镜头移动频率及音乐与画面的配合等，这些因素共同决定了动画的节奏感和流畅度。</a:t>
            </a:r>
            <a:endParaRPr sz="1575" b="0" i="0">
              <a:solidFill>
                <a:srgbClr val="FFFFFF"/>
              </a:solidFill>
              <a:latin typeface="微软雅黑" panose="020B0503020204020204" charset="-122"/>
            </a:endParaRPr>
          </a:p>
        </p:txBody>
      </p:sp>
      <p:sp>
        <p:nvSpPr>
          <p:cNvPr id="7" name="New shape"/>
          <p:cNvSpPr/>
          <p:nvPr/>
        </p:nvSpPr>
        <p:spPr>
          <a:xfrm>
            <a:off x="4427745" y="1627201"/>
            <a:ext cx="2532802" cy="648071"/>
          </a:xfrm>
          <a:prstGeom prst="roundRect">
            <a:avLst>
              <a:gd name="adj" fmla="val 20033"/>
            </a:avLst>
          </a:prstGeom>
          <a:solidFill>
            <a:srgbClr val="0E0E13"/>
          </a:solidFill>
          <a:ln w="6350">
            <a:solidFill>
              <a:srgbClr val="EC9F48"/>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CD9B63"/>
                </a:solidFill>
                <a:latin typeface="微软雅黑" panose="020B0503020204020204" charset="-122"/>
              </a:rPr>
              <a:t>节奏把控技巧</a:t>
            </a:r>
            <a:endParaRPr sz="2100" b="1" i="0">
              <a:solidFill>
                <a:srgbClr val="CD9B63"/>
              </a:solidFill>
              <a:latin typeface="微软雅黑" panose="020B0503020204020204" charset="-122"/>
            </a:endParaRPr>
          </a:p>
        </p:txBody>
      </p:sp>
      <p:sp>
        <p:nvSpPr>
          <p:cNvPr id="8" name="New shape"/>
          <p:cNvSpPr/>
          <p:nvPr/>
        </p:nvSpPr>
        <p:spPr>
          <a:xfrm>
            <a:off x="7301229" y="2402271"/>
            <a:ext cx="2744216"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FFFFFF"/>
                </a:solidFill>
                <a:latin typeface="微软雅黑" panose="020B0503020204020204" charset="-122"/>
              </a:rPr>
              <a:t>在实际制作中，通过反复测试和观众反馈调整动画的节奏，以达到最佳观看体验，增强故事传达效果。</a:t>
            </a:r>
            <a:endParaRPr sz="1575" b="0" i="0">
              <a:solidFill>
                <a:srgbClr val="FFFFFF"/>
              </a:solidFill>
              <a:latin typeface="微软雅黑" panose="020B0503020204020204" charset="-122"/>
            </a:endParaRPr>
          </a:p>
        </p:txBody>
      </p:sp>
      <p:sp>
        <p:nvSpPr>
          <p:cNvPr id="9" name="New shape"/>
          <p:cNvSpPr/>
          <p:nvPr/>
        </p:nvSpPr>
        <p:spPr>
          <a:xfrm>
            <a:off x="7298959" y="1627201"/>
            <a:ext cx="2532802" cy="648071"/>
          </a:xfrm>
          <a:prstGeom prst="roundRect">
            <a:avLst>
              <a:gd name="adj" fmla="val 20033"/>
            </a:avLst>
          </a:prstGeom>
          <a:solidFill>
            <a:srgbClr val="0E0E13"/>
          </a:solidFill>
          <a:ln w="6350">
            <a:solidFill>
              <a:srgbClr val="EC9F48"/>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CD9B63"/>
                </a:solidFill>
                <a:latin typeface="微软雅黑" panose="020B0503020204020204" charset="-122"/>
              </a:rPr>
              <a:t>实践中的应用</a:t>
            </a:r>
            <a:endParaRPr sz="2100" b="1" i="0">
              <a:solidFill>
                <a:srgbClr val="CD9B63"/>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导航路径引导</a:t>
            </a:r>
            <a:endParaRPr sz="3000" b="1" i="0">
              <a:solidFill>
                <a:srgbClr val="FFFFFF"/>
              </a:solidFill>
              <a:latin typeface="微软雅黑" panose="020B0503020204020204" charset="-122"/>
            </a:endParaRPr>
          </a:p>
        </p:txBody>
      </p:sp>
      <p:sp>
        <p:nvSpPr>
          <p:cNvPr id="4" name="New shape"/>
          <p:cNvSpPr/>
          <p:nvPr/>
        </p:nvSpPr>
        <p:spPr>
          <a:xfrm>
            <a:off x="1774800" y="1555200"/>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CD9B63"/>
                </a:solidFill>
                <a:latin typeface="微软雅黑" panose="020B0503020204020204" charset="-122"/>
              </a:rPr>
              <a:t>导航路径引导</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导航路径引导是帮助用户在复杂系统中快速找到目标位置的关键技术，通过直观的界面和智能算法，提升用户体验。</a:t>
            </a:r>
            <a:endParaRPr sz="1575" b="0" i="0">
              <a:solidFill>
                <a:srgbClr val="FFFFFF"/>
              </a:solidFill>
              <a:latin typeface="微软雅黑" panose="020B0503020204020204" charset="-122"/>
            </a:endParaRPr>
          </a:p>
        </p:txBody>
      </p:sp>
      <p:sp>
        <p:nvSpPr>
          <p:cNvPr id="5" name="New shape"/>
          <p:cNvSpPr/>
          <p:nvPr/>
        </p:nvSpPr>
        <p:spPr>
          <a:xfrm>
            <a:off x="1774800" y="3089496"/>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CD9B63"/>
                </a:solidFill>
                <a:latin typeface="微软雅黑" panose="020B0503020204020204" charset="-122"/>
              </a:rPr>
              <a:t>路径规划重要性</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高效的路径规划对于减少移动时间、提高运输效率至关重要，尤其在城市交通和物流配送中发挥着核心作用。</a:t>
            </a:r>
            <a:endParaRPr sz="1575" b="0" i="0">
              <a:solidFill>
                <a:srgbClr val="FFFFFF"/>
              </a:solidFill>
              <a:latin typeface="微软雅黑" panose="020B0503020204020204" charset="-122"/>
            </a:endParaRPr>
          </a:p>
        </p:txBody>
      </p:sp>
      <p:sp>
        <p:nvSpPr>
          <p:cNvPr id="6" name="New shape"/>
          <p:cNvSpPr/>
          <p:nvPr/>
        </p:nvSpPr>
        <p:spPr>
          <a:xfrm>
            <a:off x="1774800" y="4623792"/>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CD9B63"/>
                </a:solidFill>
                <a:latin typeface="微软雅黑" panose="020B0503020204020204" charset="-122"/>
              </a:rPr>
              <a:t>技术应用实例</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从自动驾驶汽车到无人机快递，导航路径引导技术正不断推动着现代交通与物流领域的革新，实现更高效、更安全的服务。</a:t>
            </a:r>
            <a:endParaRPr sz="1575" b="0" i="0">
              <a:solidFill>
                <a:srgbClr val="FFFFFF"/>
              </a:solidFill>
              <a:latin typeface="微软雅黑" panose="020B0503020204020204" charset="-122"/>
            </a:endParaRPr>
          </a:p>
        </p:txBody>
      </p:sp>
      <p:sp>
        <p:nvSpPr>
          <p:cNvPr id="7" name="New shape"/>
          <p:cNvSpPr/>
          <p:nvPr/>
        </p:nvSpPr>
        <p:spPr>
          <a:xfrm>
            <a:off x="1270800" y="1555200"/>
            <a:ext cx="360000" cy="370800"/>
          </a:xfrm>
          <a:prstGeom prst="roundRect">
            <a:avLst>
              <a:gd name="adj" fmla="val 8819"/>
            </a:avLst>
          </a:prstGeom>
          <a:solidFill>
            <a:srgbClr val="EC9F4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8" name="New shape"/>
          <p:cNvSpPr/>
          <p:nvPr/>
        </p:nvSpPr>
        <p:spPr>
          <a:xfrm>
            <a:off x="1270800" y="3089496"/>
            <a:ext cx="360000" cy="370800"/>
          </a:xfrm>
          <a:prstGeom prst="roundRect">
            <a:avLst>
              <a:gd name="adj" fmla="val 8819"/>
            </a:avLst>
          </a:prstGeom>
          <a:solidFill>
            <a:srgbClr val="EC9F4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9" name="New shape"/>
          <p:cNvSpPr/>
          <p:nvPr/>
        </p:nvSpPr>
        <p:spPr>
          <a:xfrm>
            <a:off x="1270800" y="4623792"/>
            <a:ext cx="360000" cy="370800"/>
          </a:xfrm>
          <a:prstGeom prst="roundRect">
            <a:avLst>
              <a:gd name="adj" fmla="val 8819"/>
            </a:avLst>
          </a:prstGeom>
          <a:solidFill>
            <a:srgbClr val="EC9F4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重点信息强化</a:t>
            </a:r>
            <a:endParaRPr sz="3000" b="1" i="0">
              <a:solidFill>
                <a:srgbClr val="FFFFFF"/>
              </a:solidFill>
              <a:latin typeface="微软雅黑" panose="020B0503020204020204" charset="-122"/>
            </a:endParaRPr>
          </a:p>
        </p:txBody>
      </p:sp>
      <p:sp>
        <p:nvSpPr>
          <p:cNvPr id="4" name="New shape"/>
          <p:cNvSpPr/>
          <p:nvPr/>
        </p:nvSpPr>
        <p:spPr>
          <a:xfrm>
            <a:off x="1558800" y="1627200"/>
            <a:ext cx="2744215" cy="176770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CD9B63"/>
                </a:solidFill>
                <a:latin typeface="微软雅黑" panose="020B0503020204020204" charset="-122"/>
              </a:rPr>
              <a:t>强化核心技能</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通过系统化学习和实践，增强个人在关键领域的专业能力，以提升整体竞争力。</a:t>
            </a:r>
            <a:endParaRPr sz="1575" b="0" i="0">
              <a:solidFill>
                <a:srgbClr val="FFFFFF"/>
              </a:solidFill>
              <a:latin typeface="微软雅黑" panose="020B0503020204020204" charset="-122"/>
            </a:endParaRPr>
          </a:p>
        </p:txBody>
      </p:sp>
      <p:sp>
        <p:nvSpPr>
          <p:cNvPr id="5" name="New shape"/>
          <p:cNvSpPr/>
          <p:nvPr/>
        </p:nvSpPr>
        <p:spPr>
          <a:xfrm>
            <a:off x="4430015" y="1627200"/>
            <a:ext cx="2744215" cy="176770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CD9B63"/>
                </a:solidFill>
                <a:latin typeface="微软雅黑" panose="020B0503020204020204" charset="-122"/>
              </a:rPr>
              <a:t>信息筛选与整合</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高效识别并聚焦于对目标实现至关重要的信息，同时整合资源，形成有力支撑。</a:t>
            </a:r>
            <a:endParaRPr sz="1575" b="0" i="0">
              <a:solidFill>
                <a:srgbClr val="FFFFFF"/>
              </a:solidFill>
              <a:latin typeface="微软雅黑" panose="020B0503020204020204" charset="-122"/>
            </a:endParaRPr>
          </a:p>
        </p:txBody>
      </p:sp>
      <p:sp>
        <p:nvSpPr>
          <p:cNvPr id="6" name="New shape"/>
          <p:cNvSpPr/>
          <p:nvPr/>
        </p:nvSpPr>
        <p:spPr>
          <a:xfrm>
            <a:off x="7301229" y="1627200"/>
            <a:ext cx="2744216" cy="176770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CD9B63"/>
                </a:solidFill>
                <a:latin typeface="微软雅黑" panose="020B0503020204020204" charset="-122"/>
              </a:rPr>
              <a:t>持续学习与适应</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在快速变化的环境中，保持开放心态，不断更新知识体系，灵活应对新挑战。</a:t>
            </a:r>
            <a:endParaRPr sz="1575" b="0" i="0">
              <a:solidFill>
                <a:srgbClr val="FFFFF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bg>
      <p:bgPr>
        <a:solidFill>
          <a:srgbClr val="0E0E13"/>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CD9B63"/>
                </a:solidFill>
                <a:latin typeface="微软雅黑" panose="020B0503020204020204" charset="-122"/>
              </a:rPr>
              <a:t>06</a:t>
            </a:r>
            <a:endParaRPr sz="4800" b="1" i="0">
              <a:solidFill>
                <a:srgbClr val="CD9B63"/>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EC9F48"/>
                </a:solidFill>
                <a:latin typeface="微软雅黑" panose="020B0503020204020204" charset="-122"/>
              </a:rPr>
              <a:t>校对与迭代</a:t>
            </a:r>
            <a:endParaRPr sz="4800" b="1" i="0">
              <a:solidFill>
                <a:srgbClr val="EC9F48"/>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文字精准校验</a:t>
            </a:r>
            <a:endParaRPr sz="3000" b="1" i="0">
              <a:solidFill>
                <a:srgbClr val="FFFFFF"/>
              </a:solidFill>
              <a:latin typeface="微软雅黑" panose="020B0503020204020204" charset="-122"/>
            </a:endParaRPr>
          </a:p>
        </p:txBody>
      </p:sp>
      <p:sp>
        <p:nvSpPr>
          <p:cNvPr id="4" name="New shape"/>
          <p:cNvSpPr/>
          <p:nvPr/>
        </p:nvSpPr>
        <p:spPr>
          <a:xfrm>
            <a:off x="1558800" y="3011880"/>
            <a:ext cx="2744215" cy="248851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CD9B63"/>
                </a:solidFill>
                <a:latin typeface="微软雅黑" panose="020B0503020204020204" charset="-122"/>
              </a:rPr>
              <a:t>文字精准校验概念</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文字精准校验是指对文本进行细致的检查和校对，确保其表达准确无误，避免出现错别字、语法错误或信息偏差。</a:t>
            </a:r>
            <a:endParaRPr sz="1575" b="0" i="0">
              <a:solidFill>
                <a:srgbClr val="FFFFFF"/>
              </a:solidFill>
              <a:latin typeface="微软雅黑" panose="020B0503020204020204" charset="-122"/>
            </a:endParaRPr>
          </a:p>
        </p:txBody>
      </p:sp>
      <p:sp>
        <p:nvSpPr>
          <p:cNvPr id="5" name="New shape"/>
          <p:cNvSpPr/>
          <p:nvPr/>
        </p:nvSpPr>
        <p:spPr>
          <a:xfrm>
            <a:off x="4430015" y="3011879"/>
            <a:ext cx="2744215" cy="24885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CD9B63"/>
                </a:solidFill>
                <a:latin typeface="微软雅黑" panose="020B0503020204020204" charset="-122"/>
              </a:rPr>
              <a:t>校验工具介绍</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当前市场上有多种文字校验工具，如Grammarly、有道词典等，它们能够自动检测并修正常见的语言错误，提高文本质量。</a:t>
            </a:r>
            <a:endParaRPr sz="1575" b="0" i="0">
              <a:solidFill>
                <a:srgbClr val="FFFFFF"/>
              </a:solidFill>
              <a:latin typeface="微软雅黑" panose="020B0503020204020204" charset="-122"/>
            </a:endParaRPr>
          </a:p>
        </p:txBody>
      </p:sp>
      <p:sp>
        <p:nvSpPr>
          <p:cNvPr id="6" name="New shape"/>
          <p:cNvSpPr/>
          <p:nvPr/>
        </p:nvSpPr>
        <p:spPr>
          <a:xfrm>
            <a:off x="7301229" y="3011879"/>
            <a:ext cx="2744216" cy="28489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CD9B63"/>
                </a:solidFill>
                <a:latin typeface="微软雅黑" panose="020B0503020204020204" charset="-122"/>
              </a:rPr>
              <a:t>人工校对重要性</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尽管技术工具在文字校验中发挥重要作用，但人工校对仍然不可或缺。人工校对可以发现机器无法识别的复杂语言问题，保证文本的精确性和专业性。</a:t>
            </a:r>
            <a:endParaRPr sz="1575" b="0" i="0">
              <a:solidFill>
                <a:srgbClr val="FFFFFF"/>
              </a:solidFill>
              <a:latin typeface="微软雅黑" panose="020B0503020204020204" charset="-122"/>
            </a:endParaRPr>
          </a:p>
        </p:txBody>
      </p:sp>
      <p:pic>
        <p:nvPicPr>
          <p:cNvPr id="7" name="New picture"/>
          <p:cNvPicPr/>
          <p:nvPr/>
        </p:nvPicPr>
        <p:blipFill>
          <a:blip r:embed="rId3"/>
          <a:srcRect/>
          <a:stretch>
            <a:fillRect/>
          </a:stretch>
        </p:blipFill>
        <p:spPr>
          <a:xfrm>
            <a:off x="1558800" y="1342800"/>
            <a:ext cx="2738736" cy="1540539"/>
          </a:xfrm>
          <a:prstGeom prst="rect">
            <a:avLst/>
          </a:prstGeom>
          <a:ln>
            <a:noFill/>
          </a:ln>
        </p:spPr>
      </p:pic>
      <p:pic>
        <p:nvPicPr>
          <p:cNvPr id="8" name="New picture"/>
          <p:cNvPicPr/>
          <p:nvPr/>
        </p:nvPicPr>
        <p:blipFill>
          <a:blip r:embed="rId3"/>
          <a:srcRect/>
          <a:stretch>
            <a:fillRect/>
          </a:stretch>
        </p:blipFill>
        <p:spPr>
          <a:xfrm>
            <a:off x="4430015" y="1342800"/>
            <a:ext cx="2738736" cy="1540539"/>
          </a:xfrm>
          <a:prstGeom prst="rect">
            <a:avLst/>
          </a:prstGeom>
          <a:ln>
            <a:noFill/>
          </a:ln>
        </p:spPr>
      </p:pic>
      <p:pic>
        <p:nvPicPr>
          <p:cNvPr id="9" name="New picture"/>
          <p:cNvPicPr/>
          <p:nvPr/>
        </p:nvPicPr>
        <p:blipFill>
          <a:blip r:embed="rId3"/>
          <a:srcRect/>
          <a:stretch>
            <a:fillRect/>
          </a:stretch>
        </p:blipFill>
        <p:spPr>
          <a:xfrm>
            <a:off x="7301230" y="1342800"/>
            <a:ext cx="2738736" cy="1540539"/>
          </a:xfrm>
          <a:prstGeom prst="rect">
            <a:avLst/>
          </a:prstGeom>
          <a:ln>
            <a:noFill/>
          </a:ln>
        </p:spPr>
      </p:pic>
    </p:spTree>
  </p:cSld>
  <p:clrMapOvr>
    <a:masterClrMapping/>
  </p:clrMapOvr>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跨设备适配测试</a:t>
            </a:r>
            <a:endParaRPr sz="3000" b="1" i="0">
              <a:solidFill>
                <a:srgbClr val="FFFFFF"/>
              </a:solidFill>
              <a:latin typeface="微软雅黑" panose="020B0503020204020204" charset="-122"/>
            </a:endParaRPr>
          </a:p>
        </p:txBody>
      </p:sp>
      <p:sp>
        <p:nvSpPr>
          <p:cNvPr id="4" name="New shape"/>
          <p:cNvSpPr/>
          <p:nvPr/>
        </p:nvSpPr>
        <p:spPr>
          <a:xfrm>
            <a:off x="1558800" y="2878465"/>
            <a:ext cx="2744215" cy="117274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FFFFFF"/>
                </a:solidFill>
                <a:latin typeface="微软雅黑" panose="020B0503020204020204" charset="-122"/>
              </a:rPr>
              <a:t>跨设备适配测试确保应用在不同硬件和操作系统上表现一致，提升用户体验。</a:t>
            </a:r>
            <a:endParaRPr sz="1575" b="0" i="0">
              <a:solidFill>
                <a:srgbClr val="FFFFFF"/>
              </a:solidFill>
              <a:latin typeface="微软雅黑" panose="020B0503020204020204" charset="-122"/>
            </a:endParaRPr>
          </a:p>
        </p:txBody>
      </p:sp>
      <p:sp>
        <p:nvSpPr>
          <p:cNvPr id="5" name="New shape"/>
          <p:cNvSpPr/>
          <p:nvPr/>
        </p:nvSpPr>
        <p:spPr>
          <a:xfrm>
            <a:off x="1556410" y="1627200"/>
            <a:ext cx="2580658" cy="1124265"/>
          </a:xfrm>
          <a:prstGeom prst="roundRect">
            <a:avLst>
              <a:gd name="adj" fmla="val 10888"/>
            </a:avLst>
          </a:prstGeom>
          <a:solidFill>
            <a:srgbClr val="0E0E13"/>
          </a:solidFill>
          <a:ln w="6350">
            <a:solidFill>
              <a:srgbClr val="EC9F48"/>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CD9B63"/>
                </a:solidFill>
                <a:latin typeface="微软雅黑" panose="020B0503020204020204" charset="-122"/>
              </a:rPr>
              <a:t>跨设备适配测试的重要性</a:t>
            </a:r>
            <a:endParaRPr sz="2100" b="1" i="0">
              <a:solidFill>
                <a:srgbClr val="CD9B63"/>
              </a:solidFill>
              <a:latin typeface="微软雅黑" panose="020B0503020204020204" charset="-122"/>
            </a:endParaRPr>
          </a:p>
        </p:txBody>
      </p:sp>
      <p:sp>
        <p:nvSpPr>
          <p:cNvPr id="6" name="New shape"/>
          <p:cNvSpPr/>
          <p:nvPr/>
        </p:nvSpPr>
        <p:spPr>
          <a:xfrm>
            <a:off x="4430015" y="2402271"/>
            <a:ext cx="2744215" cy="117274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FFFFFF"/>
                </a:solidFill>
                <a:latin typeface="微软雅黑" panose="020B0503020204020204" charset="-122"/>
              </a:rPr>
              <a:t>涵盖功能、性能及兼容性等多方面，采用自动化工具提高效率，确保全面覆盖。</a:t>
            </a:r>
            <a:endParaRPr sz="1575" b="0" i="0">
              <a:solidFill>
                <a:srgbClr val="FFFFFF"/>
              </a:solidFill>
              <a:latin typeface="微软雅黑" panose="020B0503020204020204" charset="-122"/>
            </a:endParaRPr>
          </a:p>
        </p:txBody>
      </p:sp>
      <p:sp>
        <p:nvSpPr>
          <p:cNvPr id="7" name="New shape"/>
          <p:cNvSpPr/>
          <p:nvPr/>
        </p:nvSpPr>
        <p:spPr>
          <a:xfrm>
            <a:off x="4427745" y="1627201"/>
            <a:ext cx="2532802" cy="648071"/>
          </a:xfrm>
          <a:prstGeom prst="roundRect">
            <a:avLst>
              <a:gd name="adj" fmla="val 20033"/>
            </a:avLst>
          </a:prstGeom>
          <a:solidFill>
            <a:srgbClr val="0E0E13"/>
          </a:solidFill>
          <a:ln w="6350">
            <a:solidFill>
              <a:srgbClr val="EC9F48"/>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CD9B63"/>
                </a:solidFill>
                <a:latin typeface="微软雅黑" panose="020B0503020204020204" charset="-122"/>
              </a:rPr>
              <a:t>测试流程与策略</a:t>
            </a:r>
            <a:endParaRPr sz="2100" b="1" i="0">
              <a:solidFill>
                <a:srgbClr val="CD9B63"/>
              </a:solidFill>
              <a:latin typeface="微软雅黑" panose="020B0503020204020204" charset="-122"/>
            </a:endParaRPr>
          </a:p>
        </p:txBody>
      </p:sp>
      <p:sp>
        <p:nvSpPr>
          <p:cNvPr id="8" name="New shape"/>
          <p:cNvSpPr/>
          <p:nvPr/>
        </p:nvSpPr>
        <p:spPr>
          <a:xfrm>
            <a:off x="7301229" y="2402271"/>
            <a:ext cx="2744216"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FFFFFF"/>
                </a:solidFill>
                <a:latin typeface="微软雅黑" panose="020B0503020204020204" charset="-122"/>
              </a:rPr>
              <a:t>面对多样化设备环境，通过持续集成和优化测试方法，实现高效、准确的跨平台适配。</a:t>
            </a:r>
            <a:endParaRPr sz="1575" b="0" i="0">
              <a:solidFill>
                <a:srgbClr val="FFFFFF"/>
              </a:solidFill>
              <a:latin typeface="微软雅黑" panose="020B0503020204020204" charset="-122"/>
            </a:endParaRPr>
          </a:p>
        </p:txBody>
      </p:sp>
      <p:sp>
        <p:nvSpPr>
          <p:cNvPr id="9" name="New shape"/>
          <p:cNvSpPr/>
          <p:nvPr/>
        </p:nvSpPr>
        <p:spPr>
          <a:xfrm>
            <a:off x="7298959" y="1627201"/>
            <a:ext cx="2532802" cy="648071"/>
          </a:xfrm>
          <a:prstGeom prst="roundRect">
            <a:avLst>
              <a:gd name="adj" fmla="val 20033"/>
            </a:avLst>
          </a:prstGeom>
          <a:solidFill>
            <a:srgbClr val="0E0E13"/>
          </a:solidFill>
          <a:ln w="6350">
            <a:solidFill>
              <a:srgbClr val="EC9F48"/>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CD9B63"/>
                </a:solidFill>
                <a:latin typeface="微软雅黑" panose="020B0503020204020204" charset="-122"/>
              </a:rPr>
              <a:t>挑战与解决方案</a:t>
            </a:r>
            <a:endParaRPr sz="2100" b="1" i="0">
              <a:solidFill>
                <a:srgbClr val="CD9B63"/>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用户反馈收集</a:t>
            </a:r>
            <a:endParaRPr sz="3000" b="1" i="0">
              <a:solidFill>
                <a:srgbClr val="FFFFFF"/>
              </a:solidFill>
              <a:latin typeface="微软雅黑" panose="020B0503020204020204" charset="-122"/>
            </a:endParaRPr>
          </a:p>
        </p:txBody>
      </p:sp>
      <p:sp>
        <p:nvSpPr>
          <p:cNvPr id="4" name="New shape"/>
          <p:cNvSpPr/>
          <p:nvPr/>
        </p:nvSpPr>
        <p:spPr>
          <a:xfrm>
            <a:off x="1774800" y="1555200"/>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CD9B63"/>
                </a:solidFill>
                <a:latin typeface="微软雅黑" panose="020B0503020204020204" charset="-122"/>
              </a:rPr>
              <a:t>用户反馈收集方法</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用户反馈收集是了解用户需求和产品改进的关键步骤，包括在线调查、社交媒体监测和客服记录分析。</a:t>
            </a:r>
            <a:endParaRPr sz="1575" b="0" i="0">
              <a:solidFill>
                <a:srgbClr val="FFFFFF"/>
              </a:solidFill>
              <a:latin typeface="微软雅黑" panose="020B0503020204020204" charset="-122"/>
            </a:endParaRPr>
          </a:p>
        </p:txBody>
      </p:sp>
      <p:sp>
        <p:nvSpPr>
          <p:cNvPr id="5" name="New shape"/>
          <p:cNvSpPr/>
          <p:nvPr/>
        </p:nvSpPr>
        <p:spPr>
          <a:xfrm>
            <a:off x="1774800" y="3089496"/>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CD9B63"/>
                </a:solidFill>
                <a:latin typeface="微软雅黑" panose="020B0503020204020204" charset="-122"/>
              </a:rPr>
              <a:t>反馈数据分析流程</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对收集到的用户反馈进行系统化分析，包括数据清洗、分类整理和趋势识别，以便发现潜在问题并提出解决方案。</a:t>
            </a:r>
            <a:endParaRPr sz="1575" b="0" i="0">
              <a:solidFill>
                <a:srgbClr val="FFFFFF"/>
              </a:solidFill>
              <a:latin typeface="微软雅黑" panose="020B0503020204020204" charset="-122"/>
            </a:endParaRPr>
          </a:p>
        </p:txBody>
      </p:sp>
      <p:sp>
        <p:nvSpPr>
          <p:cNvPr id="6" name="New shape"/>
          <p:cNvSpPr/>
          <p:nvPr/>
        </p:nvSpPr>
        <p:spPr>
          <a:xfrm>
            <a:off x="1774800" y="4623792"/>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CD9B63"/>
                </a:solidFill>
                <a:latin typeface="微软雅黑" panose="020B0503020204020204" charset="-122"/>
              </a:rPr>
              <a:t>持续改进与优化策略</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根据用户反馈结果，制定并实施持续改进计划，优化产品功能和服务，提升用户体验，增强客户满意度。</a:t>
            </a:r>
            <a:endParaRPr sz="1575" b="0" i="0">
              <a:solidFill>
                <a:srgbClr val="FFFFFF"/>
              </a:solidFill>
              <a:latin typeface="微软雅黑" panose="020B0503020204020204" charset="-122"/>
            </a:endParaRPr>
          </a:p>
        </p:txBody>
      </p:sp>
      <p:sp>
        <p:nvSpPr>
          <p:cNvPr id="7" name="New shape"/>
          <p:cNvSpPr/>
          <p:nvPr/>
        </p:nvSpPr>
        <p:spPr>
          <a:xfrm>
            <a:off x="1270800" y="1555200"/>
            <a:ext cx="360000" cy="370800"/>
          </a:xfrm>
          <a:prstGeom prst="roundRect">
            <a:avLst>
              <a:gd name="adj" fmla="val 8819"/>
            </a:avLst>
          </a:prstGeom>
          <a:solidFill>
            <a:srgbClr val="EC9F4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8" name="New shape"/>
          <p:cNvSpPr/>
          <p:nvPr/>
        </p:nvSpPr>
        <p:spPr>
          <a:xfrm>
            <a:off x="1270800" y="3089496"/>
            <a:ext cx="360000" cy="370800"/>
          </a:xfrm>
          <a:prstGeom prst="roundRect">
            <a:avLst>
              <a:gd name="adj" fmla="val 8819"/>
            </a:avLst>
          </a:prstGeom>
          <a:solidFill>
            <a:srgbClr val="EC9F4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9" name="New shape"/>
          <p:cNvSpPr/>
          <p:nvPr/>
        </p:nvSpPr>
        <p:spPr>
          <a:xfrm>
            <a:off x="1270800" y="4623792"/>
            <a:ext cx="360000" cy="370800"/>
          </a:xfrm>
          <a:prstGeom prst="roundRect">
            <a:avLst>
              <a:gd name="adj" fmla="val 8819"/>
            </a:avLst>
          </a:prstGeom>
          <a:solidFill>
            <a:srgbClr val="EC9F4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sp>
        <p:nvSpPr>
          <p:cNvPr id="2" name="New shape"/>
          <p:cNvSpPr/>
          <p:nvPr/>
        </p:nvSpPr>
        <p:spPr>
          <a:xfrm>
            <a:off x="611778" y="2635727"/>
            <a:ext cx="11038043"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4800" b="1" i="0">
                <a:solidFill>
                  <a:srgbClr val="FFFFFF"/>
                </a:solidFill>
                <a:latin typeface="微软雅黑" panose="020B0503020204020204" charset="-122"/>
              </a:rPr>
              <a:t>谢 谢 大 家</a:t>
            </a:r>
            <a:endParaRPr sz="4800" b="1" i="0">
              <a:solidFill>
                <a:srgbClr val="FFFFF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0E0E13"/>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CD9B63"/>
                </a:solidFill>
                <a:latin typeface="微软雅黑" panose="020B0503020204020204" charset="-122"/>
              </a:rPr>
              <a:t>01</a:t>
            </a:r>
            <a:endParaRPr sz="4800" b="1" i="0">
              <a:solidFill>
                <a:srgbClr val="CD9B63"/>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EC9F48"/>
                </a:solidFill>
                <a:latin typeface="微软雅黑" panose="020B0503020204020204" charset="-122"/>
              </a:rPr>
              <a:t>主题解析与定位</a:t>
            </a:r>
            <a:endParaRPr sz="4800" b="1" i="0">
              <a:solidFill>
                <a:srgbClr val="EC9F48"/>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核心需求提炼</a:t>
            </a:r>
            <a:endParaRPr sz="3000" b="1" i="0">
              <a:solidFill>
                <a:srgbClr val="FFFFFF"/>
              </a:solidFill>
              <a:latin typeface="微软雅黑" panose="020B0503020204020204" charset="-122"/>
            </a:endParaRPr>
          </a:p>
        </p:txBody>
      </p:sp>
      <p:sp>
        <p:nvSpPr>
          <p:cNvPr id="4" name="New shape"/>
          <p:cNvSpPr/>
          <p:nvPr/>
        </p:nvSpPr>
        <p:spPr>
          <a:xfrm>
            <a:off x="6458401" y="1555200"/>
            <a:ext cx="4545078" cy="113270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CD9B63"/>
                </a:solidFill>
                <a:latin typeface="微软雅黑" panose="020B0503020204020204" charset="-122"/>
              </a:rPr>
              <a:t>核心技能分类</a:t>
            </a:r>
            <a:endParaRPr sz="2100" b="1" i="0">
              <a:solidFill>
                <a:srgbClr val="CD9B63"/>
              </a:solidFill>
              <a:latin typeface="微软雅黑" panose="020B0503020204020204" charset="-122"/>
            </a:endParaRPr>
          </a:p>
          <a:p>
            <a:pPr algn="l">
              <a:lnSpc>
                <a:spcPct val="150000"/>
              </a:lnSpc>
            </a:pPr>
            <a:r>
              <a:rPr sz="1575" b="0" i="0">
                <a:solidFill>
                  <a:srgbClr val="FFFFFF"/>
                </a:solidFill>
                <a:latin typeface="微软雅黑" panose="020B0503020204020204" charset="-122"/>
              </a:rPr>
              <a:t>核心技能包括内容创作、语言精炼和主题紧扣，确保文案精准传达用户意图。</a:t>
            </a:r>
            <a:endParaRPr sz="1575" b="0" i="0">
              <a:solidFill>
                <a:srgbClr val="FFFFFF"/>
              </a:solidFill>
              <a:latin typeface="微软雅黑" panose="020B0503020204020204" charset="-122"/>
            </a:endParaRPr>
          </a:p>
        </p:txBody>
      </p:sp>
      <p:sp>
        <p:nvSpPr>
          <p:cNvPr id="5" name="New shape"/>
          <p:cNvSpPr/>
          <p:nvPr/>
        </p:nvSpPr>
        <p:spPr>
          <a:xfrm>
            <a:off x="981860" y="2390400"/>
            <a:ext cx="4545077" cy="113270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r"/>
            <a:r>
              <a:rPr sz="2100" b="1" i="0">
                <a:solidFill>
                  <a:srgbClr val="CD9B63"/>
                </a:solidFill>
                <a:latin typeface="微软雅黑" panose="020B0503020204020204" charset="-122"/>
              </a:rPr>
              <a:t>内容生成技巧</a:t>
            </a:r>
            <a:endParaRPr sz="2100" b="1" i="0">
              <a:solidFill>
                <a:srgbClr val="CD9B63"/>
              </a:solidFill>
              <a:latin typeface="微软雅黑" panose="020B0503020204020204" charset="-122"/>
            </a:endParaRPr>
          </a:p>
          <a:p>
            <a:pPr algn="r">
              <a:lnSpc>
                <a:spcPct val="150000"/>
              </a:lnSpc>
            </a:pPr>
            <a:r>
              <a:rPr sz="1575" b="0" i="0">
                <a:solidFill>
                  <a:srgbClr val="FFFFFF"/>
                </a:solidFill>
                <a:latin typeface="微软雅黑" panose="020B0503020204020204" charset="-122"/>
              </a:rPr>
              <a:t>通过深入分析用户需求，结合AI技术生成高质量文案，满足不同场景需求。</a:t>
            </a:r>
            <a:endParaRPr sz="1575" b="0" i="0">
              <a:solidFill>
                <a:srgbClr val="FFFFFF"/>
              </a:solidFill>
              <a:latin typeface="微软雅黑" panose="020B0503020204020204" charset="-122"/>
            </a:endParaRPr>
          </a:p>
        </p:txBody>
      </p:sp>
      <p:sp>
        <p:nvSpPr>
          <p:cNvPr id="6" name="New shape"/>
          <p:cNvSpPr/>
          <p:nvPr/>
        </p:nvSpPr>
        <p:spPr>
          <a:xfrm>
            <a:off x="6458401" y="3005402"/>
            <a:ext cx="4554174" cy="113270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CD9B63"/>
                </a:solidFill>
                <a:latin typeface="微软雅黑" panose="020B0503020204020204" charset="-122"/>
              </a:rPr>
              <a:t>语言精炼原则</a:t>
            </a:r>
            <a:endParaRPr sz="2100" b="1" i="0">
              <a:solidFill>
                <a:srgbClr val="CD9B63"/>
              </a:solidFill>
              <a:latin typeface="微软雅黑" panose="020B0503020204020204" charset="-122"/>
            </a:endParaRPr>
          </a:p>
          <a:p>
            <a:pPr algn="l">
              <a:lnSpc>
                <a:spcPct val="150000"/>
              </a:lnSpc>
            </a:pPr>
            <a:r>
              <a:rPr sz="1575" b="0" i="0">
                <a:solidFill>
                  <a:srgbClr val="FFFFFF"/>
                </a:solidFill>
                <a:latin typeface="微软雅黑" panose="020B0503020204020204" charset="-122"/>
              </a:rPr>
              <a:t>采用简洁明了的语言表达方式，避免冗余，确保文案清晰易懂，提升阅读体验。</a:t>
            </a:r>
            <a:endParaRPr sz="1575" b="0" i="0">
              <a:solidFill>
                <a:srgbClr val="FFFFFF"/>
              </a:solidFill>
              <a:latin typeface="微软雅黑" panose="020B0503020204020204" charset="-122"/>
            </a:endParaRPr>
          </a:p>
        </p:txBody>
      </p:sp>
      <p:sp>
        <p:nvSpPr>
          <p:cNvPr id="7" name="New shape"/>
          <p:cNvSpPr/>
          <p:nvPr/>
        </p:nvSpPr>
        <p:spPr>
          <a:xfrm>
            <a:off x="5965200" y="1926000"/>
            <a:ext cx="39600" cy="464400"/>
          </a:xfrm>
          <a:prstGeom prst="rect">
            <a:avLst/>
          </a:prstGeom>
          <a:solidFill>
            <a:srgbClr val="CD9B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New shape"/>
          <p:cNvSpPr/>
          <p:nvPr/>
        </p:nvSpPr>
        <p:spPr>
          <a:xfrm>
            <a:off x="6152400" y="1735740"/>
            <a:ext cx="309600" cy="39600"/>
          </a:xfrm>
          <a:prstGeom prst="rect">
            <a:avLst/>
          </a:prstGeom>
          <a:solidFill>
            <a:srgbClr val="CD9B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New shape"/>
          <p:cNvSpPr/>
          <p:nvPr/>
        </p:nvSpPr>
        <p:spPr>
          <a:xfrm>
            <a:off x="5806800" y="1555200"/>
            <a:ext cx="360000" cy="370800"/>
          </a:xfrm>
          <a:prstGeom prst="roundRect">
            <a:avLst>
              <a:gd name="adj" fmla="val 8819"/>
            </a:avLst>
          </a:prstGeom>
          <a:solidFill>
            <a:srgbClr val="EC9F4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10" name="New shape"/>
          <p:cNvSpPr/>
          <p:nvPr/>
        </p:nvSpPr>
        <p:spPr>
          <a:xfrm>
            <a:off x="5965200" y="2761200"/>
            <a:ext cx="39600" cy="244201"/>
          </a:xfrm>
          <a:prstGeom prst="rect">
            <a:avLst/>
          </a:prstGeom>
          <a:solidFill>
            <a:srgbClr val="CD9B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New shape"/>
          <p:cNvSpPr/>
          <p:nvPr/>
        </p:nvSpPr>
        <p:spPr>
          <a:xfrm>
            <a:off x="5515200" y="2570940"/>
            <a:ext cx="309600" cy="39600"/>
          </a:xfrm>
          <a:prstGeom prst="rect">
            <a:avLst/>
          </a:prstGeom>
          <a:solidFill>
            <a:srgbClr val="CD9B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New shape"/>
          <p:cNvSpPr/>
          <p:nvPr/>
        </p:nvSpPr>
        <p:spPr>
          <a:xfrm>
            <a:off x="5806800" y="2390400"/>
            <a:ext cx="360000" cy="370800"/>
          </a:xfrm>
          <a:prstGeom prst="roundRect">
            <a:avLst>
              <a:gd name="adj" fmla="val 8819"/>
            </a:avLst>
          </a:prstGeom>
          <a:solidFill>
            <a:srgbClr val="EC9F4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13" name="New shape"/>
          <p:cNvSpPr/>
          <p:nvPr/>
        </p:nvSpPr>
        <p:spPr>
          <a:xfrm>
            <a:off x="5965200" y="3376202"/>
            <a:ext cx="39600" cy="457200"/>
          </a:xfrm>
          <a:prstGeom prst="rect">
            <a:avLst/>
          </a:prstGeom>
          <a:solidFill>
            <a:srgbClr val="CD9B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New shape"/>
          <p:cNvSpPr/>
          <p:nvPr/>
        </p:nvSpPr>
        <p:spPr>
          <a:xfrm>
            <a:off x="6152400" y="3185942"/>
            <a:ext cx="309600" cy="39600"/>
          </a:xfrm>
          <a:prstGeom prst="rect">
            <a:avLst/>
          </a:prstGeom>
          <a:solidFill>
            <a:srgbClr val="CD9B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New shape"/>
          <p:cNvSpPr/>
          <p:nvPr/>
        </p:nvSpPr>
        <p:spPr>
          <a:xfrm>
            <a:off x="5806800" y="3005402"/>
            <a:ext cx="360000" cy="370800"/>
          </a:xfrm>
          <a:prstGeom prst="roundRect">
            <a:avLst>
              <a:gd name="adj" fmla="val 8819"/>
            </a:avLst>
          </a:prstGeom>
          <a:solidFill>
            <a:srgbClr val="EC9F4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受众画像构建</a:t>
            </a:r>
            <a:endParaRPr sz="3000" b="1" i="0">
              <a:solidFill>
                <a:srgbClr val="FFFFFF"/>
              </a:solidFill>
              <a:latin typeface="微软雅黑" panose="020B0503020204020204" charset="-122"/>
            </a:endParaRPr>
          </a:p>
        </p:txBody>
      </p:sp>
      <p:sp>
        <p:nvSpPr>
          <p:cNvPr id="4" name="New shape"/>
          <p:cNvSpPr/>
          <p:nvPr/>
        </p:nvSpPr>
        <p:spPr>
          <a:xfrm>
            <a:off x="1558800" y="1754200"/>
            <a:ext cx="2744215" cy="117274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FFFFFF"/>
                </a:solidFill>
                <a:latin typeface="微软雅黑" panose="020B0503020204020204" charset="-122"/>
              </a:rPr>
              <a:t>分析受众的年龄、性别、职业等基本信息，为精准定位提供依据。</a:t>
            </a:r>
            <a:endParaRPr sz="1575" b="0" i="0">
              <a:solidFill>
                <a:srgbClr val="FFFFFF"/>
              </a:solidFill>
              <a:latin typeface="微软雅黑" panose="020B0503020204020204" charset="-122"/>
            </a:endParaRPr>
          </a:p>
        </p:txBody>
      </p:sp>
      <p:sp>
        <p:nvSpPr>
          <p:cNvPr id="5" name="New shape"/>
          <p:cNvSpPr/>
          <p:nvPr/>
        </p:nvSpPr>
        <p:spPr>
          <a:xfrm>
            <a:off x="1558800" y="1627200"/>
            <a:ext cx="2462400" cy="0"/>
          </a:xfrm>
          <a:prstGeom prst="roundRect">
            <a:avLst>
              <a:gd name="adj" fmla="val 50000"/>
            </a:avLst>
          </a:prstGeom>
          <a:solidFill>
            <a:srgbClr val="0E0E13"/>
          </a:solidFill>
          <a:ln w="6350">
            <a:solidFill>
              <a:srgbClr val="EC9F48"/>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p:txBody>
      </p:sp>
      <p:sp>
        <p:nvSpPr>
          <p:cNvPr id="6" name="New shape"/>
          <p:cNvSpPr/>
          <p:nvPr/>
        </p:nvSpPr>
        <p:spPr>
          <a:xfrm>
            <a:off x="4430015" y="1754200"/>
            <a:ext cx="2744215" cy="117274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FFFFFF"/>
                </a:solidFill>
                <a:latin typeface="微软雅黑" panose="020B0503020204020204" charset="-122"/>
              </a:rPr>
              <a:t>研究受众的购物行为、品牌忠诚度及内容消费倾向，优化营销策略。</a:t>
            </a:r>
            <a:endParaRPr sz="1575" b="0" i="0">
              <a:solidFill>
                <a:srgbClr val="FFFFFF"/>
              </a:solidFill>
              <a:latin typeface="微软雅黑" panose="020B0503020204020204" charset="-122"/>
            </a:endParaRPr>
          </a:p>
        </p:txBody>
      </p:sp>
      <p:sp>
        <p:nvSpPr>
          <p:cNvPr id="7" name="New shape"/>
          <p:cNvSpPr/>
          <p:nvPr/>
        </p:nvSpPr>
        <p:spPr>
          <a:xfrm>
            <a:off x="4430015" y="1627200"/>
            <a:ext cx="2462400" cy="0"/>
          </a:xfrm>
          <a:prstGeom prst="roundRect">
            <a:avLst>
              <a:gd name="adj" fmla="val 50000"/>
            </a:avLst>
          </a:prstGeom>
          <a:solidFill>
            <a:srgbClr val="0E0E13"/>
          </a:solidFill>
          <a:ln w="6350">
            <a:solidFill>
              <a:srgbClr val="EC9F48"/>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p:txBody>
      </p:sp>
      <p:sp>
        <p:nvSpPr>
          <p:cNvPr id="8" name="New shape"/>
          <p:cNvSpPr/>
          <p:nvPr/>
        </p:nvSpPr>
        <p:spPr>
          <a:xfrm>
            <a:off x="7301229" y="1754200"/>
            <a:ext cx="2744216" cy="117274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FFFFFF"/>
                </a:solidFill>
                <a:latin typeface="微软雅黑" panose="020B0503020204020204" charset="-122"/>
              </a:rPr>
              <a:t>探讨受众的情感、价值观和生活理念，以增强内容共鸣和吸引力。</a:t>
            </a:r>
            <a:endParaRPr sz="1575" b="0" i="0">
              <a:solidFill>
                <a:srgbClr val="FFFFFF"/>
              </a:solidFill>
              <a:latin typeface="微软雅黑" panose="020B0503020204020204" charset="-122"/>
            </a:endParaRPr>
          </a:p>
        </p:txBody>
      </p:sp>
      <p:sp>
        <p:nvSpPr>
          <p:cNvPr id="9" name="New shape"/>
          <p:cNvSpPr/>
          <p:nvPr/>
        </p:nvSpPr>
        <p:spPr>
          <a:xfrm>
            <a:off x="7301230" y="1627200"/>
            <a:ext cx="2462400" cy="0"/>
          </a:xfrm>
          <a:prstGeom prst="roundRect">
            <a:avLst>
              <a:gd name="adj" fmla="val 50000"/>
            </a:avLst>
          </a:prstGeom>
          <a:solidFill>
            <a:srgbClr val="0E0E13"/>
          </a:solidFill>
          <a:ln w="6350">
            <a:solidFill>
              <a:srgbClr val="EC9F48"/>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p:txBody>
      </p:sp>
    </p:spTree>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场景适配策略</a:t>
            </a:r>
            <a:endParaRPr sz="3000" b="1" i="0">
              <a:solidFill>
                <a:srgbClr val="FFFFFF"/>
              </a:solidFill>
              <a:latin typeface="微软雅黑" panose="020B0503020204020204" charset="-122"/>
            </a:endParaRPr>
          </a:p>
        </p:txBody>
      </p:sp>
      <p:sp>
        <p:nvSpPr>
          <p:cNvPr id="4" name="New shape"/>
          <p:cNvSpPr/>
          <p:nvPr/>
        </p:nvSpPr>
        <p:spPr>
          <a:xfrm>
            <a:off x="1558800" y="3011880"/>
            <a:ext cx="2744215" cy="212810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CD9B63"/>
                </a:solidFill>
                <a:latin typeface="微软雅黑" panose="020B0503020204020204" charset="-122"/>
              </a:rPr>
              <a:t>场景适配策略</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场景适配策略旨在通过分析用户行为和需求，提供针对性的内容生成服务，确保AI文案与具体场景完美契合。</a:t>
            </a:r>
            <a:endParaRPr sz="1575" b="0" i="0">
              <a:solidFill>
                <a:srgbClr val="FFFFFF"/>
              </a:solidFill>
              <a:latin typeface="微软雅黑" panose="020B0503020204020204" charset="-122"/>
            </a:endParaRPr>
          </a:p>
        </p:txBody>
      </p:sp>
      <p:sp>
        <p:nvSpPr>
          <p:cNvPr id="5" name="New shape"/>
          <p:cNvSpPr/>
          <p:nvPr/>
        </p:nvSpPr>
        <p:spPr>
          <a:xfrm>
            <a:off x="4430015" y="3011879"/>
            <a:ext cx="2744215" cy="24885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CD9B63"/>
                </a:solidFill>
                <a:latin typeface="微软雅黑" panose="020B0503020204020204" charset="-122"/>
              </a:rPr>
              <a:t>用户需求分析</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深入挖掘并理解用户需求，是实现精准内容生成的关键。通过大数据分析和人工智能技术，预测用户偏好，提升文案质量。</a:t>
            </a:r>
            <a:endParaRPr sz="1575" b="0" i="0">
              <a:solidFill>
                <a:srgbClr val="FFFFFF"/>
              </a:solidFill>
              <a:latin typeface="微软雅黑" panose="020B0503020204020204" charset="-122"/>
            </a:endParaRPr>
          </a:p>
        </p:txBody>
      </p:sp>
      <p:sp>
        <p:nvSpPr>
          <p:cNvPr id="6" name="New shape"/>
          <p:cNvSpPr/>
          <p:nvPr/>
        </p:nvSpPr>
        <p:spPr>
          <a:xfrm>
            <a:off x="7301229" y="3011879"/>
            <a:ext cx="2744216" cy="24885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CD9B63"/>
                </a:solidFill>
                <a:latin typeface="微软雅黑" panose="020B0503020204020204" charset="-122"/>
              </a:rPr>
              <a:t>实时调整优化</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根据用户反馈及数据分析结果，不断优化和调整AI文案，确保其在不同场景下都能达到最佳匹配效果，提升用户体验。</a:t>
            </a:r>
            <a:endParaRPr sz="1575" b="0" i="0">
              <a:solidFill>
                <a:srgbClr val="FFFFFF"/>
              </a:solidFill>
              <a:latin typeface="微软雅黑" panose="020B0503020204020204" charset="-122"/>
            </a:endParaRPr>
          </a:p>
        </p:txBody>
      </p:sp>
      <p:pic>
        <p:nvPicPr>
          <p:cNvPr id="7" name="New picture"/>
          <p:cNvPicPr/>
          <p:nvPr/>
        </p:nvPicPr>
        <p:blipFill>
          <a:blip r:embed="rId3"/>
          <a:srcRect/>
          <a:stretch>
            <a:fillRect/>
          </a:stretch>
        </p:blipFill>
        <p:spPr>
          <a:xfrm>
            <a:off x="1558800" y="1342800"/>
            <a:ext cx="2738736" cy="1540539"/>
          </a:xfrm>
          <a:prstGeom prst="rect">
            <a:avLst/>
          </a:prstGeom>
          <a:ln>
            <a:noFill/>
          </a:ln>
        </p:spPr>
      </p:pic>
      <p:pic>
        <p:nvPicPr>
          <p:cNvPr id="8" name="New picture"/>
          <p:cNvPicPr/>
          <p:nvPr/>
        </p:nvPicPr>
        <p:blipFill>
          <a:blip r:embed="rId3"/>
          <a:srcRect/>
          <a:stretch>
            <a:fillRect/>
          </a:stretch>
        </p:blipFill>
        <p:spPr>
          <a:xfrm>
            <a:off x="4430015" y="1342800"/>
            <a:ext cx="2738736" cy="1540539"/>
          </a:xfrm>
          <a:prstGeom prst="rect">
            <a:avLst/>
          </a:prstGeom>
          <a:ln>
            <a:noFill/>
          </a:ln>
        </p:spPr>
      </p:pic>
      <p:pic>
        <p:nvPicPr>
          <p:cNvPr id="9" name="New picture"/>
          <p:cNvPicPr/>
          <p:nvPr/>
        </p:nvPicPr>
        <p:blipFill>
          <a:blip r:embed="rId3"/>
          <a:srcRect/>
          <a:stretch>
            <a:fillRect/>
          </a:stretch>
        </p:blipFill>
        <p:spPr>
          <a:xfrm>
            <a:off x="7301230" y="1342800"/>
            <a:ext cx="2738736" cy="1540539"/>
          </a:xfrm>
          <a:prstGeom prst="rect">
            <a:avLst/>
          </a:prstGeom>
          <a:ln>
            <a:noFill/>
          </a:ln>
        </p:spPr>
      </p:pic>
    </p:spTree>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0E0E13"/>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CD9B63"/>
                </a:solidFill>
                <a:latin typeface="微软雅黑" panose="020B0503020204020204" charset="-122"/>
              </a:rPr>
              <a:t>02</a:t>
            </a:r>
            <a:endParaRPr sz="4800" b="1" i="0">
              <a:solidFill>
                <a:srgbClr val="CD9B63"/>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EC9F48"/>
                </a:solidFill>
                <a:latin typeface="微软雅黑" panose="020B0503020204020204" charset="-122"/>
              </a:rPr>
              <a:t>结构框架搭建</a:t>
            </a:r>
            <a:endParaRPr sz="4800" b="1" i="0">
              <a:solidFill>
                <a:srgbClr val="EC9F48"/>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逻辑脉络梳理</a:t>
            </a:r>
            <a:endParaRPr sz="3000" b="1" i="0">
              <a:solidFill>
                <a:srgbClr val="FFFFFF"/>
              </a:solidFill>
              <a:latin typeface="微软雅黑" panose="020B0503020204020204" charset="-122"/>
            </a:endParaRPr>
          </a:p>
        </p:txBody>
      </p:sp>
      <p:sp>
        <p:nvSpPr>
          <p:cNvPr id="4" name="New shape"/>
          <p:cNvSpPr/>
          <p:nvPr/>
        </p:nvSpPr>
        <p:spPr>
          <a:xfrm>
            <a:off x="1558800" y="1627200"/>
            <a:ext cx="3040503" cy="3627421"/>
          </a:xfrm>
          <a:prstGeom prst="roundRect">
            <a:avLst>
              <a:gd name="adj" fmla="val 10000"/>
            </a:avLst>
          </a:prstGeom>
          <a:solidFill>
            <a:srgbClr val="0E0E13"/>
          </a:solidFill>
          <a:ln w="6350">
            <a:solidFill>
              <a:srgbClr val="CD9B63"/>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CD9B63"/>
                </a:solidFill>
                <a:latin typeface="微软雅黑" panose="020B0503020204020204" charset="-122"/>
              </a:rPr>
              <a:t>人工智能定义</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人工智能指由人造系统所表现出来的智能，包括学习、推理、问题解决等能力，旨在模仿人类智能行为。</a:t>
            </a:r>
            <a:br>
              <a:rPr sz="1800">
                <a:latin typeface="微软雅黑" panose="020B0503020204020204" charset="-122"/>
              </a:rPr>
            </a:br>
            <a:endParaRPr sz="1800">
              <a:latin typeface="微软雅黑" panose="020B0503020204020204" charset="-122"/>
            </a:endParaRPr>
          </a:p>
        </p:txBody>
      </p:sp>
      <p:sp>
        <p:nvSpPr>
          <p:cNvPr id="5" name="New shape"/>
          <p:cNvSpPr/>
          <p:nvPr/>
        </p:nvSpPr>
        <p:spPr>
          <a:xfrm>
            <a:off x="4726303" y="1627201"/>
            <a:ext cx="3040517" cy="3627421"/>
          </a:xfrm>
          <a:prstGeom prst="roundRect">
            <a:avLst>
              <a:gd name="adj" fmla="val 9999"/>
            </a:avLst>
          </a:prstGeom>
          <a:solidFill>
            <a:srgbClr val="0E0E13"/>
          </a:solidFill>
          <a:ln w="6350">
            <a:solidFill>
              <a:srgbClr val="CD9B63"/>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CD9B63"/>
                </a:solidFill>
                <a:latin typeface="微软雅黑" panose="020B0503020204020204" charset="-122"/>
              </a:rPr>
              <a:t>技术发展历程</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从最初的逻辑编程到深度学习，人工智能经历了多个发展阶段，每个阶段都标志着技术的突破和应用领域的扩展。</a:t>
            </a:r>
            <a:br>
              <a:rPr sz="1800">
                <a:latin typeface="微软雅黑" panose="020B0503020204020204" charset="-122"/>
              </a:rPr>
            </a:br>
            <a:endParaRPr sz="1800">
              <a:latin typeface="微软雅黑" panose="020B0503020204020204" charset="-122"/>
            </a:endParaRPr>
          </a:p>
        </p:txBody>
      </p:sp>
      <p:sp>
        <p:nvSpPr>
          <p:cNvPr id="6" name="New shape"/>
          <p:cNvSpPr/>
          <p:nvPr/>
        </p:nvSpPr>
        <p:spPr>
          <a:xfrm>
            <a:off x="7893819" y="1627201"/>
            <a:ext cx="3040532" cy="3627421"/>
          </a:xfrm>
          <a:prstGeom prst="roundRect">
            <a:avLst>
              <a:gd name="adj" fmla="val 9999"/>
            </a:avLst>
          </a:prstGeom>
          <a:solidFill>
            <a:srgbClr val="0E0E13"/>
          </a:solidFill>
          <a:ln w="6350">
            <a:solidFill>
              <a:srgbClr val="CD9B63"/>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CD9B63"/>
                </a:solidFill>
                <a:latin typeface="微软雅黑" panose="020B0503020204020204" charset="-122"/>
              </a:rPr>
              <a:t>当前应用领域</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人工智能技术已广泛应用于医疗健康、自动驾驶、金融服务等领域，通过数据分析和模式识别，极大提高了效率和准确性。</a:t>
            </a:r>
            <a:br>
              <a:rPr sz="1800">
                <a:latin typeface="微软雅黑" panose="020B0503020204020204" charset="-122"/>
              </a:rPr>
            </a:br>
            <a:endParaRPr sz="1800">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模块分区规划</a:t>
            </a:r>
            <a:endParaRPr sz="3000" b="1" i="0">
              <a:solidFill>
                <a:srgbClr val="FFFFFF"/>
              </a:solidFill>
              <a:latin typeface="微软雅黑" panose="020B0503020204020204" charset="-122"/>
            </a:endParaRPr>
          </a:p>
        </p:txBody>
      </p:sp>
      <p:sp>
        <p:nvSpPr>
          <p:cNvPr id="4" name="New shape"/>
          <p:cNvSpPr/>
          <p:nvPr/>
        </p:nvSpPr>
        <p:spPr>
          <a:xfrm>
            <a:off x="6458401" y="1555200"/>
            <a:ext cx="4545078" cy="113270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CD9B63"/>
                </a:solidFill>
                <a:latin typeface="微软雅黑" panose="020B0503020204020204" charset="-122"/>
              </a:rPr>
              <a:t>模块分区概述</a:t>
            </a:r>
            <a:endParaRPr sz="2100" b="1" i="0">
              <a:solidFill>
                <a:srgbClr val="CD9B63"/>
              </a:solidFill>
              <a:latin typeface="微软雅黑" panose="020B0503020204020204" charset="-122"/>
            </a:endParaRPr>
          </a:p>
          <a:p>
            <a:pPr algn="l">
              <a:lnSpc>
                <a:spcPct val="150000"/>
              </a:lnSpc>
            </a:pPr>
            <a:r>
              <a:rPr sz="1575" b="0" i="0">
                <a:solidFill>
                  <a:srgbClr val="FFFFFF"/>
                </a:solidFill>
                <a:latin typeface="微软雅黑" panose="020B0503020204020204" charset="-122"/>
              </a:rPr>
              <a:t>模块分区是AI文案的核心，通过将文本内容划分为不同区域，提高内容的清晰度和可读性。</a:t>
            </a:r>
            <a:endParaRPr sz="1575" b="0" i="0">
              <a:solidFill>
                <a:srgbClr val="FFFFFF"/>
              </a:solidFill>
              <a:latin typeface="微软雅黑" panose="020B0503020204020204" charset="-122"/>
            </a:endParaRPr>
          </a:p>
        </p:txBody>
      </p:sp>
      <p:sp>
        <p:nvSpPr>
          <p:cNvPr id="5" name="New shape"/>
          <p:cNvSpPr/>
          <p:nvPr/>
        </p:nvSpPr>
        <p:spPr>
          <a:xfrm>
            <a:off x="981860" y="2390400"/>
            <a:ext cx="4545077" cy="113270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r"/>
            <a:r>
              <a:rPr sz="2100" b="1" i="0">
                <a:solidFill>
                  <a:srgbClr val="CD9B63"/>
                </a:solidFill>
                <a:latin typeface="微软雅黑" panose="020B0503020204020204" charset="-122"/>
              </a:rPr>
              <a:t>分区策略重要性</a:t>
            </a:r>
            <a:endParaRPr sz="2100" b="1" i="0">
              <a:solidFill>
                <a:srgbClr val="CD9B63"/>
              </a:solidFill>
              <a:latin typeface="微软雅黑" panose="020B0503020204020204" charset="-122"/>
            </a:endParaRPr>
          </a:p>
          <a:p>
            <a:pPr algn="r">
              <a:lnSpc>
                <a:spcPct val="150000"/>
              </a:lnSpc>
            </a:pPr>
            <a:r>
              <a:rPr sz="1575" b="0" i="0">
                <a:solidFill>
                  <a:srgbClr val="FFFFFF"/>
                </a:solidFill>
                <a:latin typeface="微软雅黑" panose="020B0503020204020204" charset="-122"/>
              </a:rPr>
              <a:t>合理的分区策略有助于读者快速定位信息，增强文本的结构和逻辑性，提升用户体验。</a:t>
            </a:r>
            <a:endParaRPr sz="1575" b="0" i="0">
              <a:solidFill>
                <a:srgbClr val="FFFFFF"/>
              </a:solidFill>
              <a:latin typeface="微软雅黑" panose="020B0503020204020204" charset="-122"/>
            </a:endParaRPr>
          </a:p>
        </p:txBody>
      </p:sp>
      <p:sp>
        <p:nvSpPr>
          <p:cNvPr id="6" name="New shape"/>
          <p:cNvSpPr/>
          <p:nvPr/>
        </p:nvSpPr>
        <p:spPr>
          <a:xfrm>
            <a:off x="6458401" y="3005402"/>
            <a:ext cx="4554174" cy="113270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CD9B63"/>
                </a:solidFill>
                <a:latin typeface="微软雅黑" panose="020B0503020204020204" charset="-122"/>
              </a:rPr>
              <a:t>分区设计原则</a:t>
            </a:r>
            <a:endParaRPr sz="2100" b="1" i="0">
              <a:solidFill>
                <a:srgbClr val="CD9B63"/>
              </a:solidFill>
              <a:latin typeface="微软雅黑" panose="020B0503020204020204" charset="-122"/>
            </a:endParaRPr>
          </a:p>
          <a:p>
            <a:pPr algn="l">
              <a:lnSpc>
                <a:spcPct val="150000"/>
              </a:lnSpc>
            </a:pPr>
            <a:r>
              <a:rPr sz="1575" b="0" i="0">
                <a:solidFill>
                  <a:srgbClr val="FFFFFF"/>
                </a:solidFill>
                <a:latin typeface="微软雅黑" panose="020B0503020204020204" charset="-122"/>
              </a:rPr>
              <a:t>在设计模块分区时，需考虑内容相关性、用户阅读习惯及视觉美感，确保各区域既独立又协调。</a:t>
            </a:r>
            <a:endParaRPr sz="1575" b="0" i="0">
              <a:solidFill>
                <a:srgbClr val="FFFFFF"/>
              </a:solidFill>
              <a:latin typeface="微软雅黑" panose="020B0503020204020204" charset="-122"/>
            </a:endParaRPr>
          </a:p>
        </p:txBody>
      </p:sp>
      <p:sp>
        <p:nvSpPr>
          <p:cNvPr id="7" name="New shape"/>
          <p:cNvSpPr/>
          <p:nvPr/>
        </p:nvSpPr>
        <p:spPr>
          <a:xfrm>
            <a:off x="5965200" y="1926000"/>
            <a:ext cx="39600" cy="464400"/>
          </a:xfrm>
          <a:prstGeom prst="rect">
            <a:avLst/>
          </a:prstGeom>
          <a:solidFill>
            <a:srgbClr val="CD9B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New shape"/>
          <p:cNvSpPr/>
          <p:nvPr/>
        </p:nvSpPr>
        <p:spPr>
          <a:xfrm>
            <a:off x="6152400" y="1735740"/>
            <a:ext cx="309600" cy="39600"/>
          </a:xfrm>
          <a:prstGeom prst="rect">
            <a:avLst/>
          </a:prstGeom>
          <a:solidFill>
            <a:srgbClr val="CD9B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New shape"/>
          <p:cNvSpPr/>
          <p:nvPr/>
        </p:nvSpPr>
        <p:spPr>
          <a:xfrm>
            <a:off x="5806800" y="1555200"/>
            <a:ext cx="360000" cy="370800"/>
          </a:xfrm>
          <a:prstGeom prst="roundRect">
            <a:avLst>
              <a:gd name="adj" fmla="val 8819"/>
            </a:avLst>
          </a:prstGeom>
          <a:solidFill>
            <a:srgbClr val="EC9F4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10" name="New shape"/>
          <p:cNvSpPr/>
          <p:nvPr/>
        </p:nvSpPr>
        <p:spPr>
          <a:xfrm>
            <a:off x="5965200" y="2761200"/>
            <a:ext cx="39600" cy="244201"/>
          </a:xfrm>
          <a:prstGeom prst="rect">
            <a:avLst/>
          </a:prstGeom>
          <a:solidFill>
            <a:srgbClr val="CD9B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New shape"/>
          <p:cNvSpPr/>
          <p:nvPr/>
        </p:nvSpPr>
        <p:spPr>
          <a:xfrm>
            <a:off x="5515200" y="2570940"/>
            <a:ext cx="309600" cy="39600"/>
          </a:xfrm>
          <a:prstGeom prst="rect">
            <a:avLst/>
          </a:prstGeom>
          <a:solidFill>
            <a:srgbClr val="CD9B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New shape"/>
          <p:cNvSpPr/>
          <p:nvPr/>
        </p:nvSpPr>
        <p:spPr>
          <a:xfrm>
            <a:off x="5806800" y="2390400"/>
            <a:ext cx="360000" cy="370800"/>
          </a:xfrm>
          <a:prstGeom prst="roundRect">
            <a:avLst>
              <a:gd name="adj" fmla="val 8819"/>
            </a:avLst>
          </a:prstGeom>
          <a:solidFill>
            <a:srgbClr val="EC9F4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13" name="New shape"/>
          <p:cNvSpPr/>
          <p:nvPr/>
        </p:nvSpPr>
        <p:spPr>
          <a:xfrm>
            <a:off x="5965200" y="3376202"/>
            <a:ext cx="39600" cy="457200"/>
          </a:xfrm>
          <a:prstGeom prst="rect">
            <a:avLst/>
          </a:prstGeom>
          <a:solidFill>
            <a:srgbClr val="CD9B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New shape"/>
          <p:cNvSpPr/>
          <p:nvPr/>
        </p:nvSpPr>
        <p:spPr>
          <a:xfrm>
            <a:off x="6152400" y="3185942"/>
            <a:ext cx="309600" cy="39600"/>
          </a:xfrm>
          <a:prstGeom prst="rect">
            <a:avLst/>
          </a:prstGeom>
          <a:solidFill>
            <a:srgbClr val="CD9B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New shape"/>
          <p:cNvSpPr/>
          <p:nvPr/>
        </p:nvSpPr>
        <p:spPr>
          <a:xfrm>
            <a:off x="5806800" y="3005402"/>
            <a:ext cx="360000" cy="370800"/>
          </a:xfrm>
          <a:prstGeom prst="roundRect">
            <a:avLst>
              <a:gd name="adj" fmla="val 8819"/>
            </a:avLst>
          </a:prstGeom>
          <a:solidFill>
            <a:srgbClr val="EC9F4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tags/tag1.xml><?xml version="1.0" encoding="utf-8"?>
<p:tagLst xmlns:p="http://schemas.openxmlformats.org/presentationml/2006/main">
  <p:tag name="AS_NET" val="Unix 5.4 unknown"/>
  <p:tag name="AS_OS" val="Unix 5.4 unknown"/>
  <p:tag name="AS_RELEASE_DATE" val="2013.12.17"/>
  <p:tag name="AS_TITLE" val="Spire.Presentation for .NET "/>
  <p:tag name="AS_VERSION" val="2.1.0.0"/>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tileRect/>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tileRect/>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tileRect/>
        </a:gradFill>
        <a:gradFill rotWithShape="1">
          <a:gsLst>
            <a:gs pos="0">
              <a:schemeClr val="phClr">
                <a:tint val="80000"/>
                <a:satMod val="300000"/>
              </a:schemeClr>
            </a:gs>
            <a:gs pos="100000">
              <a:schemeClr val="phClr">
                <a:shade val="30000"/>
                <a:satMod val="200000"/>
              </a:schemeClr>
            </a:gs>
          </a:gsLst>
          <a:path path="circle">
            <a:fillToRect l="50000" t="50000" r="50000" b="50000"/>
          </a:path>
          <a:tileRect/>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3183</Words>
  <Application>WPS 演示</Application>
  <PresentationFormat>全屏显示(4:3)</PresentationFormat>
  <Paragraphs>288</Paragraphs>
  <Slides>27</Slides>
  <Notes>0</Notes>
  <HiddenSlides>0</HiddenSlides>
  <MMClips>0</MMClips>
  <ScaleCrop>false</ScaleCrop>
  <HeadingPairs>
    <vt:vector size="6" baseType="variant">
      <vt:variant>
        <vt:lpstr>已用的字体</vt:lpstr>
      </vt:variant>
      <vt:variant>
        <vt:i4>6</vt:i4>
      </vt:variant>
      <vt:variant>
        <vt:lpstr>主题</vt:lpstr>
      </vt:variant>
      <vt:variant>
        <vt:i4>1</vt:i4>
      </vt:variant>
      <vt:variant>
        <vt:lpstr>幻灯片标题</vt:lpstr>
      </vt:variant>
      <vt:variant>
        <vt:i4>27</vt:i4>
      </vt:variant>
    </vt:vector>
  </HeadingPairs>
  <TitlesOfParts>
    <vt:vector size="34" baseType="lpstr">
      <vt:lpstr>Arial</vt:lpstr>
      <vt:lpstr>宋体</vt:lpstr>
      <vt:lpstr>Wingdings</vt:lpstr>
      <vt:lpstr>微软雅黑</vt:lpstr>
      <vt:lpstr>Calibri</vt:lpstr>
      <vt:lpstr>Arial Unicode MS</vt:lpstr>
      <vt:lpstr>Office Theme</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玄月冰灵</cp:lastModifiedBy>
  <cp:revision>2</cp:revision>
  <dcterms:created xsi:type="dcterms:W3CDTF">2025-09-30T14:57:00Z</dcterms:created>
  <dcterms:modified xsi:type="dcterms:W3CDTF">2025-09-30T14:56:52Z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29D752CCF5B74AB4A1802341995AB664_12</vt:lpwstr>
  </property>
  <property fmtid="{D5CDD505-2E9C-101B-9397-08002B2CF9AE}" pid="3" name="KSOProductBuildVer">
    <vt:lpwstr>2052-12.1.0.22529</vt:lpwstr>
  </property>
</Properties>
</file>