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type="screen16x9"/>
  <p:notesSz cx="6858000" cy="9144000"/>
  <p:custDataLst>
    <p:tags r:id="rId4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6" Type="http://schemas.openxmlformats.org/officeDocument/2006/relationships/tags" Target="tags/tag1.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NFT数字藏品新纪元</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区块链技术赋能艺术资产化</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多领域渗透阶段</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NFT赋予艺术作品唯一性和可追溯性，艺术家通过数字平台展示作品，观众购买后获得所有权证明，促进艺术创作与交易。</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NFT在艺术领域应用</a:t>
            </a:r>
            <a:endParaRPr sz="2100" b="1" i="0">
              <a:solidFill>
                <a:srgbClr val="445164"/>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NFT为游戏内资产提供所有权记录，玩家可买卖、交换虚拟物品，增强游戏体验和互动性，推动游戏经济模式创新。</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NFT在游戏产业中的作用</a:t>
            </a:r>
            <a:endParaRPr sz="2100" b="1" i="0">
              <a:solidFill>
                <a:srgbClr val="445164"/>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金融机构利用NFT进行资产数字化管理，发行代表债权、股权等权益的代币，提高交易透明度和效率，降低操作成本。</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NFT在金融行业的探索</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核心价值体系构建</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数字所有权证明</a:t>
            </a:r>
            <a:endParaRPr sz="3000" b="1" i="0">
              <a:solidFill>
                <a:srgbClr val="000000"/>
              </a:solidFill>
              <a:latin typeface="微软雅黑" panose="020B0503020204020204" charset="-122"/>
            </a:endParaRPr>
          </a:p>
        </p:txBody>
      </p:sp>
      <p:sp>
        <p:nvSpPr>
          <p:cNvPr id="4" name="New shape"/>
          <p:cNvSpPr/>
          <p:nvPr/>
        </p:nvSpPr>
        <p:spPr>
          <a:xfrm>
            <a:off x="1558800" y="301188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NFT的数字所有权定义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NFT即非同质化代币，代表独一无二的数字资产所有权，通过区块链技术实现确权和交易。</a:t>
            </a:r>
            <a:endParaRPr sz="1575" b="0" i="0">
              <a:solidFill>
                <a:srgbClr val="000000"/>
              </a:solidFill>
              <a:latin typeface="微软雅黑" panose="020B0503020204020204" charset="-122"/>
            </a:endParaRPr>
          </a:p>
        </p:txBody>
      </p:sp>
      <p:sp>
        <p:nvSpPr>
          <p:cNvPr id="5" name="New shape"/>
          <p:cNvSpPr/>
          <p:nvPr/>
        </p:nvSpPr>
        <p:spPr>
          <a:xfrm>
            <a:off x="4430015" y="3011879"/>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NFT在艺术领域的应用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NFT广泛应用于艺术品领域，赋予数字作品唯一性与可验证性，促进艺术市场的数字化发展。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NFT的技术创新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NFT利用区块链、智能合约等技术，确保数字资产的真实性、不可篡改性和可追溯性，推动数字经济创新。</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创作者收益模式革新</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直接销售模式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创作者通过NFT直接向买家出售作品，获得一次性收益。此模式简单直接，但可能受限于市场需求和作品知名度。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版税分成模式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创作者将作品上传至平台后，每次作品被转售，均可获得一定比例的版税。该模式鼓励长期价值投资，提高作品流通性和市场活跃度。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0"/>
            <a:ext cx="3040516"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订阅与会员制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创作者通过提供独家内容或服务吸引订阅者，定期收取费用。此模式有助于建立稳定的收入来源，增强粉丝粘性和忠诚度。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稀缺性经济模型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稀缺性经济模型概述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NFT（Non-Fungible Token）的稀缺性经济模型，基于区块链技术确保每一个数字资产的独特性和不可复制性。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稀缺性与价值关系</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在稀缺性经济模型中，稀缺性直接关系到NFT的价值。数量越少，价值越高，体现了市场供需关系对价格的影响。</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应用场景与未来展望</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NFT广泛应用于艺术品、音乐、游戏等领域，通过其独特性为创作者提供新的收益模式。未来，随着技术发展，更多领域将探索其应用潜力。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典型应用场景分析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艺术收藏品市场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艺术收藏品市场概览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艺术收藏品市场涵盖绘画、雕塑、版画等多种类型，随着数字技术的发展，数字艺术品成为新兴领域。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NFT在艺术领域的应用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非同质化代币（NFT）为艺术品提供独一无二的数字身份，确保版权归属，同时促进艺术品的全球流通与交易。</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市场挑战与机遇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尽管NFT为艺术界带来创新，但存在价值评估难题和监管空白，需探索合理定价机制和完善法律法规以保障健康发展。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游戏资产确权</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游戏资产定义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游戏资产指在数字游戏中玩家拥有的虚拟物品，如角色、装备等，通过NFT技术实现唯一性和所有权认证。</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确权流程简介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确权流程包括资产创建、上链登记和所有权转让，确保每项资产的所有权清晰可追溯，保障交易安全。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确权优势分析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通过NFT进行游戏资产确权，能提高交易透明度，降低欺诈风险，同时增强用户对资产价值的信任和认可。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IP衍生品开发</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IP衍生品定义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指基于知识产权开发的衍生产品，通过创新设计赋予原IP新的价值和形态，满足市场需求。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开发流程概述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包括市场调研、创意构思、原型制作、测试反馈等环节，确保衍生品既符合IP特性又具备市场竞争力。</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选取具有代表性的IP衍生品案例，分析其开发策略、市场表现及对品牌价值的影响，为后续开发提供借鉴。</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实体映射数字化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实体映射技术简介</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实体映射技术是一种将现实世界中的各种对象或概念转化为数字形式的方法，为数字化管理提供基础。</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实现步骤详解</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包括识别实体、定义属性、建立关系模型等步骤，确保数据准确反映实体特征和相互联系。</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应用价值分析</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实体映射在提高数据管理效率、促进信息共享等方面具有显著优势，是数字化转型的关键支撑。</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NFT基本概念解析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NFT发展历程梳理</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核心价值体系构建</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典型应用场景分析</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行业生态全景图</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技术实现架构拆解</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法律合规挑战应对</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投资风险评估维度</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未来趋势前瞻展望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行业生态全景图</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铸造平台运营逻辑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铸造平台基本功能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铸造平台为用户提供NFT创建、发行和交易服务。用户可通过平台上传作品，设定参数后生成独一无二的NFT，并在平台上进行买卖。</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运营逻辑详解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平台通过智能合约保障交易安全，确保每笔交易透明且不可篡改。同时，利用区块链技术追踪作品流转，为创作者和买家提供信任保证。</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用户体验优化策略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平台不断优化UI/UX设计，简化操作流程，提升用户体验。通过数据分析个性化推荐内容，增强用户粘性，促进活跃度和参与度。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二级市场交易机制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二级市场定义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NFT的二级市场是指创作者将作品铸造并出售后，买家可以在平台上再次交易的场所。这种市场机制为艺术品和收藏品提供了流动性。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交易流程概述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在二级市场上，买家通过竞拍或直接购买的方式获取NFT，随后可在平台上自由转售。这一过程促进了市场的活跃度和作品的流通性。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交易平台功能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二级市场的交易平台提供多种服务，包括买卖撮合、价格发现及资产管理等，帮助用户高效地进行NFT交易和管理数字资产。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社区自治组织形态</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社区自治组织形态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社区自治组织形态是NFT领域的核心概念，它指的是由社区成员共同管理、决策的组织结构。这种形态强调去中心化和民主化，旨在实现社区成员的共同利益。</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42" cy="3988065"/>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去中心化管理模式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在NFT社区自治中，去中心化管理模式发挥着关键作用。通过区块链技术，社区成员可以自主参与决策过程，确保每个成员的声音都能被听到和尊重。</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6" y="1627201"/>
            <a:ext cx="3040542" cy="3988065"/>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民主化决策过程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NFT社区自治的民主化决策过程体现了公平与透明的原则。所有社区成员都有权提出建议和投票，决策过程公开可追溯，确保了决策的公正性和有效性。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技术实现架构拆解</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智能合约基础功能</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智能合约是基于区块链技术，自动执行预设条件和条款的协议。它通过代码形式实现合约条款，无需第三方介入，确保交易的透明性和安全性。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智能合约概念</a:t>
            </a:r>
            <a:endParaRPr sz="2100" b="1" i="0">
              <a:solidFill>
                <a:srgbClr val="445164"/>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智能合约能够根据预设条件自动执行合约条款。一旦满足条件，合约内的程序即自动运行，保证交易的即时性和准确性，减少人为干预的可能性。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自动执行机制</a:t>
            </a:r>
            <a:endParaRPr sz="2100" b="1" i="0">
              <a:solidFill>
                <a:srgbClr val="445164"/>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在区块链上部署的智能合约具有高度的数据不可篡改性。所有交易记录和合约内容一旦写入区块链，就无法被修改或删除，保障了数据的完整性和真实性。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数据不可篡改性</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ERC标准演进路径</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ERC标准的起源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以太坊ERC标准于2015年推出，旨在规范和促进区块链上的智能合约开发，为NFT等数字资产的标准化提供了基础。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ERC-721标准的创新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ERC-721协议定义了非同质化代币（NFT）的标准，引入独特标识符和元数据管理，使每件NFT都具有唯一性和可追踪性。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ERC-1155标准扩展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ERC-1155标准在ERC-721基础上进行了扩展，支持同一批智能合约中存在多种类型的代币，提高了NFT项目的灵活性和效率。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跨链互操作性方案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跨链互操作性概述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跨链互操作性指不同区块链网络间数据和资产互通的技术实现，旨在打破单一区块链限制，促进多链生态融合。</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关键技术与方法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包括哈希锁定、原子交换协议等技术，通过智能合约和侧链等手段实现资产在不同链上的无缝转移与交易。</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应用于去中心化金融、NFT市场扩展等领域，但面临兼容性、安全性及监管等挑战，需持续技术创新与合作。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法律合规挑战应对</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各国监管政策差异</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美国NFT监管政策</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美国对NFT的监管较为宽松，主要依赖州法律进行管理，各州之间存在差异。</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欧洲NFT监管政策</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欧洲国家普遍采用较为严格的监管措施，包括用户身份验证和交易透明度要求。</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亚洲NFT监管政策</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亚洲各国对NFT的态度不一，一些国家积极发展市场，而另一些则保持谨慎观望态度。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NFT基本概念解析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版权归属认定规则</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NFT版权归属认定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在数字艺术品领域，NFT（非同质化代币）的版权认定是关键。通过区块链技术，明确作品的创作者、发行者和所有权信息，确保版权归属清晰。</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版权认定过程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NFT版权认定需经过创作登记、区块链记录和法律审核三个阶段。创作者提交作品，系统记录并存储于区块链；经法律机构验证后，确认版权归属。</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版权保护措施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NFT版权保护依赖于区块链的不可篡改性和智能合约技术。一旦作品上链，任何未经授权的使用或复制行为都将被追踪和制裁，有效保障创作者权益。</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反洗钱风控体系</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反洗钱风控框架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构建全面的反洗钱风控体系，涵盖交易监控、身份验证及风险评估等关键环节，确保及时发现并阻止可疑交易。</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技术手段应用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运用大数据、人工智能等先进技术，对交易数据进行实时分析与监控，提高识别和防范洗钱行为的能力，保障金融安全。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监管合规要求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遵循国内外反洗钱法律法规，制定严格的合规政策和操作流程，定期开展内部审计与培训，确保业务活动的合法合规性。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08</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投资风险评估维度</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市场波动性特征</a:t>
            </a:r>
            <a:endParaRPr sz="3000" b="1" i="0">
              <a:solidFill>
                <a:srgbClr val="000000"/>
              </a:solidFill>
              <a:latin typeface="微软雅黑" panose="020B0503020204020204" charset="-122"/>
            </a:endParaRPr>
          </a:p>
        </p:txBody>
      </p:sp>
      <p:sp>
        <p:nvSpPr>
          <p:cNvPr id="4" name="New shape"/>
          <p:cNvSpPr/>
          <p:nvPr/>
        </p:nvSpPr>
        <p:spPr>
          <a:xfrm>
            <a:off x="1558799" y="1627201"/>
            <a:ext cx="3031739" cy="3267222"/>
          </a:xfrm>
          <a:prstGeom prst="roundRect">
            <a:avLst>
              <a:gd name="adj" fmla="val 10032"/>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市场波动性定义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市场波动性指市场价格在特定时间内的变动幅度，反映了市场的不确定性和风险。</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1"/>
            <a:ext cx="3040516" cy="3267222"/>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波动性影响因素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包括经济数据发布、政策变化、技术发展等，这些因素通过影响投资者情绪和市场预期，进而影响NFT价格波动。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54" y="1627201"/>
            <a:ext cx="3031739" cy="3267222"/>
          </a:xfrm>
          <a:prstGeom prst="roundRect">
            <a:avLst>
              <a:gd name="adj" fmla="val 10032"/>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应对策略建议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投资者应关注市场动态、分散投资以降低风险，并利用专业工具进行风险管理。</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项目基本面研判</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NFT市场概述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NFT，即非同质化代币，是数字资产的一种形式，代表独特的、不可分割的物品或艺术品。近年来，随着区块链技术的发展，NFT市场迅速崛起，成为数字经济的新热点。</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NFT项目评估</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评估一个NFT项目时，需考虑其创新性、市场需求、团队实力及社区活跃度等因素。此外，项目的技术实现、合规性及长期发展规划也是重要的考量点。</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投资风险分析</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投资NFT项目存在一定风险，包括市场波动、技术漏洞及法律监管等。投资者应充分了解项目背景，审慎评估风险，并根据自身风险承受能力做出决策。</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流动性陷阱警示</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流动性陷阱指资产在市场中难以变现，买家稀少导致价格下跌，卖方急于脱手却找不到买家。</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流动性陷阱定义</a:t>
            </a:r>
            <a:endParaRPr sz="2100" b="1" i="0">
              <a:solidFill>
                <a:srgbClr val="445164"/>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NFT市场面临流动性不足问题，高价值藏品交易频次低，新入场者因缺乏流通性而犹豫投资。</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NFT市场流动性问题</a:t>
            </a:r>
            <a:endParaRPr sz="2100" b="1" i="0">
              <a:solidFill>
                <a:srgbClr val="445164"/>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流动性陷阱导致市场信心下降，投资者对NFT投资兴趣减弱，整体市场活跃度降低。</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流动性陷阱影响</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09</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未来趋势前瞻展望</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Web3基础设施融合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Web3基础设施概述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探讨Web3基础设施的基本概念，涉及区块链、智能合约以及去中心化网络等关键技术。</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技术融合实践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分析当前Web3与各种技术融合的实际案例，如DeFi、NFT市场及DAO组织，展示其创新应用。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未来融合趋势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预测Web3基础设施未来的发展方向，包括技术创新和应用场景拓展，强调其在数字经济中的核心作用。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AR/VR场景赋能</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AR/VR技术简介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AR/VR技术通过增强现实和虚拟现实，为用户提供沉浸式体验。AR叠加虚拟信息到现实世界，而VR完全构建虚拟环境，两者在娱乐、教育等领域有广泛应用。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32" cy="3988065"/>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赋能商业应用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AR/VR技术已深入商业领域，如零售中的虚拟试衣、房地产的虚拟看房等。这些应用不仅提升了客户体验，还优化了业务流程，提高了效率。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32" cy="3988065"/>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随着技术的不断进步，AR/VR在未来将进一步融合更多领域。从医疗到教育培训，其潜力巨大，有望成为推动社会变革的重要力量。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元宇宙经济载体</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NFT在元宇宙中的角色</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NFT作为独特的数字资产，为元宇宙中的经济交易提供了基础，通过区块链技术确保了所有权和真实性。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经济价值体现</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NFT不仅代表艺术和收藏品，还在游戏、房地产等虚拟空间内创造了新的经济模式，推动了元宇宙经济的发展。</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促进创新与合作</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NFT的引入促进了元宇宙内的创新活动和跨行业合作，为开发者、创作者和投资者提供了新的机遇，共同推动数字经济的发展。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定义与技术原理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NFT的定义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NFT，全称为非同质化代币，是一种基于区块链技术的数字资产，每个代币都独一无二，不可分割和替代。</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NFT的技术原理</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NFT利用区块链的分布式账本技术确保其真实性和所有权记录，通过智能合约实现自动执行交易条款，保障了数字资产的安全与透明性。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NFT的特点</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NFT具有唯一性、不可分割性和可追溯性等特点，这些特性使其在艺术品、收藏品等领域得到广泛应用，同时也为数字版权保护提供了新思路。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独特性与不可分割性</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NFT代表非同质化代币，每个代币都是独一无二的，不可替代。其独特性体现在每一个NFT的元数据和属性上，确保了其在数字世界中的唯一性和所有权的可验证性。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独特性定义</a:t>
            </a:r>
            <a:endParaRPr sz="2100" b="1" i="0">
              <a:solidFill>
                <a:srgbClr val="445164"/>
              </a:solidFill>
              <a:latin typeface="微软雅黑" panose="020B0503020204020204" charset="-122"/>
            </a:endParaRPr>
          </a:p>
        </p:txBody>
      </p:sp>
      <p:sp>
        <p:nvSpPr>
          <p:cNvPr id="6" name="New shape"/>
          <p:cNvSpPr/>
          <p:nvPr/>
        </p:nvSpPr>
        <p:spPr>
          <a:xfrm>
            <a:off x="4430015" y="2402270"/>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NFT的不可分割性意味着它们不能被分割成更小的部分。这种特性保证了NFT的完整性和价值，使得每个NFT都能作为独立且完整的艺术品或资产存在，增强了其在市场中的独特地位。</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不可分割性特征</a:t>
            </a:r>
            <a:endParaRPr sz="2100" b="1" i="0">
              <a:solidFill>
                <a:srgbClr val="445164"/>
              </a:solidFill>
              <a:latin typeface="微软雅黑" panose="020B0503020204020204" charset="-122"/>
            </a:endParaRPr>
          </a:p>
        </p:txBody>
      </p:sp>
      <p:sp>
        <p:nvSpPr>
          <p:cNvPr id="8" name="New shape"/>
          <p:cNvSpPr/>
          <p:nvPr/>
        </p:nvSpPr>
        <p:spPr>
          <a:xfrm>
            <a:off x="7301229" y="2402270"/>
            <a:ext cx="2744216" cy="2974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NFT在艺术收藏、游戏道具、虚拟地产等领域有广泛应用。例如，艺术家可以创建独特的数字画作并发行NFT，确保作品的原创性和唯一性；游戏玩家则可通过交易NFT获得稀有道具，增加游戏体验的丰富性和互动性。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应用场景举例</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区块链确权机制</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区块链确权原理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区块链通过加密哈希链接，确保数据一经记录即不可篡改。每笔交易都经过网络节点验证，形成公开透明的账本，为数字资产提供法律认可的所有权证明。</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NFT确权流程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用户在区块链平台上创建或购买NFT，平台自动记录所有权变更。所有交易历史和所有权信息均上链，可随时查询验证，保障了NFT的独一无二性和真实性。</a:t>
            </a:r>
            <a:endParaRPr sz="1575" b="0" i="0">
              <a:solidFill>
                <a:srgbClr val="000000"/>
              </a:solidFill>
              <a:latin typeface="微软雅黑" panose="020B0503020204020204" charset="-122"/>
            </a:endParaRPr>
          </a:p>
        </p:txBody>
      </p:sp>
      <p:sp>
        <p:nvSpPr>
          <p:cNvPr id="6" name="New shape"/>
          <p:cNvSpPr/>
          <p:nvPr/>
        </p:nvSpPr>
        <p:spPr>
          <a:xfrm>
            <a:off x="7301229" y="301188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确权机制的挑战与对策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尽管区块链提供了强大的确权功能，但技术安全、市场接受度及法律法规仍是挑战。需加强技术防护，完善法规体系，并提升公众认知，以促进NFT市场的健康发展。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NFT发展历程梳理</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起源与早期实验</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NFT的起源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NFT，全称为“非同质化代币”，起源于2014年，旨在解决数字资产的所有权和真实性问题。</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31739" cy="3267239"/>
          </a:xfrm>
          <a:prstGeom prst="roundRect">
            <a:avLst>
              <a:gd name="adj" fmla="val 10032"/>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早期实验探索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初期，艺术家们通过NFT平台进行作品发布，验证了其在确权和交易方面的潜力。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11" y="1627202"/>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技术与市场发展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随着区块链技术成熟，NFT市场迅速发展，涵盖艺术品、音乐、游戏等领域，成为数字经济新热点。</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加密艺术爆发期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加密艺术的兴起</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加密艺术利用区块链技术，确保作品的原创性和所有权。自2017年起快速发展，艺术家通过数字平台创作和销售艺术品，开创了全新的艺术形式。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市场接受度提升</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随着公众对加密艺术的认知加深，市场接受度显著提高。投资者和收藏家开始关注这一新兴领域，推动加密艺术作品的价值不断攀升。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技术与艺术的融合</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加密艺术是技术创新和艺术表达的结合体。艺术家利用NFT等技术手段，打破传统艺术创作的边界，为观众带来前所未有的视觉体验和互动方式。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5820</Words>
  <Application>WPS 演示</Application>
  <PresentationFormat>全屏显示(4:3)</PresentationFormat>
  <Paragraphs>467</Paragraphs>
  <Slides>40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40</vt:i4>
      </vt:variant>
    </vt:vector>
  </HeadingPairs>
  <TitlesOfParts>
    <vt:vector size="47"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2025-10-09T09:01:00Z</dcterms:created>
  <dcterms:modified xsi:type="dcterms:W3CDTF">2025-10-09T09:01:01Z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550008EB8E7F47D4993B46C7B89FED69_12</vt:lpwstr>
  </property>
  <property fmtid="{D5CDD505-2E9C-101B-9397-08002B2CF9AE}" pid="3" name="KSOProductBuildVer">
    <vt:lpwstr>2052-12.1.0.22529</vt:lpwstr>
  </property>
</Properties>
</file>