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type="screen16x9"/>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gs" Target="tags/tag1.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物联数据赋能智慧新时代</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D8AE"/>
                </a:solidFill>
                <a:latin typeface="微软雅黑" panose="020B0503020204020204" charset="-122"/>
              </a:rPr>
              <a:t>解锁万物互联的价值密码</a:t>
            </a:r>
            <a:endParaRPr sz="3000" b="1" i="0">
              <a:solidFill>
                <a:srgbClr val="FFD8AE"/>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2025/10/01</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云端存储架构</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云端存储架构指将数据存放于远程服务器，通过网络访问。此架构提高了数据安全性和可扩展性，适合物联网环境下的大规模数据处理。</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云端存储架构概述</a:t>
            </a:r>
            <a:endParaRPr sz="2100" b="1" i="0">
              <a:solidFill>
                <a:srgbClr val="FFD8AE"/>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云存储通过分布式系统实现数据的高可用性和容错性，支持快速的数据读写操作。此外，其弹性伸缩能力满足不同规模的存储需求，降低成本。</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云存储技术优势</a:t>
            </a:r>
            <a:endParaRPr sz="2100" b="1" i="0">
              <a:solidFill>
                <a:srgbClr val="FFD8AE"/>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在物联网中，云存储用于收集、存储和分析海量设备数据。通过实时数据处理和分析，云存储帮助企业优化运营效率，提升服务质量。</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云存储在物联网中的应用</a:t>
            </a:r>
            <a:endParaRPr sz="2100" b="1" i="0">
              <a:solidFill>
                <a:srgbClr val="FFD8AE"/>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边缘计算协同</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边缘计算概述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边缘计算是一种分布式计算架构，通过在靠近数据源的地方处理数据，减少延迟和带宽消耗。它与云计算互补，共同提升物联网系统的效率和响应速度。</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边缘计算在IoT中的应用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边缘计算在物联网中扮演关键角色，特别是在实时数据处理和分析场景中。例如，智能家居中的设备可以直接在本地做出决策，而无需将所有数据传输到云端处理。</a:t>
            </a:r>
            <a:endParaRPr sz="1575" b="0" i="0">
              <a:solidFill>
                <a:srgbClr val="FFFFFF"/>
              </a:solidFill>
              <a:latin typeface="微软雅黑" panose="020B0503020204020204" charset="-122"/>
            </a:endParaRPr>
          </a:p>
        </p:txBody>
      </p:sp>
      <p:sp>
        <p:nvSpPr>
          <p:cNvPr id="6" name="New shape"/>
          <p:cNvSpPr/>
          <p:nvPr/>
        </p:nvSpPr>
        <p:spPr>
          <a:xfrm>
            <a:off x="1774800" y="4623793"/>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边缘计算与云计算的协同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边缘计算和云计算协同工作，实现数据的高效管理和处理。云计算提供强大的资源支持和数据分析能力，而边缘计算则负责快速响应本地需求，二者结合优化了物联网系统的运行效率。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04</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分析处理技术应用</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机器学习建模</a:t>
            </a:r>
            <a:endParaRPr sz="3000" b="1" i="0">
              <a:solidFill>
                <a:srgbClr val="FFFFFF"/>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机器学习基础概述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机器学习是人工智能领域的核心，通过算法分析数据并构建模型，使计算机自动学习与改进，以预测或决策。</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常用机器学习算法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涵盖线性回归、决策树、支持向量机等经典算法及深度学习中的卷积神经网络和循环神经网络，各具特色适用于不同场景。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1"/>
            <a:ext cx="3040532" cy="3627420"/>
          </a:xfrm>
          <a:prstGeom prst="roundRect">
            <a:avLst>
              <a:gd name="adj" fmla="val 9999"/>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模型评估与优化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通过交叉验证、准确率、召回率等指标评估模型性能，采用正则化、超参数调整等技术优化模型，提升其泛化能力和准确性。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异常检测算法</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异常检测算法概述</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异常检测算法是用于识别数据集中偏离预期行为的异常模式的技术，广泛应用于物联网数据分析中。</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D8AE"/>
                </a:solidFill>
                <a:latin typeface="微软雅黑" panose="020B0503020204020204" charset="-122"/>
              </a:rPr>
              <a:t>常见异常检测方法</a:t>
            </a:r>
            <a:endParaRPr sz="2100" b="1" i="0">
              <a:solidFill>
                <a:srgbClr val="FFD8AE"/>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包括基于统计的方法、基于距离的方法和基于模型的方法等，每种方法针对不同类型的数据和异常特性有其优势。</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异常检测在物联数据中的应用</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通过实时监控设备状态、环境变化等，异常检测能有效预防故障发生，提高系统稳定性和安全性。</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05</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行业应用场景实践</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智能制造转型</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智能制造核心要素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智能制造通过集成先进信息技术、自动化技术和人工智能，实现生产流程的智能化和优化，提高生产效率与质量。</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数据驱动的决策支持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利用物联网收集的数据，企业能够实时监控生产过程，分析设备性能，预测维护需求，从而做出更精准的生产决策。</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智能工厂的构建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智能工厂是智能制造的实践基地，通过部署传感器、机器人和自动化系统，实现生产线的高度自动化和灵活配置，提升整体运营效率。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智慧城市建设</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智慧城市核心概念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智慧城市通过整合信息通信技术，优化城市管理与服务，实现高效、节能和可持续发展的城市生活模式。</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智慧交通系统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利用物联网技术，实时监控和管理城市交通流量，优化信号灯控制，减少拥堵，提高交通安全和效率。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智能环境监测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部署传感器网络，实时收集空气质量、水质、噪音等环境数据，为城市环境保护提供科学决策支持。</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06</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安全隐私保障体系</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加密传输标准</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加密传输的重要性</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在物联网中，数据加密传输是确保信息安全的关键措施，防止数据在传输过程中被截获或篡改。</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D8AE"/>
                </a:solidFill>
                <a:latin typeface="微软雅黑" panose="020B0503020204020204" charset="-122"/>
              </a:rPr>
              <a:t>常用加密标准介绍</a:t>
            </a:r>
            <a:endParaRPr sz="2100" b="1" i="0">
              <a:solidFill>
                <a:srgbClr val="FFD8AE"/>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常见的加密标准包括AES、RSA等，它们通过复杂的数学算法对数据进行加密，保障数据的机密性和完整性。</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实施加密传输的挑战</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实施加密传输面临技术复杂性高、成本增加及设备兼容性等问题，需要综合考量以选择合适的解决方案。</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目录</a:t>
            </a:r>
            <a:endParaRPr sz="4800" b="1" i="0">
              <a:solidFill>
                <a:srgbClr val="00FFE9"/>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D8AE"/>
                </a:solidFill>
                <a:latin typeface="微软雅黑" panose="020B0503020204020204" charset="-122"/>
              </a:rPr>
              <a:t>01</a:t>
            </a:r>
            <a:endParaRPr sz="1575" b="1">
              <a:solidFill>
                <a:srgbClr val="FFD8AE"/>
              </a:solidFill>
              <a:latin typeface="微软雅黑" panose="020B0503020204020204" charset="-122"/>
            </a:endParaRPr>
          </a:p>
          <a:p>
            <a:pPr>
              <a:lnSpc>
                <a:spcPct val="150000"/>
              </a:lnSpc>
            </a:pPr>
            <a:r>
              <a:rPr sz="1575" b="0" i="0">
                <a:solidFill>
                  <a:srgbClr val="FFFFFF"/>
                </a:solidFill>
                <a:latin typeface="微软雅黑" panose="020B0503020204020204" charset="-122"/>
              </a:rPr>
              <a:t>物联数据概念解析</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D8AE"/>
                </a:solidFill>
                <a:latin typeface="微软雅黑" panose="020B0503020204020204" charset="-122"/>
              </a:rPr>
              <a:t>02</a:t>
            </a:r>
            <a:endParaRPr sz="1575" b="1">
              <a:solidFill>
                <a:srgbClr val="FFD8AE"/>
              </a:solidFill>
              <a:latin typeface="微软雅黑" panose="020B0503020204020204" charset="-122"/>
            </a:endParaRPr>
          </a:p>
          <a:p>
            <a:pPr>
              <a:lnSpc>
                <a:spcPct val="150000"/>
              </a:lnSpc>
            </a:pPr>
            <a:r>
              <a:rPr sz="1575" b="0" i="0">
                <a:solidFill>
                  <a:srgbClr val="FFFFFF"/>
                </a:solidFill>
                <a:latin typeface="微软雅黑" panose="020B0503020204020204" charset="-122"/>
              </a:rPr>
              <a:t>数据采集机制探究</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D8AE"/>
                </a:solidFill>
                <a:latin typeface="微软雅黑" panose="020B0503020204020204" charset="-122"/>
              </a:rPr>
              <a:t>03</a:t>
            </a:r>
            <a:endParaRPr sz="1575" b="1">
              <a:solidFill>
                <a:srgbClr val="FFD8AE"/>
              </a:solidFill>
              <a:latin typeface="微软雅黑" panose="020B0503020204020204" charset="-122"/>
            </a:endParaRPr>
          </a:p>
          <a:p>
            <a:pPr>
              <a:lnSpc>
                <a:spcPct val="150000"/>
              </a:lnSpc>
            </a:pPr>
            <a:r>
              <a:rPr sz="1575" b="0" i="0">
                <a:solidFill>
                  <a:srgbClr val="FFFFFF"/>
                </a:solidFill>
                <a:latin typeface="微软雅黑" panose="020B0503020204020204" charset="-122"/>
              </a:rPr>
              <a:t>存储管理方案设计</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D8AE"/>
                </a:solidFill>
                <a:latin typeface="微软雅黑" panose="020B0503020204020204" charset="-122"/>
              </a:rPr>
              <a:t>04</a:t>
            </a:r>
            <a:endParaRPr sz="1575" b="1">
              <a:solidFill>
                <a:srgbClr val="FFD8AE"/>
              </a:solidFill>
              <a:latin typeface="微软雅黑" panose="020B0503020204020204" charset="-122"/>
            </a:endParaRPr>
          </a:p>
          <a:p>
            <a:pPr>
              <a:lnSpc>
                <a:spcPct val="150000"/>
              </a:lnSpc>
            </a:pPr>
            <a:r>
              <a:rPr sz="1575" b="0" i="0">
                <a:solidFill>
                  <a:srgbClr val="FFFFFF"/>
                </a:solidFill>
                <a:latin typeface="微软雅黑" panose="020B0503020204020204" charset="-122"/>
              </a:rPr>
              <a:t>分析处理技术应用</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D8AE"/>
                </a:solidFill>
                <a:latin typeface="微软雅黑" panose="020B0503020204020204" charset="-122"/>
              </a:rPr>
              <a:t>05</a:t>
            </a:r>
            <a:endParaRPr sz="1575" b="1">
              <a:solidFill>
                <a:srgbClr val="FFD8AE"/>
              </a:solidFill>
              <a:latin typeface="微软雅黑" panose="020B0503020204020204" charset="-122"/>
            </a:endParaRPr>
          </a:p>
          <a:p>
            <a:pPr>
              <a:lnSpc>
                <a:spcPct val="150000"/>
              </a:lnSpc>
            </a:pPr>
            <a:r>
              <a:rPr sz="1575" b="0" i="0">
                <a:solidFill>
                  <a:srgbClr val="FFFFFF"/>
                </a:solidFill>
                <a:latin typeface="微软雅黑" panose="020B0503020204020204" charset="-122"/>
              </a:rPr>
              <a:t>行业应用场景实践</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D8AE"/>
                </a:solidFill>
                <a:latin typeface="微软雅黑" panose="020B0503020204020204" charset="-122"/>
              </a:rPr>
              <a:t>06</a:t>
            </a:r>
            <a:endParaRPr sz="1575" b="1">
              <a:solidFill>
                <a:srgbClr val="FFD8AE"/>
              </a:solidFill>
              <a:latin typeface="微软雅黑" panose="020B0503020204020204" charset="-122"/>
            </a:endParaRPr>
          </a:p>
          <a:p>
            <a:pPr>
              <a:lnSpc>
                <a:spcPct val="150000"/>
              </a:lnSpc>
            </a:pPr>
            <a:r>
              <a:rPr sz="1575" b="0" i="0">
                <a:solidFill>
                  <a:srgbClr val="FFFFFF"/>
                </a:solidFill>
                <a:latin typeface="微软雅黑" panose="020B0503020204020204" charset="-122"/>
              </a:rPr>
              <a:t>安全隐私保障体系</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D8AE"/>
                </a:solidFill>
                <a:latin typeface="微软雅黑" panose="020B0503020204020204" charset="-122"/>
              </a:rPr>
              <a:t>07</a:t>
            </a:r>
            <a:endParaRPr sz="1575" b="1">
              <a:solidFill>
                <a:srgbClr val="FFD8AE"/>
              </a:solidFill>
              <a:latin typeface="微软雅黑" panose="020B0503020204020204" charset="-122"/>
            </a:endParaRPr>
          </a:p>
          <a:p>
            <a:pPr>
              <a:lnSpc>
                <a:spcPct val="150000"/>
              </a:lnSpc>
            </a:pPr>
            <a:r>
              <a:rPr sz="1575" b="0" i="0">
                <a:solidFill>
                  <a:srgbClr val="FFFFFF"/>
                </a:solidFill>
                <a:latin typeface="微软雅黑" panose="020B0503020204020204" charset="-122"/>
              </a:rPr>
              <a:t>发展趋势前瞻展望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访问控制机制</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访问控制机制是确保数据安全和系统完整性的核心手段，通过限制和监控用户对资源的访问权限来实现。</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访问控制机制概述</a:t>
            </a:r>
            <a:endParaRPr sz="2100" b="1" i="0">
              <a:solidFill>
                <a:srgbClr val="FFD8AE"/>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包括基于角色的访问控制（RBAC）、基于属性的访问控制（ABAC）等，每种方法都有其适用场景和优势。</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常见访问控制方法</a:t>
            </a:r>
            <a:endParaRPr sz="2100" b="1" i="0">
              <a:solidFill>
                <a:srgbClr val="FFD8AE"/>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在实际应用中，访问控制面临着复杂性和动态性的挑战，需要结合技术手段和管理策略来有效应对。</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实施挑战与对策</a:t>
            </a:r>
            <a:endParaRPr sz="2100" b="1" i="0">
              <a:solidFill>
                <a:srgbClr val="FFD8AE"/>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07</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发展趋势前瞻展望</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AIoT融合创新</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智能感知技术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利用传感器和摄像头实时采集环境数据，通过AIoT平台进行数据处理与分析，实现对物理世界的精确感知。</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数据分析与处理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AIoT融合创新中，数据分析是核心环节。通过边缘计算和云计算相结合的方式，实现数据的即时处理与智能决策。</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设备互联与控制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AIoT系统能够将各种智能设备连接起来，并通过统一的平台进行管理和控制。提高设备的协同工作性能，提升整体效率。</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数字孪生演进</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数字孪生技术简介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数字孪生是指通过数字技术构建真实实体的虚拟模型，以实现实时监控与数据分析，广泛应用于工业、城市管理和医疗等领域。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发展历程与关键节点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自提出以来，数字孪生经历了从概念验证到实际应用的转变。关键技术突破如大数据和云计算的发展，为其广泛应用提供了基础。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未来趋势与挑战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随着物联网和人工智能技术的进一步发展，数字孪生将更加智能化和自主化。同时，数据安全和隐私保护将成为未来发展的重要挑战。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01</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物联数据概念解析</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定义与范畴界定</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物联网的定义</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物联网（IoT）是通过互联网连接的物理设备网络，实现数据的收集、交换和处理，以提供智能化服务。</a:t>
            </a:r>
            <a:endParaRPr sz="1575" b="0" i="0">
              <a:solidFill>
                <a:srgbClr val="FFFFFF"/>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D8AE"/>
                </a:solidFill>
                <a:latin typeface="微软雅黑" panose="020B0503020204020204" charset="-122"/>
              </a:rPr>
              <a:t>数据范畴界定</a:t>
            </a:r>
            <a:endParaRPr sz="2100" b="1" i="0">
              <a:solidFill>
                <a:srgbClr val="FFD8AE"/>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物联数据涵盖传感器数据、用户交互数据及环境监测数据等，用于支撑智能决策和服务优化。</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核心技能类别</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物联网数据处理涉及数据采集、存储、分析及安全等方面，确保数据有效利用与保护。</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技术架构基础</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物联网技术架构基于传感器、网络和数据分析三大核心，实现物与物、人与物之间的智能连接与交互。</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物联网基础架构</a:t>
            </a:r>
            <a:endParaRPr sz="2100" b="1" i="0">
              <a:solidFill>
                <a:srgbClr val="FFD8AE"/>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在物联网中，MQTT、HTTP等协议是关键的通信标准，它们支持设备间高效、低延迟的数据交换。</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数据传输协议</a:t>
            </a:r>
            <a:endParaRPr sz="2100" b="1" i="0">
              <a:solidFill>
                <a:srgbClr val="FFD8AE"/>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通过云计算和边缘计算的结合，物联网能够提供强大的数据处理能力，同时确保数据的实时性和安全性。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云计算与边缘计算</a:t>
            </a:r>
            <a:endParaRPr sz="2100" b="1" i="0">
              <a:solidFill>
                <a:srgbClr val="FFD8AE"/>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02</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数据采集机制探究</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传感器部署策略</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传感器部署原则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传感器部署应考虑覆盖范围、环境适应性和数据质量，确保有效监测目标区域。</a:t>
            </a:r>
            <a:endParaRPr sz="1575" b="0" i="0">
              <a:solidFill>
                <a:srgbClr val="FFFFFF"/>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关键位置选择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根据监测目标特性，选择关键位置如入口、出口或高风险区域，提高数据采集效率。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维护与校准策略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定期进行传感器维护和校准，保证数据采集准确性和设备长期稳定运行。</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实时传输协议</a:t>
            </a:r>
            <a:endParaRPr sz="3000" b="1" i="0">
              <a:solidFill>
                <a:srgbClr val="FFFFFF"/>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实时传输协议概述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实时传输协议是一种用于在网络中实现实时数据传输的通信协议，确保数据能够快速、准确地从源头传输到目的地。</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实时传输协议特点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该协议具有低延迟、高可靠性和实时性等特点，适用于视频通话、在线游戏等需要即时反馈的应用环境。</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8" y="1627201"/>
            <a:ext cx="3040514" cy="3267239"/>
          </a:xfrm>
          <a:prstGeom prst="roundRect">
            <a:avLst>
              <a:gd name="adj" fmla="val 10000"/>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实时传输协议应用场景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广泛应用于视频会议系统、远程医疗诊断、在线教育平台等领域，为实时交互提供技术支持。</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03</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存储管理方案设计</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2768</Words>
  <Application>WPS 演示</Application>
  <PresentationFormat>全屏显示(4:3)</PresentationFormat>
  <Paragraphs>263</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2025-09-30T16:22:00Z</dcterms:created>
  <dcterms:modified xsi:type="dcterms:W3CDTF">2025-09-30T16:21:19Z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234EF9B331694999ABB0EFC9BF6CF4ED_12</vt:lpwstr>
  </property>
  <property fmtid="{D5CDD505-2E9C-101B-9397-08002B2CF9AE}" pid="3" name="KSOProductBuildVer">
    <vt:lpwstr>2052-12.1.0.22529</vt:lpwstr>
  </property>
</Properties>
</file>