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Lst>
  <p:sldSz cx="12192000" cy="6858000" type="screen16x9"/>
  <p:notesSz cx="6858000" cy="9144000"/>
  <p:custDataLst>
    <p:tags r:id="rId4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21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9" Type="http://schemas.openxmlformats.org/officeDocument/2006/relationships/tags" Target="tags/tag1.xml"/><Relationship Id="rId48" Type="http://schemas.openxmlformats.org/officeDocument/2006/relationships/tableStyles" Target="tableStyles.xml"/><Relationship Id="rId47" Type="http://schemas.openxmlformats.org/officeDocument/2006/relationships/viewProps" Target="viewProps.xml"/><Relationship Id="rId46" Type="http://schemas.openxmlformats.org/officeDocument/2006/relationships/presProps" Target="presProps.xml"/><Relationship Id="rId45" Type="http://schemas.openxmlformats.org/officeDocument/2006/relationships/slide" Target="slides/slide43.xml"/><Relationship Id="rId44" Type="http://schemas.openxmlformats.org/officeDocument/2006/relationships/slide" Target="slides/slide42.xml"/><Relationship Id="rId43" Type="http://schemas.openxmlformats.org/officeDocument/2006/relationships/slide" Target="slides/slide41.xml"/><Relationship Id="rId42" Type="http://schemas.openxmlformats.org/officeDocument/2006/relationships/slide" Target="slides/slide40.xml"/><Relationship Id="rId41" Type="http://schemas.openxmlformats.org/officeDocument/2006/relationships/slide" Target="slides/slide39.xml"/><Relationship Id="rId40" Type="http://schemas.openxmlformats.org/officeDocument/2006/relationships/slide" Target="slides/slide38.xml"/><Relationship Id="rId4" Type="http://schemas.openxmlformats.org/officeDocument/2006/relationships/slide" Target="slides/slide2.xml"/><Relationship Id="rId39" Type="http://schemas.openxmlformats.org/officeDocument/2006/relationships/slide" Target="slides/slide37.xml"/><Relationship Id="rId38" Type="http://schemas.openxmlformats.org/officeDocument/2006/relationships/slide" Target="slides/slide36.xml"/><Relationship Id="rId37" Type="http://schemas.openxmlformats.org/officeDocument/2006/relationships/slide" Target="slides/slide35.xml"/><Relationship Id="rId36" Type="http://schemas.openxmlformats.org/officeDocument/2006/relationships/slide" Target="slides/slide34.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E8FD0B7A-F5DD-4F40-B4CB-3B2C354B893A}"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FD0B7A-F5DD-4F40-B4CB-3B2C354B893A}"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0"/>
            <a:ext cx="2844800" cy="365125"/>
          </a:xfrm>
        </p:spPr>
        <p:txBody>
          <a:bodyPr/>
          <a:lstStyle/>
          <a:p>
            <a:fld id="{E8FD0B7A-F5DD-4F40-B4CB-3B2C354B893A}" type="datetimeFigureOut">
              <a:rPr lang="en-US" smtClean="0"/>
            </a:fld>
            <a:endParaRPr lang="en-US"/>
          </a:p>
        </p:txBody>
      </p:sp>
      <p:sp>
        <p:nvSpPr>
          <p:cNvPr id="3" name="Footer Placeholder 2"/>
          <p:cNvSpPr>
            <a:spLocks noGrp="1"/>
          </p:cNvSpPr>
          <p:nvPr>
            <p:ph type="ftr" sz="quarter" idx="11"/>
          </p:nvPr>
        </p:nvSpPr>
        <p:spPr>
          <a:xfrm>
            <a:off x="4165600" y="6356350"/>
            <a:ext cx="3860800" cy="365125"/>
          </a:xfrm>
        </p:spPr>
        <p:txBody>
          <a:bodyPr/>
          <a:lstStyle/>
          <a:p>
            <a:endParaRPr lang="en-US"/>
          </a:p>
        </p:txBody>
      </p:sp>
      <p:sp>
        <p:nvSpPr>
          <p:cNvPr id="4" name="Slide Number Placeholder 3"/>
          <p:cNvSpPr>
            <a:spLocks noGrp="1"/>
          </p:cNvSpPr>
          <p:nvPr>
            <p:ph type="sldNum" sz="quarter" idx="12"/>
          </p:nvPr>
        </p:nvSpPr>
        <p:spPr>
          <a:xfrm>
            <a:off x="8737600" y="6356350"/>
            <a:ext cx="2844800" cy="365125"/>
          </a:xfrm>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FD0B7A-F5DD-4F40-B4CB-3B2C354B893A}" type="datetimeFigureOut">
              <a:rPr lang="en-US" smtClean="0"/>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AE1883-0942-4AA3-9DB2-9C7C3A0314B1}"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2.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8.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png"/><Relationship Id="rId1"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4.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0.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3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4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4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4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4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6.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151446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戏剧化创作赋能艺术表达</a:t>
            </a:r>
            <a:endParaRPr sz="4800" b="1" i="0">
              <a:solidFill>
                <a:srgbClr val="000000"/>
              </a:solidFill>
              <a:latin typeface="微软雅黑" panose="020B0503020204020204" charset="-122"/>
            </a:endParaRPr>
          </a:p>
        </p:txBody>
      </p:sp>
      <p:sp>
        <p:nvSpPr>
          <p:cNvPr id="3" name="New shape"/>
          <p:cNvSpPr/>
          <p:nvPr/>
        </p:nvSpPr>
        <p:spPr>
          <a:xfrm>
            <a:off x="622800" y="3101012"/>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4" name="New shape"/>
          <p:cNvSpPr/>
          <p:nvPr/>
        </p:nvSpPr>
        <p:spPr>
          <a:xfrm>
            <a:off x="611778" y="3101012"/>
            <a:ext cx="11038043"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3000" b="1" i="0">
                <a:solidFill>
                  <a:srgbClr val="18AFAB"/>
                </a:solidFill>
                <a:latin typeface="微软雅黑" panose="020B0503020204020204" charset="-122"/>
              </a:rPr>
              <a:t>舞台叙事与角色塑造新维度</a:t>
            </a:r>
            <a:endParaRPr sz="3000" b="1" i="0">
              <a:solidFill>
                <a:srgbClr val="18AFAB"/>
              </a:solidFill>
              <a:latin typeface="微软雅黑" panose="020B0503020204020204" charset="-122"/>
            </a:endParaRPr>
          </a:p>
        </p:txBody>
      </p:sp>
      <p:sp>
        <p:nvSpPr>
          <p:cNvPr id="5"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6"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7"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8" name="New shape"/>
          <p:cNvSpPr/>
          <p:nvPr/>
        </p:nvSpPr>
        <p:spPr>
          <a:xfrm>
            <a:off x="611778" y="4136689"/>
            <a:ext cx="11038043" cy="45529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作者：</a:t>
            </a:r>
            <a:r>
              <a:rPr lang="zh-CN" sz="1575" b="0" i="0">
                <a:solidFill>
                  <a:srgbClr val="000000"/>
                </a:solidFill>
                <a:latin typeface="微软雅黑" panose="020B0503020204020204" charset="-122"/>
              </a:rPr>
              <a:t>张抿</a:t>
            </a:r>
            <a:r>
              <a:rPr lang="zh-CN" sz="1575" b="0" i="0">
                <a:solidFill>
                  <a:srgbClr val="000000"/>
                </a:solidFill>
                <a:latin typeface="微软雅黑" panose="020B0503020204020204" charset="-122"/>
              </a:rPr>
              <a:t>轩</a:t>
            </a:r>
            <a:endParaRPr lang="zh-CN" sz="1575" b="0" i="0">
              <a:solidFill>
                <a:srgbClr val="000000"/>
              </a:solidFill>
              <a:latin typeface="微软雅黑" panose="020B0503020204020204" charset="-122"/>
            </a:endParaRPr>
          </a:p>
        </p:txBody>
      </p:sp>
      <p:sp>
        <p:nvSpPr>
          <p:cNvPr id="9" name="New shape"/>
          <p:cNvSpPr/>
          <p:nvPr/>
        </p:nvSpPr>
        <p:spPr>
          <a:xfrm>
            <a:off x="611778" y="4740950"/>
            <a:ext cx="11038043" cy="4519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汇报时间: 2025/10/01</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悬念铺设策略</a:t>
            </a:r>
            <a:endParaRPr sz="3000" b="1" i="0">
              <a:solidFill>
                <a:srgbClr val="000000"/>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悬念铺设是戏剧化创作中的一种策略，通过在故事开头或中间设置引人入胜的问题或冲突，吸引观众的注意力，增加剧情的吸引力。</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DCF3FF"/>
          </a:solidFill>
          <a:ln w="6350">
            <a:solidFill>
              <a:srgbClr val="00479D"/>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18AFAB"/>
                </a:solidFill>
                <a:latin typeface="微软雅黑" panose="020B0503020204020204" charset="-122"/>
              </a:rPr>
              <a:t>悬念铺设定义</a:t>
            </a:r>
            <a:endParaRPr sz="2100" b="1" i="0">
              <a:solidFill>
                <a:srgbClr val="18AFAB"/>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包括使用意外转折、隐藏信息、角色内心矛盾等手法，使观众对故事发展产生好奇心，从而保持高度关注和参与度。</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DCF3FF"/>
          </a:solidFill>
          <a:ln w="6350">
            <a:solidFill>
              <a:srgbClr val="00479D"/>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18AFAB"/>
                </a:solidFill>
                <a:latin typeface="微软雅黑" panose="020B0503020204020204" charset="-122"/>
              </a:rPr>
              <a:t>悬念铺设技巧</a:t>
            </a:r>
            <a:endParaRPr sz="2100" b="1" i="0">
              <a:solidFill>
                <a:srgbClr val="18AFAB"/>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有效悬念铺设可以增强观众的情感投入，提升作品的艺术感染力，同时促进观众思考和讨论，提高作品的传播力和影响力。</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DCF3FF"/>
          </a:solidFill>
          <a:ln w="6350">
            <a:solidFill>
              <a:srgbClr val="00479D"/>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18AFAB"/>
                </a:solidFill>
                <a:latin typeface="微软雅黑" panose="020B0503020204020204" charset="-122"/>
              </a:rPr>
              <a:t>悬念铺设效果</a:t>
            </a:r>
            <a:endParaRPr sz="2100" b="1" i="0">
              <a:solidFill>
                <a:srgbClr val="18AFAB"/>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7FEFD"/>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18AFAB"/>
                </a:solidFill>
                <a:latin typeface="微软雅黑" panose="020B0503020204020204" charset="-122"/>
              </a:rPr>
              <a:t>03</a:t>
            </a:r>
            <a:endParaRPr sz="4800" b="1" i="0">
              <a:solidFill>
                <a:srgbClr val="18AFA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479D"/>
                </a:solidFill>
                <a:latin typeface="微软雅黑" panose="020B0503020204020204" charset="-122"/>
              </a:rPr>
              <a:t>台词创作要领</a:t>
            </a:r>
            <a:endParaRPr sz="4800" b="1" i="0">
              <a:solidFill>
                <a:srgbClr val="00479D"/>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对话节奏把控</a:t>
            </a:r>
            <a:endParaRPr sz="3000" b="1" i="0">
              <a:solidFill>
                <a:srgbClr val="000000"/>
              </a:solidFill>
              <a:latin typeface="微软雅黑" panose="020B0503020204020204" charset="-122"/>
            </a:endParaRPr>
          </a:p>
        </p:txBody>
      </p:sp>
      <p:sp>
        <p:nvSpPr>
          <p:cNvPr id="4" name="New shape"/>
          <p:cNvSpPr/>
          <p:nvPr/>
        </p:nvSpPr>
        <p:spPr>
          <a:xfrm>
            <a:off x="1558800" y="301188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对话节奏的重要性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对话节奏在戏剧创作中扮演关键角色，影响观众的情感投入和故事理解。合适的节奏能增强情节张力，使表演更具吸引力。</a:t>
            </a:r>
            <a:endParaRPr sz="1575" b="0" i="0">
              <a:solidFill>
                <a:srgbClr val="000000"/>
              </a:solidFill>
              <a:latin typeface="微软雅黑" panose="020B0503020204020204" charset="-122"/>
            </a:endParaRPr>
          </a:p>
        </p:txBody>
      </p:sp>
      <p:sp>
        <p:nvSpPr>
          <p:cNvPr id="5" name="New shape"/>
          <p:cNvSpPr/>
          <p:nvPr/>
        </p:nvSpPr>
        <p:spPr>
          <a:xfrm>
            <a:off x="4430015" y="3011879"/>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控制对话节奏技巧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通过调整语速、停顿及语调变化，有效控制对话节奏。这些技巧能帮助塑造人物性格，推动剧情发展，提升整体演出效果。</a:t>
            </a:r>
            <a:endParaRPr sz="1575" b="0" i="0">
              <a:solidFill>
                <a:srgbClr val="000000"/>
              </a:solidFill>
              <a:latin typeface="微软雅黑" panose="020B0503020204020204" charset="-122"/>
            </a:endParaRPr>
          </a:p>
        </p:txBody>
      </p:sp>
      <p:sp>
        <p:nvSpPr>
          <p:cNvPr id="6" name="New shape"/>
          <p:cNvSpPr/>
          <p:nvPr/>
        </p:nvSpPr>
        <p:spPr>
          <a:xfrm>
            <a:off x="7301229" y="3011879"/>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实际案例分析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分析经典剧目中的对话节奏运用，展示其如何影响观众体验。通过具体案例学习，深化对对话节奏把控的理解和应用。</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潜台词运用术</a:t>
            </a:r>
            <a:endParaRPr sz="3000" b="1" i="0">
              <a:solidFill>
                <a:srgbClr val="000000"/>
              </a:solidFill>
              <a:latin typeface="微软雅黑" panose="020B0503020204020204" charset="-122"/>
            </a:endParaRPr>
          </a:p>
        </p:txBody>
      </p:sp>
      <p:sp>
        <p:nvSpPr>
          <p:cNvPr id="4" name="New shape"/>
          <p:cNvSpPr/>
          <p:nvPr/>
        </p:nvSpPr>
        <p:spPr>
          <a:xfrm>
            <a:off x="1558800" y="1627201"/>
            <a:ext cx="3040532" cy="3627439"/>
          </a:xfrm>
          <a:prstGeom prst="roundRect">
            <a:avLst>
              <a:gd name="adj" fmla="val 9999"/>
            </a:avLst>
          </a:prstGeom>
          <a:solidFill>
            <a:srgbClr val="DCF3FF"/>
          </a:solidFill>
          <a:ln w="6350">
            <a:solidFill>
              <a:srgbClr val="18AF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18AFAB"/>
                </a:solidFill>
                <a:latin typeface="微软雅黑" panose="020B0503020204020204" charset="-122"/>
              </a:rPr>
              <a:t>潜台词定义及重要性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潜台词，指对话中未直接表达但暗示的真实意图或情感。在戏剧创作中，巧妙运用潜台词能增加作品深度，引发观众深思。</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32" y="1627201"/>
            <a:ext cx="3040532" cy="3627439"/>
          </a:xfrm>
          <a:prstGeom prst="roundRect">
            <a:avLst>
              <a:gd name="adj" fmla="val 9999"/>
            </a:avLst>
          </a:prstGeom>
          <a:solidFill>
            <a:srgbClr val="DCF3FF"/>
          </a:solidFill>
          <a:ln w="6350">
            <a:solidFill>
              <a:srgbClr val="18AF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18AFAB"/>
                </a:solidFill>
                <a:latin typeface="微软雅黑" panose="020B0503020204020204" charset="-122"/>
              </a:rPr>
              <a:t>潜台词的识别技巧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通过分析语境、角色关系和语言细节，识别潜台词背后的真实动机和情感。这要求创作者具备敏锐的洞察力和丰富的生活经验。</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65" y="1627200"/>
            <a:ext cx="3040542" cy="3627439"/>
          </a:xfrm>
          <a:prstGeom prst="roundRect">
            <a:avLst>
              <a:gd name="adj" fmla="val 10000"/>
            </a:avLst>
          </a:prstGeom>
          <a:solidFill>
            <a:srgbClr val="DCF3FF"/>
          </a:solidFill>
          <a:ln w="6350">
            <a:solidFill>
              <a:srgbClr val="18AF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18AFAB"/>
                </a:solidFill>
                <a:latin typeface="微软雅黑" panose="020B0503020204020204" charset="-122"/>
              </a:rPr>
              <a:t>潜台词运用策略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在戏剧化创作中，合理运用潜台词可以丰富角色层次，增强剧情张力。具体策略包括设置悬念、使用反讽和隐喻等手法，使作品更具吸引力。</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方言特色融入</a:t>
            </a:r>
            <a:endParaRPr sz="3000" b="1" i="0">
              <a:solidFill>
                <a:srgbClr val="000000"/>
              </a:solidFill>
              <a:latin typeface="微软雅黑" panose="020B0503020204020204" charset="-122"/>
            </a:endParaRPr>
          </a:p>
        </p:txBody>
      </p:sp>
      <p:sp>
        <p:nvSpPr>
          <p:cNvPr id="4" name="New shape"/>
          <p:cNvSpPr/>
          <p:nvPr/>
        </p:nvSpPr>
        <p:spPr>
          <a:xfrm>
            <a:off x="6458401" y="1555200"/>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方言在剧本中的作用</a:t>
            </a:r>
            <a:endParaRPr sz="2100" b="1" i="0">
              <a:solidFill>
                <a:srgbClr val="18AFA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方言能增强剧本的真实感，反映地域文化特色，为角色塑造增添深度，拉近观众与故事的距离。</a:t>
            </a:r>
            <a:endParaRPr sz="1575" b="0" i="0">
              <a:solidFill>
                <a:srgbClr val="000000"/>
              </a:solidFill>
              <a:latin typeface="微软雅黑" panose="020B0503020204020204" charset="-122"/>
            </a:endParaRPr>
          </a:p>
        </p:txBody>
      </p:sp>
      <p:sp>
        <p:nvSpPr>
          <p:cNvPr id="5" name="New shape"/>
          <p:cNvSpPr/>
          <p:nvPr/>
        </p:nvSpPr>
        <p:spPr>
          <a:xfrm>
            <a:off x="981860" y="2390400"/>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18AFAB"/>
                </a:solidFill>
                <a:latin typeface="微软雅黑" panose="020B0503020204020204" charset="-122"/>
              </a:rPr>
              <a:t>方言的运用技巧</a:t>
            </a:r>
            <a:endParaRPr sz="2100" b="1" i="0">
              <a:solidFill>
                <a:srgbClr val="18AFAB"/>
              </a:solidFill>
              <a:latin typeface="微软雅黑" panose="020B0503020204020204" charset="-122"/>
            </a:endParaRPr>
          </a:p>
          <a:p>
            <a:pPr algn="r">
              <a:lnSpc>
                <a:spcPct val="150000"/>
              </a:lnSpc>
            </a:pPr>
            <a:r>
              <a:rPr sz="1575" b="0" i="0">
                <a:solidFill>
                  <a:srgbClr val="000000"/>
                </a:solidFill>
                <a:latin typeface="微软雅黑" panose="020B0503020204020204" charset="-122"/>
              </a:rPr>
              <a:t>通过巧妙融入方言元素，如特定词汇、语调等，使对话生动有趣，增强戏剧效果和地方色彩。</a:t>
            </a:r>
            <a:endParaRPr sz="1575" b="0" i="0">
              <a:solidFill>
                <a:srgbClr val="000000"/>
              </a:solidFill>
              <a:latin typeface="微软雅黑" panose="020B0503020204020204" charset="-122"/>
            </a:endParaRPr>
          </a:p>
        </p:txBody>
      </p:sp>
      <p:sp>
        <p:nvSpPr>
          <p:cNvPr id="6" name="New shape"/>
          <p:cNvSpPr/>
          <p:nvPr/>
        </p:nvSpPr>
        <p:spPr>
          <a:xfrm>
            <a:off x="6458401" y="3005402"/>
            <a:ext cx="4554174"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方言对剧情的影响</a:t>
            </a:r>
            <a:endParaRPr sz="2100" b="1" i="0">
              <a:solidFill>
                <a:srgbClr val="18AFA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方言的使用不仅丰富了语言表达，还能深化人物性格，推动情节发展，提升整体艺术表现力。</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244201"/>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376202"/>
            <a:ext cx="39600" cy="4572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185942"/>
            <a:ext cx="309600" cy="396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005402"/>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7FEFD"/>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18AFAB"/>
                </a:solidFill>
                <a:latin typeface="微软雅黑" panose="020B0503020204020204" charset="-122"/>
              </a:rPr>
              <a:t>04</a:t>
            </a:r>
            <a:endParaRPr sz="4800" b="1" i="0">
              <a:solidFill>
                <a:srgbClr val="18AFA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479D"/>
                </a:solidFill>
                <a:latin typeface="微软雅黑" panose="020B0503020204020204" charset="-122"/>
              </a:rPr>
              <a:t>舞台表现手法</a:t>
            </a:r>
            <a:endParaRPr sz="4800" b="1" i="0">
              <a:solidFill>
                <a:srgbClr val="00479D"/>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灯光音效配合</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灯光与剧情同步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通过精心设计的灯光效果，增强戏剧表演的情感表达和视觉冲击力。例如，在关键情节转折时使用暗色调强化紧张氛围。</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音效增强场景感</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利用背景音乐和特殊音效，如自然声、机械运转声等，为观众营造身临其境的听觉体验，提升整个演出的沉浸感和真实度。</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动态光影效果</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结合现代舞台技术，运用投影、激光等手段创造动态光影变换，不仅美化舞台背景，也有效引导观众情绪，加深对剧情的理解与感受。</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肢体语言设计</a:t>
            </a:r>
            <a:endParaRPr sz="3000" b="1" i="0">
              <a:solidFill>
                <a:srgbClr val="000000"/>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肢体语言的重要性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在戏剧化创作中，肢体语言是演员传达情感和角色性格的重要手段，能够增强观众的沉浸感。</a:t>
            </a:r>
            <a:endParaRPr sz="1575" b="0" i="0">
              <a:solidFill>
                <a:srgbClr val="000000"/>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设计原则与技巧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设计肢体语言时需考虑角色背景和场景需求，运用非言语动作如姿态、眼神等，以精准表达角色内心世界。</a:t>
            </a:r>
            <a:endParaRPr sz="1575" b="0" i="0">
              <a:solidFill>
                <a:srgbClr val="000000"/>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实践与反馈</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通过舞台表演实践肢体语言的设计，并收集观众及同行的反馈，不断调整优化，提升角色表现力和戏剧效果。</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道具符号隐喻</a:t>
            </a:r>
            <a:endParaRPr sz="3000" b="1" i="0">
              <a:solidFill>
                <a:srgbClr val="000000"/>
              </a:solidFill>
              <a:latin typeface="微软雅黑" panose="020B0503020204020204" charset="-122"/>
            </a:endParaRPr>
          </a:p>
        </p:txBody>
      </p:sp>
      <p:sp>
        <p:nvSpPr>
          <p:cNvPr id="4" name="New shape"/>
          <p:cNvSpPr/>
          <p:nvPr/>
        </p:nvSpPr>
        <p:spPr>
          <a:xfrm>
            <a:off x="1558800" y="301188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道具的象征意义</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戏剧中的道具不仅是场景的组成部分，更通过其独特设计承载特定象征意义，如剑象征权力，玫瑰代表爱情，增强观众的情感共鸣。</a:t>
            </a:r>
            <a:endParaRPr sz="1575" b="0" i="0">
              <a:solidFill>
                <a:srgbClr val="000000"/>
              </a:solidFill>
              <a:latin typeface="微软雅黑" panose="020B0503020204020204" charset="-122"/>
            </a:endParaRPr>
          </a:p>
        </p:txBody>
      </p:sp>
      <p:sp>
        <p:nvSpPr>
          <p:cNvPr id="5" name="New shape"/>
          <p:cNvSpPr/>
          <p:nvPr/>
        </p:nvSpPr>
        <p:spPr>
          <a:xfrm>
            <a:off x="4430015" y="3011879"/>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隐喻的深层运用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在戏剧创作中，通过对道具的隐喻性使用，能够深化剧情主题和角色心理，例如以破碎的镜子象征破碎的关系或梦想，增加作品内涵。</a:t>
            </a:r>
            <a:endParaRPr sz="1575" b="0" i="0">
              <a:solidFill>
                <a:srgbClr val="000000"/>
              </a:solidFill>
              <a:latin typeface="微软雅黑" panose="020B0503020204020204" charset="-122"/>
            </a:endParaRPr>
          </a:p>
        </p:txBody>
      </p:sp>
      <p:sp>
        <p:nvSpPr>
          <p:cNvPr id="6" name="New shape"/>
          <p:cNvSpPr/>
          <p:nvPr/>
        </p:nvSpPr>
        <p:spPr>
          <a:xfrm>
            <a:off x="7301229" y="3011879"/>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道具与剧情的互动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道具不仅作为视觉元素存在，更在剧情发展中扮演关键角色，如一把钥匙开启故事新篇章或一个箱子揭示隐藏的秘密，推动情节发展。</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7FEFD"/>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18AFAB"/>
                </a:solidFill>
                <a:latin typeface="微软雅黑" panose="020B0503020204020204" charset="-122"/>
              </a:rPr>
              <a:t>05</a:t>
            </a:r>
            <a:endParaRPr sz="4800" b="1" i="0">
              <a:solidFill>
                <a:srgbClr val="18AFA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479D"/>
                </a:solidFill>
                <a:latin typeface="微软雅黑" panose="020B0503020204020204" charset="-122"/>
              </a:rPr>
              <a:t>主题深化路径</a:t>
            </a:r>
            <a:endParaRPr sz="4800" b="1" i="0">
              <a:solidFill>
                <a:srgbClr val="00479D"/>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838800" y="979200"/>
            <a:ext cx="3672000" cy="511200"/>
          </a:xfrm>
          <a:prstGeom prst="rect">
            <a:avLst/>
          </a:prstGeom>
          <a:ln>
            <a:noFill/>
          </a:ln>
        </p:spPr>
      </p:pic>
      <p:sp>
        <p:nvSpPr>
          <p:cNvPr id="3" name="New shape"/>
          <p:cNvSpPr/>
          <p:nvPr/>
        </p:nvSpPr>
        <p:spPr>
          <a:xfrm>
            <a:off x="1054800" y="1037646"/>
            <a:ext cx="2482880"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479D"/>
                </a:solidFill>
                <a:latin typeface="微软雅黑" panose="020B0503020204020204" charset="-122"/>
              </a:rPr>
              <a:t>目录</a:t>
            </a:r>
            <a:endParaRPr sz="4800" b="1" i="0">
              <a:solidFill>
                <a:srgbClr val="00479D"/>
              </a:solidFill>
              <a:latin typeface="微软雅黑" panose="020B0503020204020204" charset="-122"/>
            </a:endParaRPr>
          </a:p>
        </p:txBody>
      </p:sp>
      <p:sp>
        <p:nvSpPr>
          <p:cNvPr id="4" name="New shape"/>
          <p:cNvSpPr/>
          <p:nvPr/>
        </p:nvSpPr>
        <p:spPr>
          <a:xfrm>
            <a:off x="1486800"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18AFAB"/>
                </a:solidFill>
                <a:latin typeface="微软雅黑" panose="020B0503020204020204" charset="-122"/>
              </a:rPr>
              <a:t>01</a:t>
            </a:r>
            <a:endParaRPr sz="1575" b="1">
              <a:solidFill>
                <a:srgbClr val="18AFAB"/>
              </a:solidFill>
              <a:latin typeface="微软雅黑" panose="020B0503020204020204" charset="-122"/>
            </a:endParaRPr>
          </a:p>
          <a:p>
            <a:pPr>
              <a:lnSpc>
                <a:spcPct val="150000"/>
              </a:lnSpc>
            </a:pPr>
            <a:r>
              <a:rPr sz="1575" b="0" i="0">
                <a:solidFill>
                  <a:srgbClr val="000000"/>
                </a:solidFill>
                <a:latin typeface="微软雅黑" panose="020B0503020204020204" charset="-122"/>
              </a:rPr>
              <a:t>戏剧核心要素解析</a:t>
            </a:r>
            <a:endParaRPr sz="1575" b="0" i="0">
              <a:solidFill>
                <a:srgbClr val="000000"/>
              </a:solidFill>
              <a:latin typeface="微软雅黑" panose="020B0503020204020204" charset="-122"/>
            </a:endParaRPr>
          </a:p>
        </p:txBody>
      </p:sp>
      <p:sp>
        <p:nvSpPr>
          <p:cNvPr id="5" name="New shape"/>
          <p:cNvSpPr/>
          <p:nvPr/>
        </p:nvSpPr>
        <p:spPr>
          <a:xfrm>
            <a:off x="3455314"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18AFAB"/>
                </a:solidFill>
                <a:latin typeface="微软雅黑" panose="020B0503020204020204" charset="-122"/>
              </a:rPr>
              <a:t>02</a:t>
            </a:r>
            <a:endParaRPr sz="1575" b="1">
              <a:solidFill>
                <a:srgbClr val="18AFAB"/>
              </a:solidFill>
              <a:latin typeface="微软雅黑" panose="020B0503020204020204" charset="-122"/>
            </a:endParaRPr>
          </a:p>
          <a:p>
            <a:pPr>
              <a:lnSpc>
                <a:spcPct val="150000"/>
              </a:lnSpc>
            </a:pPr>
            <a:r>
              <a:rPr sz="1575" b="0" i="0">
                <a:solidFill>
                  <a:srgbClr val="000000"/>
                </a:solidFill>
                <a:latin typeface="微软雅黑" panose="020B0503020204020204" charset="-122"/>
              </a:rPr>
              <a:t>剧本结构设计</a:t>
            </a:r>
            <a:endParaRPr sz="1575" b="0" i="0">
              <a:solidFill>
                <a:srgbClr val="000000"/>
              </a:solidFill>
              <a:latin typeface="微软雅黑" panose="020B0503020204020204" charset="-122"/>
            </a:endParaRPr>
          </a:p>
        </p:txBody>
      </p:sp>
      <p:sp>
        <p:nvSpPr>
          <p:cNvPr id="6" name="New shape"/>
          <p:cNvSpPr/>
          <p:nvPr/>
        </p:nvSpPr>
        <p:spPr>
          <a:xfrm>
            <a:off x="5423828"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18AFAB"/>
                </a:solidFill>
                <a:latin typeface="微软雅黑" panose="020B0503020204020204" charset="-122"/>
              </a:rPr>
              <a:t>03</a:t>
            </a:r>
            <a:endParaRPr sz="1575" b="1">
              <a:solidFill>
                <a:srgbClr val="18AFAB"/>
              </a:solidFill>
              <a:latin typeface="微软雅黑" panose="020B0503020204020204" charset="-122"/>
            </a:endParaRPr>
          </a:p>
          <a:p>
            <a:pPr>
              <a:lnSpc>
                <a:spcPct val="150000"/>
              </a:lnSpc>
            </a:pPr>
            <a:r>
              <a:rPr sz="1575" b="0" i="0">
                <a:solidFill>
                  <a:srgbClr val="000000"/>
                </a:solidFill>
                <a:latin typeface="微软雅黑" panose="020B0503020204020204" charset="-122"/>
              </a:rPr>
              <a:t>台词创作要领</a:t>
            </a:r>
            <a:endParaRPr sz="1575" b="0" i="0">
              <a:solidFill>
                <a:srgbClr val="000000"/>
              </a:solidFill>
              <a:latin typeface="微软雅黑" panose="020B0503020204020204" charset="-122"/>
            </a:endParaRPr>
          </a:p>
        </p:txBody>
      </p:sp>
      <p:sp>
        <p:nvSpPr>
          <p:cNvPr id="7" name="New shape"/>
          <p:cNvSpPr/>
          <p:nvPr/>
        </p:nvSpPr>
        <p:spPr>
          <a:xfrm>
            <a:off x="7392342"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18AFAB"/>
                </a:solidFill>
                <a:latin typeface="微软雅黑" panose="020B0503020204020204" charset="-122"/>
              </a:rPr>
              <a:t>04</a:t>
            </a:r>
            <a:endParaRPr sz="1575" b="1">
              <a:solidFill>
                <a:srgbClr val="18AFAB"/>
              </a:solidFill>
              <a:latin typeface="微软雅黑" panose="020B0503020204020204" charset="-122"/>
            </a:endParaRPr>
          </a:p>
          <a:p>
            <a:pPr>
              <a:lnSpc>
                <a:spcPct val="150000"/>
              </a:lnSpc>
            </a:pPr>
            <a:r>
              <a:rPr sz="1575" b="0" i="0">
                <a:solidFill>
                  <a:srgbClr val="000000"/>
                </a:solidFill>
                <a:latin typeface="微软雅黑" panose="020B0503020204020204" charset="-122"/>
              </a:rPr>
              <a:t>舞台表现手法</a:t>
            </a:r>
            <a:endParaRPr sz="1575" b="0" i="0">
              <a:solidFill>
                <a:srgbClr val="000000"/>
              </a:solidFill>
              <a:latin typeface="微软雅黑" panose="020B0503020204020204" charset="-122"/>
            </a:endParaRPr>
          </a:p>
        </p:txBody>
      </p:sp>
      <p:sp>
        <p:nvSpPr>
          <p:cNvPr id="8" name="New shape"/>
          <p:cNvSpPr/>
          <p:nvPr/>
        </p:nvSpPr>
        <p:spPr>
          <a:xfrm>
            <a:off x="9360857"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18AFAB"/>
                </a:solidFill>
                <a:latin typeface="微软雅黑" panose="020B0503020204020204" charset="-122"/>
              </a:rPr>
              <a:t>05</a:t>
            </a:r>
            <a:endParaRPr sz="1575" b="1">
              <a:solidFill>
                <a:srgbClr val="18AFAB"/>
              </a:solidFill>
              <a:latin typeface="微软雅黑" panose="020B0503020204020204" charset="-122"/>
            </a:endParaRPr>
          </a:p>
          <a:p>
            <a:pPr>
              <a:lnSpc>
                <a:spcPct val="150000"/>
              </a:lnSpc>
            </a:pPr>
            <a:r>
              <a:rPr sz="1575" b="0" i="0">
                <a:solidFill>
                  <a:srgbClr val="000000"/>
                </a:solidFill>
                <a:latin typeface="微软雅黑" panose="020B0503020204020204" charset="-122"/>
              </a:rPr>
              <a:t>主题深化路径</a:t>
            </a:r>
            <a:endParaRPr sz="1575" b="0" i="0">
              <a:solidFill>
                <a:srgbClr val="000000"/>
              </a:solidFill>
              <a:latin typeface="微软雅黑" panose="020B0503020204020204" charset="-122"/>
            </a:endParaRPr>
          </a:p>
        </p:txBody>
      </p:sp>
      <p:sp>
        <p:nvSpPr>
          <p:cNvPr id="9" name="New shape"/>
          <p:cNvSpPr/>
          <p:nvPr/>
        </p:nvSpPr>
        <p:spPr>
          <a:xfrm>
            <a:off x="1486800"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18AFAB"/>
                </a:solidFill>
                <a:latin typeface="微软雅黑" panose="020B0503020204020204" charset="-122"/>
              </a:rPr>
              <a:t>06</a:t>
            </a:r>
            <a:endParaRPr sz="1575" b="1">
              <a:solidFill>
                <a:srgbClr val="18AFAB"/>
              </a:solidFill>
              <a:latin typeface="微软雅黑" panose="020B0503020204020204" charset="-122"/>
            </a:endParaRPr>
          </a:p>
          <a:p>
            <a:pPr>
              <a:lnSpc>
                <a:spcPct val="150000"/>
              </a:lnSpc>
            </a:pPr>
            <a:r>
              <a:rPr sz="1575" b="0" i="0">
                <a:solidFill>
                  <a:srgbClr val="000000"/>
                </a:solidFill>
                <a:latin typeface="微软雅黑" panose="020B0503020204020204" charset="-122"/>
              </a:rPr>
              <a:t>改编创新实践</a:t>
            </a:r>
            <a:endParaRPr sz="1575" b="0" i="0">
              <a:solidFill>
                <a:srgbClr val="000000"/>
              </a:solidFill>
              <a:latin typeface="微软雅黑" panose="020B0503020204020204" charset="-122"/>
            </a:endParaRPr>
          </a:p>
        </p:txBody>
      </p:sp>
      <p:sp>
        <p:nvSpPr>
          <p:cNvPr id="10" name="New shape"/>
          <p:cNvSpPr/>
          <p:nvPr/>
        </p:nvSpPr>
        <p:spPr>
          <a:xfrm>
            <a:off x="3455314"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18AFAB"/>
                </a:solidFill>
                <a:latin typeface="微软雅黑" panose="020B0503020204020204" charset="-122"/>
              </a:rPr>
              <a:t>07</a:t>
            </a:r>
            <a:endParaRPr sz="1575" b="1">
              <a:solidFill>
                <a:srgbClr val="18AFAB"/>
              </a:solidFill>
              <a:latin typeface="微软雅黑" panose="020B0503020204020204" charset="-122"/>
            </a:endParaRPr>
          </a:p>
          <a:p>
            <a:pPr>
              <a:lnSpc>
                <a:spcPct val="150000"/>
              </a:lnSpc>
            </a:pPr>
            <a:r>
              <a:rPr sz="1575" b="0" i="0">
                <a:solidFill>
                  <a:srgbClr val="000000"/>
                </a:solidFill>
                <a:latin typeface="微软雅黑" panose="020B0503020204020204" charset="-122"/>
              </a:rPr>
              <a:t>排演流程管理</a:t>
            </a:r>
            <a:endParaRPr sz="1575" b="0" i="0">
              <a:solidFill>
                <a:srgbClr val="000000"/>
              </a:solidFill>
              <a:latin typeface="微软雅黑" panose="020B0503020204020204" charset="-122"/>
            </a:endParaRPr>
          </a:p>
        </p:txBody>
      </p:sp>
      <p:sp>
        <p:nvSpPr>
          <p:cNvPr id="11" name="New shape"/>
          <p:cNvSpPr/>
          <p:nvPr/>
        </p:nvSpPr>
        <p:spPr>
          <a:xfrm>
            <a:off x="5423828"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18AFAB"/>
                </a:solidFill>
                <a:latin typeface="微软雅黑" panose="020B0503020204020204" charset="-122"/>
              </a:rPr>
              <a:t>08</a:t>
            </a:r>
            <a:endParaRPr sz="1575" b="1">
              <a:solidFill>
                <a:srgbClr val="18AFAB"/>
              </a:solidFill>
              <a:latin typeface="微软雅黑" panose="020B0503020204020204" charset="-122"/>
            </a:endParaRPr>
          </a:p>
          <a:p>
            <a:pPr>
              <a:lnSpc>
                <a:spcPct val="150000"/>
              </a:lnSpc>
            </a:pPr>
            <a:r>
              <a:rPr sz="1575" b="0" i="0">
                <a:solidFill>
                  <a:srgbClr val="000000"/>
                </a:solidFill>
                <a:latin typeface="微软雅黑" panose="020B0503020204020204" charset="-122"/>
              </a:rPr>
              <a:t>观众互动设计</a:t>
            </a:r>
            <a:endParaRPr sz="1575" b="0" i="0">
              <a:solidFill>
                <a:srgbClr val="000000"/>
              </a:solidFill>
              <a:latin typeface="微软雅黑" panose="020B0503020204020204" charset="-122"/>
            </a:endParaRPr>
          </a:p>
        </p:txBody>
      </p:sp>
      <p:sp>
        <p:nvSpPr>
          <p:cNvPr id="12" name="New shape"/>
          <p:cNvSpPr/>
          <p:nvPr/>
        </p:nvSpPr>
        <p:spPr>
          <a:xfrm>
            <a:off x="7392342"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18AFAB"/>
                </a:solidFill>
                <a:latin typeface="微软雅黑" panose="020B0503020204020204" charset="-122"/>
              </a:rPr>
              <a:t>09</a:t>
            </a:r>
            <a:endParaRPr sz="1575" b="1">
              <a:solidFill>
                <a:srgbClr val="18AFAB"/>
              </a:solidFill>
              <a:latin typeface="微软雅黑" panose="020B0503020204020204" charset="-122"/>
            </a:endParaRPr>
          </a:p>
          <a:p>
            <a:pPr>
              <a:lnSpc>
                <a:spcPct val="150000"/>
              </a:lnSpc>
            </a:pPr>
            <a:r>
              <a:rPr sz="1575" b="0" i="0">
                <a:solidFill>
                  <a:srgbClr val="000000"/>
                </a:solidFill>
                <a:latin typeface="微软雅黑" panose="020B0503020204020204" charset="-122"/>
              </a:rPr>
              <a:t>文化价值传递</a:t>
            </a:r>
            <a:endParaRPr sz="1575" b="0" i="0">
              <a:solidFill>
                <a:srgbClr val="000000"/>
              </a:solidFill>
              <a:latin typeface="微软雅黑" panose="020B0503020204020204" charset="-122"/>
            </a:endParaRPr>
          </a:p>
        </p:txBody>
      </p:sp>
      <p:sp>
        <p:nvSpPr>
          <p:cNvPr id="13" name="New shape"/>
          <p:cNvSpPr/>
          <p:nvPr/>
        </p:nvSpPr>
        <p:spPr>
          <a:xfrm>
            <a:off x="9360857"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18AFAB"/>
                </a:solidFill>
                <a:latin typeface="微软雅黑" panose="020B0503020204020204" charset="-122"/>
              </a:rPr>
              <a:t>10</a:t>
            </a:r>
            <a:endParaRPr sz="1575" b="1">
              <a:solidFill>
                <a:srgbClr val="18AFAB"/>
              </a:solidFill>
              <a:latin typeface="微软雅黑" panose="020B0503020204020204" charset="-122"/>
            </a:endParaRPr>
          </a:p>
          <a:p>
            <a:pPr>
              <a:lnSpc>
                <a:spcPct val="150000"/>
              </a:lnSpc>
            </a:pPr>
            <a:r>
              <a:rPr sz="1575" b="0" i="0">
                <a:solidFill>
                  <a:srgbClr val="000000"/>
                </a:solidFill>
                <a:latin typeface="微软雅黑" panose="020B0503020204020204" charset="-122"/>
              </a:rPr>
              <a:t>数字技术赋能</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社会议题映射</a:t>
            </a:r>
            <a:endParaRPr sz="3000" b="1" i="0">
              <a:solidFill>
                <a:srgbClr val="000000"/>
              </a:solidFill>
              <a:latin typeface="微软雅黑" panose="020B0503020204020204" charset="-122"/>
            </a:endParaRPr>
          </a:p>
        </p:txBody>
      </p:sp>
      <p:sp>
        <p:nvSpPr>
          <p:cNvPr id="4" name="New shape"/>
          <p:cNvSpPr/>
          <p:nvPr/>
        </p:nvSpPr>
        <p:spPr>
          <a:xfrm>
            <a:off x="1558800" y="2402270"/>
            <a:ext cx="2744215" cy="11727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戏剧化创作通过艺术形式反映社会问题，以增强公众对重要议题的关注和理解。</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DCF3FF"/>
          </a:solidFill>
          <a:ln w="6350">
            <a:solidFill>
              <a:srgbClr val="00479D"/>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18AFAB"/>
                </a:solidFill>
                <a:latin typeface="微软雅黑" panose="020B0503020204020204" charset="-122"/>
              </a:rPr>
              <a:t>社会议题映射概述</a:t>
            </a:r>
            <a:endParaRPr sz="2100" b="1" i="0">
              <a:solidFill>
                <a:srgbClr val="18AFAB"/>
              </a:solidFill>
              <a:latin typeface="微软雅黑" panose="020B0503020204020204" charset="-122"/>
            </a:endParaRPr>
          </a:p>
        </p:txBody>
      </p:sp>
      <p:sp>
        <p:nvSpPr>
          <p:cNvPr id="6" name="New shape"/>
          <p:cNvSpPr/>
          <p:nvPr/>
        </p:nvSpPr>
        <p:spPr>
          <a:xfrm>
            <a:off x="4430015" y="2402271"/>
            <a:ext cx="2744215" cy="11727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利用象征性场景、角色设定等手法，将复杂的社会议题转化为易于接受的视觉故事。</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DCF3FF"/>
          </a:solidFill>
          <a:ln w="6350">
            <a:solidFill>
              <a:srgbClr val="00479D"/>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18AFAB"/>
                </a:solidFill>
                <a:latin typeface="微软雅黑" panose="020B0503020204020204" charset="-122"/>
              </a:rPr>
              <a:t>映射方法与技巧</a:t>
            </a:r>
            <a:endParaRPr sz="2100" b="1" i="0">
              <a:solidFill>
                <a:srgbClr val="18AFAB"/>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分析如何将具体社会议题如环保、教育不公等问题，通过戏剧化创作有效传达给公众。</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DCF3FF"/>
          </a:solidFill>
          <a:ln w="6350">
            <a:solidFill>
              <a:srgbClr val="00479D"/>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18AFAB"/>
                </a:solidFill>
                <a:latin typeface="微软雅黑" panose="020B0503020204020204" charset="-122"/>
              </a:rPr>
              <a:t>成功案例分析</a:t>
            </a:r>
            <a:endParaRPr sz="2100" b="1" i="0">
              <a:solidFill>
                <a:srgbClr val="18AFAB"/>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哲学思考植入</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哲学思考的定义</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哲学思考是深入探讨和分析人类存在、知识本质及价值观念等根本问题的过程，旨在通过逻辑推理和批判性思维寻求普遍真理。</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戏剧化创作中哲学思考的应用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在戏剧化创作过程中，融入哲学思考能够丰富剧本深度，通过人物对话或情节设计展现复杂思想，增强作品的思想性和艺术感染力。</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哲学思考对剧情发展的影响</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哲学思考的引入为剧情发展提供了新的视角和动力，使故事不仅仅是事件的堆砌，而是成为探索人性、社会乃至宇宙真理的载体。</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情感共鸣激发</a:t>
            </a:r>
            <a:endParaRPr sz="3000" b="1" i="0">
              <a:solidFill>
                <a:srgbClr val="000000"/>
              </a:solidFill>
              <a:latin typeface="微软雅黑" panose="020B0503020204020204" charset="-122"/>
            </a:endParaRPr>
          </a:p>
        </p:txBody>
      </p:sp>
      <p:sp>
        <p:nvSpPr>
          <p:cNvPr id="4" name="New shape"/>
          <p:cNvSpPr/>
          <p:nvPr/>
        </p:nvSpPr>
        <p:spPr>
          <a:xfrm>
            <a:off x="1558800" y="1627200"/>
            <a:ext cx="2744215"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情感共鸣定义</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指通过艺术作品引发观众情感共振，达到心理共鸣效果，增强作品感染力。</a:t>
            </a:r>
            <a:endParaRPr sz="1575" b="0" i="0">
              <a:solidFill>
                <a:srgbClr val="000000"/>
              </a:solidFill>
              <a:latin typeface="微软雅黑" panose="020B0503020204020204" charset="-122"/>
            </a:endParaRPr>
          </a:p>
        </p:txBody>
      </p:sp>
      <p:sp>
        <p:nvSpPr>
          <p:cNvPr id="5" name="New shape"/>
          <p:cNvSpPr/>
          <p:nvPr/>
        </p:nvSpPr>
        <p:spPr>
          <a:xfrm>
            <a:off x="4430015" y="1627200"/>
            <a:ext cx="2744215"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创作技巧分析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利用情节设计、角色塑造等手法，精准把握观众情感，创造强烈共鸣体验。</a:t>
            </a:r>
            <a:endParaRPr sz="1575" b="0" i="0">
              <a:solidFill>
                <a:srgbClr val="000000"/>
              </a:solidFill>
              <a:latin typeface="微软雅黑" panose="020B0503020204020204" charset="-122"/>
            </a:endParaRPr>
          </a:p>
        </p:txBody>
      </p:sp>
      <p:sp>
        <p:nvSpPr>
          <p:cNvPr id="6" name="New shape"/>
          <p:cNvSpPr/>
          <p:nvPr/>
        </p:nvSpPr>
        <p:spPr>
          <a:xfrm>
            <a:off x="7301229" y="1627200"/>
            <a:ext cx="2744216"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案例研究</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选取经典戏剧作品，剖析其情感共鸣策略，提供创作灵感与实践指导。</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F7FEFD"/>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18AFAB"/>
                </a:solidFill>
                <a:latin typeface="微软雅黑" panose="020B0503020204020204" charset="-122"/>
              </a:rPr>
              <a:t>06</a:t>
            </a:r>
            <a:endParaRPr sz="4800" b="1" i="0">
              <a:solidFill>
                <a:srgbClr val="18AFA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479D"/>
                </a:solidFill>
                <a:latin typeface="微软雅黑" panose="020B0503020204020204" charset="-122"/>
              </a:rPr>
              <a:t>改编创新实践</a:t>
            </a:r>
            <a:endParaRPr sz="4800" b="1" i="0">
              <a:solidFill>
                <a:srgbClr val="00479D"/>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经典文本重构</a:t>
            </a:r>
            <a:endParaRPr sz="3000" b="1" i="0">
              <a:solidFill>
                <a:srgbClr val="000000"/>
              </a:solidFill>
              <a:latin typeface="微软雅黑" panose="020B0503020204020204" charset="-122"/>
            </a:endParaRPr>
          </a:p>
        </p:txBody>
      </p:sp>
      <p:sp>
        <p:nvSpPr>
          <p:cNvPr id="4" name="New shape"/>
          <p:cNvSpPr/>
          <p:nvPr/>
        </p:nvSpPr>
        <p:spPr>
          <a:xfrm>
            <a:off x="1558800" y="3011879"/>
            <a:ext cx="2744215"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经典文本选择标准</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在重构经典文本时，选择具有普遍影响力和深刻主题的作品。这些作品应具备跨文化共鸣、思想深度和艺术价值，为戏剧化创作提供坚实基础。</a:t>
            </a:r>
            <a:endParaRPr sz="1575" b="0" i="0">
              <a:solidFill>
                <a:srgbClr val="000000"/>
              </a:solidFill>
              <a:latin typeface="微软雅黑" panose="020B0503020204020204" charset="-122"/>
            </a:endParaRPr>
          </a:p>
        </p:txBody>
      </p:sp>
      <p:sp>
        <p:nvSpPr>
          <p:cNvPr id="5" name="New shape"/>
          <p:cNvSpPr/>
          <p:nvPr/>
        </p:nvSpPr>
        <p:spPr>
          <a:xfrm>
            <a:off x="4430015" y="3011879"/>
            <a:ext cx="2744215"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结构与情节重塑</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对选定的经典文本进行结构与情节的重新构思。通过调整故事线、增加戏剧冲突或改变角色设定，使原有故事适应现代观众的审美需求，同时保持原作精神。</a:t>
            </a:r>
            <a:endParaRPr sz="1575" b="0" i="0">
              <a:solidFill>
                <a:srgbClr val="000000"/>
              </a:solidFill>
              <a:latin typeface="微软雅黑" panose="020B0503020204020204" charset="-122"/>
            </a:endParaRPr>
          </a:p>
        </p:txBody>
      </p:sp>
      <p:sp>
        <p:nvSpPr>
          <p:cNvPr id="6" name="New shape"/>
          <p:cNvSpPr/>
          <p:nvPr/>
        </p:nvSpPr>
        <p:spPr>
          <a:xfrm>
            <a:off x="7301229" y="3011879"/>
            <a:ext cx="2744216"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语言风格现代化</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将经典文本中的语言风格进行现代化改造，使之更符合当代语境。使用现代词汇、表达方式和流行语汇，增强文本与年轻观众之间的沟通效果，提升戏剧吸引力。</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跨媒介融合法</a:t>
            </a:r>
            <a:endParaRPr sz="3000" b="1" i="0">
              <a:solidFill>
                <a:srgbClr val="000000"/>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跨媒介融合法是戏剧化创作中的一种创新方法，通过整合不同媒介的艺术形式与技术手段，创造出具有新颖性和深度的作品。</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DCF3FF"/>
          </a:solidFill>
          <a:ln w="6350">
            <a:solidFill>
              <a:srgbClr val="00479D"/>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18AFAB"/>
                </a:solidFill>
                <a:latin typeface="微软雅黑" panose="020B0503020204020204" charset="-122"/>
              </a:rPr>
              <a:t>跨媒介融合法概念</a:t>
            </a:r>
            <a:endParaRPr sz="2100" b="1" i="0">
              <a:solidFill>
                <a:srgbClr val="18AFAB"/>
              </a:solidFill>
              <a:latin typeface="微软雅黑" panose="020B0503020204020204" charset="-122"/>
            </a:endParaRPr>
          </a:p>
        </p:txBody>
      </p:sp>
      <p:sp>
        <p:nvSpPr>
          <p:cNvPr id="6" name="New shape"/>
          <p:cNvSpPr/>
          <p:nvPr/>
        </p:nvSpPr>
        <p:spPr>
          <a:xfrm>
            <a:off x="4430015" y="2402270"/>
            <a:ext cx="2744215"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实施跨媒介融合法时，应考虑媒介间的互补性、故事叙述的连贯性以及观众体验的统一性，确保各媒介元素和谐共存，共同构建完整的艺术世界。</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DCF3FF"/>
          </a:solidFill>
          <a:ln w="6350">
            <a:solidFill>
              <a:srgbClr val="00479D"/>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18AFAB"/>
                </a:solidFill>
                <a:latin typeface="微软雅黑" panose="020B0503020204020204" charset="-122"/>
              </a:rPr>
              <a:t>实施策略</a:t>
            </a:r>
            <a:endParaRPr sz="2100" b="1" i="0">
              <a:solidFill>
                <a:srgbClr val="18AFAB"/>
              </a:solidFill>
              <a:latin typeface="微软雅黑" panose="020B0503020204020204" charset="-122"/>
            </a:endParaRPr>
          </a:p>
        </p:txBody>
      </p:sp>
      <p:sp>
        <p:nvSpPr>
          <p:cNvPr id="8" name="New shape"/>
          <p:cNvSpPr/>
          <p:nvPr/>
        </p:nvSpPr>
        <p:spPr>
          <a:xfrm>
            <a:off x="7301229" y="2402270"/>
            <a:ext cx="2744216"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通过分析成功的跨媒介融合作品，如《阿凡达》的电影和游戏互动体验，我们可以深入理解如何利用不同媒介的优势，增强故事表达和观众参与度。</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DCF3FF"/>
          </a:solidFill>
          <a:ln w="6350">
            <a:solidFill>
              <a:srgbClr val="00479D"/>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18AFAB"/>
                </a:solidFill>
                <a:latin typeface="微软雅黑" panose="020B0503020204020204" charset="-122"/>
              </a:rPr>
              <a:t>成功案例分析</a:t>
            </a:r>
            <a:endParaRPr sz="2100" b="1" i="0">
              <a:solidFill>
                <a:srgbClr val="18AFAB"/>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现代元素植入</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现代科技融合</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通过将最新科技成果融入戏剧创作，如增强现实、虚拟现实等技术，为观众带来沉浸式的观剧体验。</a:t>
            </a:r>
            <a:endParaRPr sz="1575" b="0" i="0">
              <a:solidFill>
                <a:srgbClr val="000000"/>
              </a:solidFill>
              <a:latin typeface="微软雅黑" panose="020B0503020204020204" charset="-122"/>
            </a:endParaRPr>
          </a:p>
        </p:txBody>
      </p:sp>
      <p:sp>
        <p:nvSpPr>
          <p:cNvPr id="5" name="New shape"/>
          <p:cNvSpPr/>
          <p:nvPr/>
        </p:nvSpPr>
        <p:spPr>
          <a:xfrm>
            <a:off x="1774800" y="3089497"/>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当代文化元素</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结合现代社会流行文化和热点话题，使剧本更贴近当代观众的生活，增强共鸣感和参与度。</a:t>
            </a:r>
            <a:endParaRPr sz="1575" b="0" i="0">
              <a:solidFill>
                <a:srgbClr val="000000"/>
              </a:solidFill>
              <a:latin typeface="微软雅黑" panose="020B0503020204020204" charset="-122"/>
            </a:endParaRPr>
          </a:p>
        </p:txBody>
      </p:sp>
      <p:sp>
        <p:nvSpPr>
          <p:cNvPr id="6" name="New shape"/>
          <p:cNvSpPr/>
          <p:nvPr/>
        </p:nvSpPr>
        <p:spPr>
          <a:xfrm>
            <a:off x="1774800" y="4263387"/>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多媒体互动设计</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利用多媒体手段，如舞台投影、移动设备互动等，丰富舞台表现力，增强戏剧的吸引力和感染力。</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263387"/>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F7FEFD"/>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18AFAB"/>
                </a:solidFill>
                <a:latin typeface="微软雅黑" panose="020B0503020204020204" charset="-122"/>
              </a:rPr>
              <a:t>07</a:t>
            </a:r>
            <a:endParaRPr sz="4800" b="1" i="0">
              <a:solidFill>
                <a:srgbClr val="18AFA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479D"/>
                </a:solidFill>
                <a:latin typeface="微软雅黑" panose="020B0503020204020204" charset="-122"/>
              </a:rPr>
              <a:t>排演流程管理</a:t>
            </a:r>
            <a:endParaRPr sz="4800" b="1" i="0">
              <a:solidFill>
                <a:srgbClr val="00479D"/>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分阶段彩排计划</a:t>
            </a:r>
            <a:endParaRPr sz="3000" b="1" i="0">
              <a:solidFill>
                <a:srgbClr val="000000"/>
              </a:solidFill>
              <a:latin typeface="微软雅黑" panose="020B0503020204020204" charset="-122"/>
            </a:endParaRPr>
          </a:p>
        </p:txBody>
      </p:sp>
      <p:sp>
        <p:nvSpPr>
          <p:cNvPr id="4" name="New shape"/>
          <p:cNvSpPr/>
          <p:nvPr/>
        </p:nvSpPr>
        <p:spPr>
          <a:xfrm>
            <a:off x="1558800" y="1627201"/>
            <a:ext cx="3040532" cy="3627439"/>
          </a:xfrm>
          <a:prstGeom prst="roundRect">
            <a:avLst>
              <a:gd name="adj" fmla="val 9999"/>
            </a:avLst>
          </a:prstGeom>
          <a:solidFill>
            <a:srgbClr val="DCF3FF"/>
          </a:solidFill>
          <a:ln w="6350">
            <a:solidFill>
              <a:srgbClr val="18AF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18AFAB"/>
                </a:solidFill>
                <a:latin typeface="微软雅黑" panose="020B0503020204020204" charset="-122"/>
              </a:rPr>
              <a:t>彩排前准备阶段</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在正式彩排之前，需要详细规划剧本、角色分配及场地布置。此阶段关键在于确保所有参与者了解各自职责，并准备好所需道具和服装。</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32" y="1627200"/>
            <a:ext cx="3040542" cy="3627439"/>
          </a:xfrm>
          <a:prstGeom prst="roundRect">
            <a:avLst>
              <a:gd name="adj" fmla="val 10000"/>
            </a:avLst>
          </a:prstGeom>
          <a:solidFill>
            <a:srgbClr val="DCF3FF"/>
          </a:solidFill>
          <a:ln w="6350">
            <a:solidFill>
              <a:srgbClr val="18AF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18AFAB"/>
                </a:solidFill>
                <a:latin typeface="微软雅黑" panose="020B0503020204020204" charset="-122"/>
              </a:rPr>
              <a:t>分段彩排实施</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根据剧情发展，将整体剧本分为若干部分进行分段彩排。每段彩排后，导演与演员共同讨论表现效果，调整不足之处，以期达到最佳表演状态。</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73" y="1627200"/>
            <a:ext cx="3040542" cy="3627439"/>
          </a:xfrm>
          <a:prstGeom prst="roundRect">
            <a:avLst>
              <a:gd name="adj" fmla="val 10000"/>
            </a:avLst>
          </a:prstGeom>
          <a:solidFill>
            <a:srgbClr val="DCF3FF"/>
          </a:solidFill>
          <a:ln w="6350">
            <a:solidFill>
              <a:srgbClr val="18AF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18AFAB"/>
                </a:solidFill>
                <a:latin typeface="微软雅黑" panose="020B0503020204020204" charset="-122"/>
              </a:rPr>
              <a:t>全剧联排与调整</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完成所有分段彩排后，进行全剧的联合彩排。通过完整演绎整个剧目，检验各部分衔接是否流畅，进一步优化细节处理，确保最终演出完美呈现。</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演员调度方案</a:t>
            </a:r>
            <a:endParaRPr sz="3000" b="1" i="0">
              <a:solidFill>
                <a:srgbClr val="000000"/>
              </a:solidFill>
              <a:latin typeface="微软雅黑" panose="020B0503020204020204" charset="-122"/>
            </a:endParaRPr>
          </a:p>
        </p:txBody>
      </p:sp>
      <p:sp>
        <p:nvSpPr>
          <p:cNvPr id="4" name="New shape"/>
          <p:cNvSpPr/>
          <p:nvPr/>
        </p:nvSpPr>
        <p:spPr>
          <a:xfrm>
            <a:off x="6458401" y="1555200"/>
            <a:ext cx="4545078" cy="1853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演员调度重要性</a:t>
            </a:r>
            <a:endParaRPr sz="2100" b="1" i="0">
              <a:solidFill>
                <a:srgbClr val="18AFA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在戏剧化创作中，合理的演员调度能够有效提升剧情表现力和观众的沉浸感。通过精心设计的调度方案，可以最大化地展示角色间的情感冲突和互动效果。</a:t>
            </a:r>
            <a:endParaRPr sz="1575" b="0" i="0">
              <a:solidFill>
                <a:srgbClr val="000000"/>
              </a:solidFill>
              <a:latin typeface="微软雅黑" panose="020B0503020204020204" charset="-122"/>
            </a:endParaRPr>
          </a:p>
        </p:txBody>
      </p:sp>
      <p:sp>
        <p:nvSpPr>
          <p:cNvPr id="5" name="New shape"/>
          <p:cNvSpPr/>
          <p:nvPr/>
        </p:nvSpPr>
        <p:spPr>
          <a:xfrm>
            <a:off x="981860" y="2390400"/>
            <a:ext cx="4545077" cy="1853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18AFAB"/>
                </a:solidFill>
                <a:latin typeface="微软雅黑" panose="020B0503020204020204" charset="-122"/>
              </a:rPr>
              <a:t>调度方案设计原则</a:t>
            </a:r>
            <a:endParaRPr sz="2100" b="1" i="0">
              <a:solidFill>
                <a:srgbClr val="18AFAB"/>
              </a:solidFill>
              <a:latin typeface="微软雅黑" panose="020B0503020204020204" charset="-122"/>
            </a:endParaRPr>
          </a:p>
          <a:p>
            <a:pPr algn="r">
              <a:lnSpc>
                <a:spcPct val="150000"/>
              </a:lnSpc>
            </a:pPr>
            <a:r>
              <a:rPr sz="1575" b="0" i="0">
                <a:solidFill>
                  <a:srgbClr val="000000"/>
                </a:solidFill>
                <a:latin typeface="微软雅黑" panose="020B0503020204020204" charset="-122"/>
              </a:rPr>
              <a:t>设计演员调度方案时，需考虑剧情发展、角色特性及舞台空间限制等因素。合理安排演员的位置和移动路线，使每个场景都能精准传达预定的情绪和信息。</a:t>
            </a:r>
            <a:endParaRPr sz="1575" b="0" i="0">
              <a:solidFill>
                <a:srgbClr val="000000"/>
              </a:solidFill>
              <a:latin typeface="微软雅黑" panose="020B0503020204020204" charset="-122"/>
            </a:endParaRPr>
          </a:p>
        </p:txBody>
      </p:sp>
      <p:sp>
        <p:nvSpPr>
          <p:cNvPr id="6" name="New shape"/>
          <p:cNvSpPr/>
          <p:nvPr/>
        </p:nvSpPr>
        <p:spPr>
          <a:xfrm>
            <a:off x="6458401" y="3726212"/>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实施与调整策略</a:t>
            </a:r>
            <a:endParaRPr sz="2100" b="1" i="0">
              <a:solidFill>
                <a:srgbClr val="18AFA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在实际演出中，调度方案需灵活调整以应对突发情况。导演应密切观察现场反应，适时进行微调，确保每一幕都能达到最佳表演效果。</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965012"/>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4097012"/>
            <a:ext cx="39600" cy="4572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906752"/>
            <a:ext cx="309600" cy="396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726212"/>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7FEFD"/>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18AFAB"/>
                </a:solidFill>
                <a:latin typeface="微软雅黑" panose="020B0503020204020204" charset="-122"/>
              </a:rPr>
              <a:t>01</a:t>
            </a:r>
            <a:endParaRPr sz="4800" b="1" i="0">
              <a:solidFill>
                <a:srgbClr val="18AFA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479D"/>
                </a:solidFill>
                <a:latin typeface="微软雅黑" panose="020B0503020204020204" charset="-122"/>
              </a:rPr>
              <a:t>戏剧核心要素解析</a:t>
            </a:r>
            <a:endParaRPr sz="4800" b="1" i="0">
              <a:solidFill>
                <a:srgbClr val="00479D"/>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现场应变机制</a:t>
            </a:r>
            <a:endParaRPr sz="3000" b="1" i="0">
              <a:solidFill>
                <a:srgbClr val="000000"/>
              </a:solidFill>
              <a:latin typeface="微软雅黑" panose="020B0503020204020204" charset="-122"/>
            </a:endParaRPr>
          </a:p>
        </p:txBody>
      </p:sp>
      <p:sp>
        <p:nvSpPr>
          <p:cNvPr id="4" name="New shape"/>
          <p:cNvSpPr/>
          <p:nvPr/>
        </p:nvSpPr>
        <p:spPr>
          <a:xfrm>
            <a:off x="1558800" y="301188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实时问题识别技巧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现场应变要求创作者能迅速识别并处理突发问题，通过敏锐的观察力和快速判断，确保演出顺利进行。</a:t>
            </a:r>
            <a:endParaRPr sz="1575" b="0" i="0">
              <a:solidFill>
                <a:srgbClr val="000000"/>
              </a:solidFill>
              <a:latin typeface="微软雅黑" panose="020B0503020204020204" charset="-122"/>
            </a:endParaRPr>
          </a:p>
        </p:txBody>
      </p:sp>
      <p:sp>
        <p:nvSpPr>
          <p:cNvPr id="5" name="New shape"/>
          <p:cNvSpPr/>
          <p:nvPr/>
        </p:nvSpPr>
        <p:spPr>
          <a:xfrm>
            <a:off x="4430015" y="3011879"/>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即兴创作能力培养</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提升即兴创作能力是现场应变的关键，通过日常训练和实践，增强对场景的适应能力和创意输出速度。</a:t>
            </a:r>
            <a:endParaRPr sz="1575" b="0" i="0">
              <a:solidFill>
                <a:srgbClr val="000000"/>
              </a:solidFill>
              <a:latin typeface="微软雅黑" panose="020B0503020204020204" charset="-122"/>
            </a:endParaRPr>
          </a:p>
        </p:txBody>
      </p:sp>
      <p:sp>
        <p:nvSpPr>
          <p:cNvPr id="6" name="New shape"/>
          <p:cNvSpPr/>
          <p:nvPr/>
        </p:nvSpPr>
        <p:spPr>
          <a:xfrm>
            <a:off x="7301229" y="3011879"/>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观众互动与反馈机制</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有效的观众互动和反馈机制可以帮助演员及时调整表演策略，使演出更加生动、真实地反映观众需求。</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solidFill>
          <a:srgbClr val="F7FEFD"/>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18AFAB"/>
                </a:solidFill>
                <a:latin typeface="微软雅黑" panose="020B0503020204020204" charset="-122"/>
              </a:rPr>
              <a:t>08</a:t>
            </a:r>
            <a:endParaRPr sz="4800" b="1" i="0">
              <a:solidFill>
                <a:srgbClr val="18AFA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479D"/>
                </a:solidFill>
                <a:latin typeface="微软雅黑" panose="020B0503020204020204" charset="-122"/>
              </a:rPr>
              <a:t>观众互动设计</a:t>
            </a:r>
            <a:endParaRPr sz="4800" b="1" i="0">
              <a:solidFill>
                <a:srgbClr val="00479D"/>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沉浸式体验营造</a:t>
            </a:r>
            <a:endParaRPr sz="3000" b="1" i="0">
              <a:solidFill>
                <a:srgbClr val="000000"/>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环境氛围营造</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通过精心设计的舞台布置、灯光效果以及音乐选择，营造出与故事情境相匹配的氛围，增强观众的沉浸感。</a:t>
            </a:r>
            <a:endParaRPr sz="1575" b="0" i="0">
              <a:solidFill>
                <a:srgbClr val="000000"/>
              </a:solidFill>
              <a:latin typeface="微软雅黑" panose="020B0503020204020204" charset="-122"/>
            </a:endParaRPr>
          </a:p>
        </p:txBody>
      </p:sp>
      <p:sp>
        <p:nvSpPr>
          <p:cNvPr id="5" name="New shape"/>
          <p:cNvSpPr/>
          <p:nvPr/>
        </p:nvSpPr>
        <p:spPr>
          <a:xfrm>
            <a:off x="4430015" y="1627200"/>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角色表演深度</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演员通过深入理解角色背景和情感状态，运用细腻的表演技巧，将角色内心世界真实地呈现给观众，提升戏剧感染力。</a:t>
            </a:r>
            <a:endParaRPr sz="1575" b="0" i="0">
              <a:solidFill>
                <a:srgbClr val="000000"/>
              </a:solidFill>
              <a:latin typeface="微软雅黑" panose="020B0503020204020204" charset="-122"/>
            </a:endParaRPr>
          </a:p>
        </p:txBody>
      </p:sp>
      <p:sp>
        <p:nvSpPr>
          <p:cNvPr id="6" name="New shape"/>
          <p:cNvSpPr/>
          <p:nvPr/>
        </p:nvSpPr>
        <p:spPr>
          <a:xfrm>
            <a:off x="7301229" y="1627200"/>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剧情互动性设计</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在剧本创作中融入互动环节，如观众投票决定剧情走向、参与角色扮演等，使观众不仅是旁观者，更是故事的一部分。</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即时反馈收集</a:t>
            </a:r>
            <a:endParaRPr sz="3000" b="1" i="0">
              <a:solidFill>
                <a:srgbClr val="000000"/>
              </a:solidFill>
              <a:latin typeface="微软雅黑" panose="020B0503020204020204" charset="-122"/>
            </a:endParaRPr>
          </a:p>
        </p:txBody>
      </p:sp>
      <p:sp>
        <p:nvSpPr>
          <p:cNvPr id="4" name="New shape"/>
          <p:cNvSpPr/>
          <p:nvPr/>
        </p:nvSpPr>
        <p:spPr>
          <a:xfrm>
            <a:off x="1558800" y="1627201"/>
            <a:ext cx="3040516" cy="3267222"/>
          </a:xfrm>
          <a:prstGeom prst="roundRect">
            <a:avLst>
              <a:gd name="adj" fmla="val 9999"/>
            </a:avLst>
          </a:prstGeom>
          <a:solidFill>
            <a:srgbClr val="DCF3FF"/>
          </a:solidFill>
          <a:ln w="6350">
            <a:solidFill>
              <a:srgbClr val="18AF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18AFAB"/>
                </a:solidFill>
                <a:latin typeface="微软雅黑" panose="020B0503020204020204" charset="-122"/>
              </a:rPr>
              <a:t>实时观众互动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利用即时反馈工具，如在线投票、实时评论等，收集观众对戏剧表演的即时感受和建议，帮助创作者及时调整内容。</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15" y="1627201"/>
            <a:ext cx="3040515" cy="3267222"/>
          </a:xfrm>
          <a:prstGeom prst="roundRect">
            <a:avLst>
              <a:gd name="adj" fmla="val 9999"/>
            </a:avLst>
          </a:prstGeom>
          <a:solidFill>
            <a:srgbClr val="DCF3FF"/>
          </a:solidFill>
          <a:ln w="6350">
            <a:solidFill>
              <a:srgbClr val="18AF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18AFAB"/>
                </a:solidFill>
                <a:latin typeface="微软雅黑" panose="020B0503020204020204" charset="-122"/>
              </a:rPr>
              <a:t>演员表现评估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通过观众的反应和评分，快速了解演员的表现是否达到预期效果，及时给予正面或建设性的反馈，促进演员成长。</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30" y="1627201"/>
            <a:ext cx="3040516" cy="3267222"/>
          </a:xfrm>
          <a:prstGeom prst="roundRect">
            <a:avLst>
              <a:gd name="adj" fmla="val 9999"/>
            </a:avLst>
          </a:prstGeom>
          <a:solidFill>
            <a:srgbClr val="DCF3FF"/>
          </a:solidFill>
          <a:ln w="6350">
            <a:solidFill>
              <a:srgbClr val="18AF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18AFAB"/>
                </a:solidFill>
                <a:latin typeface="微软雅黑" panose="020B0503020204020204" charset="-122"/>
              </a:rPr>
              <a:t>剧情调整与优化</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根据收集到的即时反馈，分析观众对剧情发展的接受度和兴趣点，适时调整剧情走向或增加亮点，以提升整体演出质量。</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社群传播策略</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社群影响力构建</a:t>
            </a:r>
            <a:endParaRPr sz="2100" b="1" i="0">
              <a:solidFill>
                <a:srgbClr val="18AFA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通过建立和维护积极的社群环境，利用成员的互动和传播力，形成强大的网络效应，增强品牌或信息的传播力度。</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18AFAB"/>
                </a:solidFill>
                <a:latin typeface="微软雅黑" panose="020B0503020204020204" charset="-122"/>
              </a:rPr>
              <a:t>内容创意与分享机制</a:t>
            </a:r>
            <a:endParaRPr sz="2100" b="1" i="0">
              <a:solidFill>
                <a:srgbClr val="18AFAB"/>
              </a:solidFill>
              <a:latin typeface="微软雅黑" panose="020B0503020204020204" charset="-122"/>
            </a:endParaRPr>
          </a:p>
          <a:p>
            <a:pPr algn="r">
              <a:lnSpc>
                <a:spcPct val="150000"/>
              </a:lnSpc>
            </a:pPr>
            <a:r>
              <a:rPr sz="1575" b="0" i="0">
                <a:solidFill>
                  <a:srgbClr val="000000"/>
                </a:solidFill>
                <a:latin typeface="微软雅黑" panose="020B0503020204020204" charset="-122"/>
              </a:rPr>
              <a:t>设计引人入胜的内容策略，并结合激励机制鼓励用户参与分享，如举办竞赛、提供独家内容等，以提升社群活跃度和内容的病毒式扩散。</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数据分析与优化策略</a:t>
            </a:r>
            <a:endParaRPr sz="2100" b="1" i="0">
              <a:solidFill>
                <a:srgbClr val="18AFA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运用数据分析工具监控社群动态，评估传播效果，根据反馈调整策略，持续优化内容质量和传播效率，实现精准营销和高效传播。</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bg>
      <p:bgPr>
        <a:solidFill>
          <a:srgbClr val="F7FEFD"/>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18AFAB"/>
                </a:solidFill>
                <a:latin typeface="微软雅黑" panose="020B0503020204020204" charset="-122"/>
              </a:rPr>
              <a:t>09</a:t>
            </a:r>
            <a:endParaRPr sz="4800" b="1" i="0">
              <a:solidFill>
                <a:srgbClr val="18AFA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479D"/>
                </a:solidFill>
                <a:latin typeface="微软雅黑" panose="020B0503020204020204" charset="-122"/>
              </a:rPr>
              <a:t>文化价值传递</a:t>
            </a:r>
            <a:endParaRPr sz="4800" b="1" i="0">
              <a:solidFill>
                <a:srgbClr val="00479D"/>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传统美学传承</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传统戏剧美学</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传统戏剧美学包括角色塑造、舞台设计和表演风格等，这些元素共同构建了戏剧的视觉和情感体验。</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古典戏剧影响</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古典戏剧如古希腊悲剧和中国传统戏曲对现代戏剧产生了深远的影响，其美学理念至今仍被广泛借鉴。</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美学传承途径</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通过教育、研究和国际交流等方式，传统戏剧美学得以传承和发展，为当代戏剧创作提供丰富的灵感来源。</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当代精神诠释</a:t>
            </a:r>
            <a:endParaRPr sz="3000" b="1" i="0">
              <a:solidFill>
                <a:srgbClr val="000000"/>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当代精神核心</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当代精神聚焦于创新与自我表达，鼓励个体在多元文化背景下寻找自我价值，通过艺术形式展现内心世界。</a:t>
            </a:r>
            <a:endParaRPr sz="1575" b="0" i="0">
              <a:solidFill>
                <a:srgbClr val="000000"/>
              </a:solidFill>
              <a:latin typeface="微软雅黑" panose="020B0503020204020204" charset="-122"/>
            </a:endParaRPr>
          </a:p>
        </p:txBody>
      </p:sp>
      <p:sp>
        <p:nvSpPr>
          <p:cNvPr id="5" name="New shape"/>
          <p:cNvSpPr/>
          <p:nvPr/>
        </p:nvSpPr>
        <p:spPr>
          <a:xfrm>
            <a:off x="4430015" y="1627200"/>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戏剧化创作意义</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戏剧化创作不仅是艺术呈现，更是情感共鸣的桥梁，帮助观众理解复杂情感和社会议题，促进思想交流与心灵触动。</a:t>
            </a:r>
            <a:endParaRPr sz="1575" b="0" i="0">
              <a:solidFill>
                <a:srgbClr val="000000"/>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当代精神实践途径</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通过参与戏剧活动，个人可探索并表达自我，同时增强社会责任感与同理心，促进文化多样性和包容性的发展。</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普世价值挖掘</a:t>
            </a:r>
            <a:endParaRPr sz="3000" b="1" i="0">
              <a:solidFill>
                <a:srgbClr val="000000"/>
              </a:solidFill>
              <a:latin typeface="微软雅黑" panose="020B0503020204020204" charset="-122"/>
            </a:endParaRPr>
          </a:p>
        </p:txBody>
      </p:sp>
      <p:sp>
        <p:nvSpPr>
          <p:cNvPr id="4" name="New shape"/>
          <p:cNvSpPr/>
          <p:nvPr/>
        </p:nvSpPr>
        <p:spPr>
          <a:xfrm>
            <a:off x="1558800" y="1627201"/>
            <a:ext cx="3040503" cy="3267239"/>
          </a:xfrm>
          <a:prstGeom prst="roundRect">
            <a:avLst>
              <a:gd name="adj" fmla="val 10000"/>
            </a:avLst>
          </a:prstGeom>
          <a:solidFill>
            <a:srgbClr val="DCF3FF"/>
          </a:solidFill>
          <a:ln w="6350">
            <a:solidFill>
              <a:srgbClr val="18AF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18AFAB"/>
                </a:solidFill>
                <a:latin typeface="微软雅黑" panose="020B0503020204020204" charset="-122"/>
              </a:rPr>
              <a:t>探索人类共通情感</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挖掘戏剧作品中普遍存在的情感，如爱、恐惧、希望等，这些元素跨越文化和国界，触动人心。</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2" y="1627201"/>
            <a:ext cx="3032171" cy="3267239"/>
          </a:xfrm>
          <a:prstGeom prst="roundRect">
            <a:avLst>
              <a:gd name="adj" fmla="val 10000"/>
            </a:avLst>
          </a:prstGeom>
          <a:solidFill>
            <a:srgbClr val="DCF3FF"/>
          </a:solidFill>
          <a:ln w="6350">
            <a:solidFill>
              <a:srgbClr val="18AF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18AFAB"/>
                </a:solidFill>
                <a:latin typeface="微软雅黑" panose="020B0503020204020204" charset="-122"/>
              </a:rPr>
              <a:t>构建普世道德观念</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通过戏剧化表达，探讨正义、牺牲、勇气等普世价值，引导观众反思自身行为与社会道德。</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85474" y="1627201"/>
            <a:ext cx="3031738" cy="3267239"/>
          </a:xfrm>
          <a:prstGeom prst="roundRect">
            <a:avLst>
              <a:gd name="adj" fmla="val 10032"/>
            </a:avLst>
          </a:prstGeom>
          <a:solidFill>
            <a:srgbClr val="DCF3FF"/>
          </a:solidFill>
          <a:ln w="6350">
            <a:solidFill>
              <a:srgbClr val="18AF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18AFAB"/>
                </a:solidFill>
                <a:latin typeface="微软雅黑" panose="020B0503020204020204" charset="-122"/>
              </a:rPr>
              <a:t>强化社会责任感</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利用戏剧化手法，展示个人选择对社会的影响，激发观众的社会责任感和行动意识。</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bg>
      <p:bgPr>
        <a:solidFill>
          <a:srgbClr val="F7FEFD"/>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18AFAB"/>
                </a:solidFill>
                <a:latin typeface="微软雅黑" panose="020B0503020204020204" charset="-122"/>
              </a:rPr>
              <a:t>10</a:t>
            </a:r>
            <a:endParaRPr sz="4800" b="1" i="0">
              <a:solidFill>
                <a:srgbClr val="18AFA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479D"/>
                </a:solidFill>
                <a:latin typeface="微软雅黑" panose="020B0503020204020204" charset="-122"/>
              </a:rPr>
              <a:t>数字技术赋能</a:t>
            </a:r>
            <a:endParaRPr sz="4800" b="1" i="0">
              <a:solidFill>
                <a:srgbClr val="00479D"/>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冲突构建方法</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角色对立构建</a:t>
            </a:r>
            <a:endParaRPr sz="2100" b="1" i="0">
              <a:solidFill>
                <a:srgbClr val="18AFA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通过设置主要角色和反派角色之间的冲突，可以有效推动剧情发展。这种对立不仅增强了故事张力，也使得观众更能投入其中。</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18AFAB"/>
                </a:solidFill>
                <a:latin typeface="微软雅黑" panose="020B0503020204020204" charset="-122"/>
              </a:rPr>
              <a:t>情节波折设计</a:t>
            </a:r>
            <a:endParaRPr sz="2100" b="1" i="0">
              <a:solidFill>
                <a:srgbClr val="18AFAB"/>
              </a:solidFill>
              <a:latin typeface="微软雅黑" panose="020B0503020204020204" charset="-122"/>
            </a:endParaRPr>
          </a:p>
          <a:p>
            <a:pPr algn="r">
              <a:lnSpc>
                <a:spcPct val="150000"/>
              </a:lnSpc>
            </a:pPr>
            <a:r>
              <a:rPr sz="1575" b="0" i="0">
                <a:solidFill>
                  <a:srgbClr val="000000"/>
                </a:solidFill>
                <a:latin typeface="微软雅黑" panose="020B0503020204020204" charset="-122"/>
              </a:rPr>
              <a:t>在戏剧化创作中，设计意外的情节转折是吸引观众的关键。通过不断制造悬念和解决问题，可以保持观众的兴趣并增加作品的吸引力。</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内心冲突展现</a:t>
            </a:r>
            <a:endParaRPr sz="2100" b="1" i="0">
              <a:solidFill>
                <a:srgbClr val="18AFA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除了外在的冲突，深入挖掘角色的内心矛盾也是戏剧化创作的重要手段。通过展示角色的心理斗争，可以使人物形象更为丰满，增强故事深度。</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虚拟场景搭建</a:t>
            </a:r>
            <a:endParaRPr sz="3000" b="1" i="0">
              <a:solidFill>
                <a:srgbClr val="000000"/>
              </a:solidFill>
              <a:latin typeface="微软雅黑" panose="020B0503020204020204" charset="-122"/>
            </a:endParaRPr>
          </a:p>
        </p:txBody>
      </p:sp>
      <p:sp>
        <p:nvSpPr>
          <p:cNvPr id="4" name="New shape"/>
          <p:cNvSpPr/>
          <p:nvPr/>
        </p:nvSpPr>
        <p:spPr>
          <a:xfrm>
            <a:off x="1558800" y="2402271"/>
            <a:ext cx="2744215"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在戏剧化创作中，虚拟场景的搭建是关键要素之一。它不仅能够增强故事的沉浸感，还能为角色提供更丰富的背景信息，使观众更容易融入剧情之中。</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DCF3FF"/>
          </a:solidFill>
          <a:ln w="6350">
            <a:solidFill>
              <a:srgbClr val="00479D"/>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18AFAB"/>
                </a:solidFill>
                <a:latin typeface="微软雅黑" panose="020B0503020204020204" charset="-122"/>
              </a:rPr>
              <a:t>虚拟场景的重要性</a:t>
            </a:r>
            <a:endParaRPr sz="2100" b="1" i="0">
              <a:solidFill>
                <a:srgbClr val="18AFAB"/>
              </a:solidFill>
              <a:latin typeface="微软雅黑" panose="020B0503020204020204" charset="-122"/>
            </a:endParaRPr>
          </a:p>
        </p:txBody>
      </p:sp>
      <p:sp>
        <p:nvSpPr>
          <p:cNvPr id="6" name="New shape"/>
          <p:cNvSpPr/>
          <p:nvPr/>
        </p:nvSpPr>
        <p:spPr>
          <a:xfrm>
            <a:off x="4430015" y="2878465"/>
            <a:ext cx="2744215" cy="261436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通过精心设计与布置，结合多媒体技术如视频、音效等手段，可以创造出逼真且富有创意的虚拟环境。此外，合理运用色彩、光影变化也能进一步提升场景的真实感和艺术效果。</a:t>
            </a:r>
            <a:endParaRPr sz="1575" b="0" i="0">
              <a:solidFill>
                <a:srgbClr val="000000"/>
              </a:solidFill>
              <a:latin typeface="微软雅黑" panose="020B0503020204020204" charset="-122"/>
            </a:endParaRPr>
          </a:p>
        </p:txBody>
      </p:sp>
      <p:sp>
        <p:nvSpPr>
          <p:cNvPr id="7" name="New shape"/>
          <p:cNvSpPr/>
          <p:nvPr/>
        </p:nvSpPr>
        <p:spPr>
          <a:xfrm>
            <a:off x="4427625" y="1627200"/>
            <a:ext cx="2580660" cy="1124265"/>
          </a:xfrm>
          <a:prstGeom prst="roundRect">
            <a:avLst>
              <a:gd name="adj" fmla="val 10888"/>
            </a:avLst>
          </a:prstGeom>
          <a:solidFill>
            <a:srgbClr val="DCF3FF"/>
          </a:solidFill>
          <a:ln w="6350">
            <a:solidFill>
              <a:srgbClr val="00479D"/>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18AFAB"/>
                </a:solidFill>
                <a:latin typeface="微软雅黑" panose="020B0503020204020204" charset="-122"/>
              </a:rPr>
              <a:t>如何有效搭建虚拟场景</a:t>
            </a:r>
            <a:endParaRPr sz="2100" b="1" i="0">
              <a:solidFill>
                <a:srgbClr val="18AFAB"/>
              </a:solidFill>
              <a:latin typeface="微软雅黑" panose="020B0503020204020204" charset="-122"/>
            </a:endParaRPr>
          </a:p>
        </p:txBody>
      </p:sp>
      <p:sp>
        <p:nvSpPr>
          <p:cNvPr id="8" name="New shape"/>
          <p:cNvSpPr/>
          <p:nvPr/>
        </p:nvSpPr>
        <p:spPr>
          <a:xfrm>
            <a:off x="7301229" y="2878465"/>
            <a:ext cx="2744216" cy="261436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以某知名影视作品为例，其背后团队利用先进的CGI技术构建了一个既梦幻又现实的未来世界。此例展示了高水平虚拟场景搭建对于提升整体作品质量所起的决定性作用。</a:t>
            </a:r>
            <a:endParaRPr sz="1575" b="0" i="0">
              <a:solidFill>
                <a:srgbClr val="000000"/>
              </a:solidFill>
              <a:latin typeface="微软雅黑" panose="020B0503020204020204" charset="-122"/>
            </a:endParaRPr>
          </a:p>
        </p:txBody>
      </p:sp>
      <p:sp>
        <p:nvSpPr>
          <p:cNvPr id="9" name="New shape"/>
          <p:cNvSpPr/>
          <p:nvPr/>
        </p:nvSpPr>
        <p:spPr>
          <a:xfrm>
            <a:off x="7298841" y="1627200"/>
            <a:ext cx="2580658" cy="1124266"/>
          </a:xfrm>
          <a:prstGeom prst="roundRect">
            <a:avLst>
              <a:gd name="adj" fmla="val 10888"/>
            </a:avLst>
          </a:prstGeom>
          <a:solidFill>
            <a:srgbClr val="DCF3FF"/>
          </a:solidFill>
          <a:ln w="6350">
            <a:solidFill>
              <a:srgbClr val="00479D"/>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18AFAB"/>
                </a:solidFill>
                <a:latin typeface="微软雅黑" panose="020B0503020204020204" charset="-122"/>
              </a:rPr>
              <a:t>案例分析：成功应用实例</a:t>
            </a:r>
            <a:endParaRPr sz="2100" b="1" i="0">
              <a:solidFill>
                <a:srgbClr val="18AFAB"/>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AR增强现实应用</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AR增强现实技术概述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增强现实(AR)是一种通过将数字信息叠加到真实世界视图上，提供交互式体验的技术。它结合了计算机图形、传感技术和用户界面设计，以创造沉浸式的虚拟环境。</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AR在教育领域的应用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在教育领域，AR技术被用来创建互动的学习工具和模拟环境，如历史场景重现或生物解剖学习，帮助学生通过直观的方式理解复杂概念，提高学习效率和兴趣。</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AR在娱乐行业的革新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AR技术为游戏和电影等娱乐形式带来了新的变革。通过将虚拟角色或元素融入现实，创造出独特的观影和游戏体验，极大地丰富了观众的感官体验，提升了娱乐内容的吸引力。</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大数据分析优化</a:t>
            </a:r>
            <a:endParaRPr sz="3000" b="1" i="0">
              <a:solidFill>
                <a:srgbClr val="000000"/>
              </a:solidFill>
              <a:latin typeface="微软雅黑" panose="020B0503020204020204" charset="-122"/>
            </a:endParaRPr>
          </a:p>
        </p:txBody>
      </p:sp>
      <p:sp>
        <p:nvSpPr>
          <p:cNvPr id="4" name="New shape"/>
          <p:cNvSpPr/>
          <p:nvPr/>
        </p:nvSpPr>
        <p:spPr>
          <a:xfrm>
            <a:off x="1558800" y="1627200"/>
            <a:ext cx="2744215" cy="280887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大数据分析在戏剧创作中的应用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通过分析观众反馈、社交媒体数据等，创作者能更精确地把握观众喜好，从而优化剧本内容和表演方式，提升作品的吸引力和影响力。</a:t>
            </a:r>
            <a:endParaRPr sz="1575" b="0" i="0">
              <a:solidFill>
                <a:srgbClr val="000000"/>
              </a:solidFill>
              <a:latin typeface="微软雅黑" panose="020B0503020204020204" charset="-122"/>
            </a:endParaRPr>
          </a:p>
        </p:txBody>
      </p:sp>
      <p:sp>
        <p:nvSpPr>
          <p:cNvPr id="5" name="New shape"/>
          <p:cNvSpPr/>
          <p:nvPr/>
        </p:nvSpPr>
        <p:spPr>
          <a:xfrm>
            <a:off x="4430015" y="1627200"/>
            <a:ext cx="2744215" cy="316927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数据驱动的角色设计策略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利用大数据技术分析不同角色设定对观众情感的影响，为角色塑造提供科学依据，增强角色与观众之间的共鸣，提高作品的情感深度和艺术表现力。</a:t>
            </a:r>
            <a:endParaRPr sz="1575" b="0" i="0">
              <a:solidFill>
                <a:srgbClr val="000000"/>
              </a:solidFill>
              <a:latin typeface="微软雅黑" panose="020B0503020204020204" charset="-122"/>
            </a:endParaRPr>
          </a:p>
        </p:txBody>
      </p:sp>
      <p:sp>
        <p:nvSpPr>
          <p:cNvPr id="6" name="New shape"/>
          <p:cNvSpPr/>
          <p:nvPr/>
        </p:nvSpPr>
        <p:spPr>
          <a:xfrm>
            <a:off x="7301229" y="1627200"/>
            <a:ext cx="2744216"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精准营销与观众定位</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结合大数据分析结果，制定针对性的市场营销策略，准确触达目标观众群体，有效提升作品的市场覆盖率和票房收入，实现商业价值最大化。</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263572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谢 谢 大 家</a:t>
            </a:r>
            <a:endParaRPr sz="4800" b="1"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人物塑造技巧</a:t>
            </a:r>
            <a:endParaRPr sz="3000" b="1" i="0">
              <a:solidFill>
                <a:srgbClr val="000000"/>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通过深入分析角色的心理和行为，构建鲜明的个性特点。使用细节描写和对话展现人物性格，使其在故事中栩栩如生。</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DCF3FF"/>
          </a:solidFill>
          <a:ln w="6350">
            <a:solidFill>
              <a:srgbClr val="00479D"/>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18AFAB"/>
                </a:solidFill>
                <a:latin typeface="微软雅黑" panose="020B0503020204020204" charset="-122"/>
              </a:rPr>
              <a:t>人物性格塑造</a:t>
            </a:r>
            <a:endParaRPr sz="2100" b="1" i="0">
              <a:solidFill>
                <a:srgbClr val="18AFAB"/>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详细描绘人物的成长环境、经历和社会关系，为人物行为提供合理的动机和背景支持。背景设定有助于深化角色形象，增强故事真实性。</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DCF3FF"/>
          </a:solidFill>
          <a:ln w="6350">
            <a:solidFill>
              <a:srgbClr val="00479D"/>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18AFAB"/>
                </a:solidFill>
                <a:latin typeface="微软雅黑" panose="020B0503020204020204" charset="-122"/>
              </a:rPr>
              <a:t>人物背景设定</a:t>
            </a:r>
            <a:endParaRPr sz="2100" b="1" i="0">
              <a:solidFill>
                <a:srgbClr val="18AFAB"/>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通过设置内在或外在的冲突，推动人物成长与变化。展示人物如何面对并解决冲突，以及这一过程中的心理动态，增加故事张力和深度。</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DCF3FF"/>
          </a:solidFill>
          <a:ln w="6350">
            <a:solidFill>
              <a:srgbClr val="00479D"/>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18AFAB"/>
                </a:solidFill>
                <a:latin typeface="微软雅黑" panose="020B0503020204020204" charset="-122"/>
              </a:rPr>
              <a:t>人物冲突与转变</a:t>
            </a:r>
            <a:endParaRPr sz="2100" b="1" i="0">
              <a:solidFill>
                <a:srgbClr val="18AFAB"/>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场景设置原则</a:t>
            </a:r>
            <a:endParaRPr sz="3000" b="1" i="0">
              <a:solidFill>
                <a:srgbClr val="000000"/>
              </a:solidFill>
              <a:latin typeface="微软雅黑" panose="020B0503020204020204" charset="-122"/>
            </a:endParaRPr>
          </a:p>
        </p:txBody>
      </p:sp>
      <p:sp>
        <p:nvSpPr>
          <p:cNvPr id="4" name="New shape"/>
          <p:cNvSpPr/>
          <p:nvPr/>
        </p:nvSpPr>
        <p:spPr>
          <a:xfrm>
            <a:off x="1558800" y="301188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场景设置的重要性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在戏剧创作中，场景设置是构建故事世界的关键元素，通过视觉和情感的引导，增强观众的沉浸感和体验。</a:t>
            </a:r>
            <a:endParaRPr sz="1575" b="0" i="0">
              <a:solidFill>
                <a:srgbClr val="000000"/>
              </a:solidFill>
              <a:latin typeface="微软雅黑" panose="020B0503020204020204" charset="-122"/>
            </a:endParaRPr>
          </a:p>
        </p:txBody>
      </p:sp>
      <p:sp>
        <p:nvSpPr>
          <p:cNvPr id="5" name="New shape"/>
          <p:cNvSpPr/>
          <p:nvPr/>
        </p:nvSpPr>
        <p:spPr>
          <a:xfrm>
            <a:off x="4430015" y="3011879"/>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遵循“三一律”原则</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“三一律”强调时间、地点和情节的统一，有助于保持剧情紧凑和连贯，使场景设计更加合理和高效。</a:t>
            </a:r>
            <a:endParaRPr sz="1575" b="0" i="0">
              <a:solidFill>
                <a:srgbClr val="000000"/>
              </a:solidFill>
              <a:latin typeface="微软雅黑" panose="020B0503020204020204" charset="-122"/>
            </a:endParaRPr>
          </a:p>
        </p:txBody>
      </p:sp>
      <p:sp>
        <p:nvSpPr>
          <p:cNvPr id="6" name="New shape"/>
          <p:cNvSpPr/>
          <p:nvPr/>
        </p:nvSpPr>
        <p:spPr>
          <a:xfrm>
            <a:off x="7301229" y="3011879"/>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考虑观众心理预期</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场景设计应充分考虑目标观众的心理预期和文化背景，通过细节处理提升观众的认同感和共鸣。</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7FEFD"/>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18AFAB"/>
                </a:solidFill>
                <a:latin typeface="微软雅黑" panose="020B0503020204020204" charset="-122"/>
              </a:rPr>
              <a:t>02</a:t>
            </a:r>
            <a:endParaRPr sz="4800" b="1" i="0">
              <a:solidFill>
                <a:srgbClr val="18AFA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479D"/>
                </a:solidFill>
                <a:latin typeface="微软雅黑" panose="020B0503020204020204" charset="-122"/>
              </a:rPr>
              <a:t>剧本结构设计</a:t>
            </a:r>
            <a:endParaRPr sz="4800" b="1" i="0">
              <a:solidFill>
                <a:srgbClr val="00479D"/>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三幕式框架应用</a:t>
            </a:r>
            <a:endParaRPr sz="3000" b="1" i="0">
              <a:solidFill>
                <a:srgbClr val="000000"/>
              </a:solidFill>
              <a:latin typeface="微软雅黑" panose="020B0503020204020204" charset="-122"/>
            </a:endParaRPr>
          </a:p>
        </p:txBody>
      </p:sp>
      <p:sp>
        <p:nvSpPr>
          <p:cNvPr id="4" name="New shape"/>
          <p:cNvSpPr/>
          <p:nvPr/>
        </p:nvSpPr>
        <p:spPr>
          <a:xfrm>
            <a:off x="1558800" y="1627200"/>
            <a:ext cx="3040516" cy="3587381"/>
          </a:xfrm>
          <a:prstGeom prst="roundRect">
            <a:avLst>
              <a:gd name="adj" fmla="val 9999"/>
            </a:avLst>
          </a:prstGeom>
          <a:solidFill>
            <a:srgbClr val="DCF3FF"/>
          </a:solidFill>
          <a:ln w="6350">
            <a:solidFill>
              <a:srgbClr val="18AF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18AFAB"/>
                </a:solidFill>
                <a:latin typeface="微软雅黑" panose="020B0503020204020204" charset="-122"/>
              </a:rPr>
              <a:t>三幕式框架介绍</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三幕式是戏剧创作中的经典结构，包含开端、发展与结局三个阶段。每个环节紧密相扣，为故事增添张力和深度。</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16" y="1627200"/>
            <a:ext cx="3040540" cy="3587381"/>
          </a:xfrm>
          <a:prstGeom prst="roundRect">
            <a:avLst>
              <a:gd name="adj" fmla="val 10000"/>
            </a:avLst>
          </a:prstGeom>
          <a:solidFill>
            <a:srgbClr val="DCF3FF"/>
          </a:solidFill>
          <a:ln w="6350">
            <a:solidFill>
              <a:srgbClr val="18AF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18AFAB"/>
                </a:solidFill>
                <a:latin typeface="微软雅黑" panose="020B0503020204020204" charset="-122"/>
              </a:rPr>
              <a:t>应用三幕式框架于剧本创作</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通过设定引人入胜的开场、构建复杂的冲突与发展，最后达到高潮和解决，三幕式框架帮助作者打造引人深思的故事。</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55" y="1627200"/>
            <a:ext cx="3040517" cy="3587381"/>
          </a:xfrm>
          <a:prstGeom prst="roundRect">
            <a:avLst>
              <a:gd name="adj" fmla="val 9999"/>
            </a:avLst>
          </a:prstGeom>
          <a:solidFill>
            <a:srgbClr val="DCF3FF"/>
          </a:solidFill>
          <a:ln w="6350">
            <a:solidFill>
              <a:srgbClr val="18AF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18AFAB"/>
                </a:solidFill>
                <a:latin typeface="微软雅黑" panose="020B0503020204020204" charset="-122"/>
              </a:rPr>
              <a:t>实践中的三幕式技巧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分析经典案例，展示如何有效利用三幕式框架进行情节安排、角色塑造及主题深化，提升作品的艺术表现力和感染力。</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起承转合节点</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起承转合定义</a:t>
            </a:r>
            <a:endParaRPr sz="2100" b="1" i="0">
              <a:solidFill>
                <a:srgbClr val="18AFA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戏剧化创作中的起承转合是叙事结构的基础，分别对应故事的引入、发展、转折和结尾，确保情节连贯且引人入胜。</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18AFAB"/>
                </a:solidFill>
                <a:latin typeface="微软雅黑" panose="020B0503020204020204" charset="-122"/>
              </a:rPr>
              <a:t>起节点作用解析</a:t>
            </a:r>
            <a:endParaRPr sz="2100" b="1" i="0">
              <a:solidFill>
                <a:srgbClr val="18AFAB"/>
              </a:solidFill>
              <a:latin typeface="微软雅黑" panose="020B0503020204020204" charset="-122"/>
            </a:endParaRPr>
          </a:p>
          <a:p>
            <a:pPr algn="r">
              <a:lnSpc>
                <a:spcPct val="150000"/>
              </a:lnSpc>
            </a:pPr>
            <a:r>
              <a:rPr sz="1575" b="0" i="0">
                <a:solidFill>
                  <a:srgbClr val="000000"/>
                </a:solidFill>
                <a:latin typeface="微软雅黑" panose="020B0503020204020204" charset="-122"/>
              </a:rPr>
              <a:t>起节点设定故事背景与人物关系，为后续情节发展铺垫，通过具体场景与对话吸引观众兴趣，奠定故事基调。</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转节点技巧探讨</a:t>
            </a:r>
            <a:endParaRPr sz="2100" b="1" i="0">
              <a:solidFill>
                <a:srgbClr val="18AFA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转节点是剧情转折点，通过冲突或意外事件推动情节发展，考验创作者对节奏把握，有效提升作品张力与深度。</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tags/tag1.xml><?xml version="1.0" encoding="utf-8"?>
<p:tagLst xmlns:p="http://schemas.openxmlformats.org/presentationml/2006/main">
  <p:tag name="AS_NET" val="Unix 5.4 unknown"/>
  <p:tag name="AS_OS" val="Unix 5.4 unknown"/>
  <p:tag name="AS_RELEASE_DATE" val="2013.12.17"/>
  <p:tag name="AS_TITLE" val="Spire.Presentation for .NET "/>
  <p:tag name="AS_VERSION" val="2.1.0.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5992</Words>
  <Application>WPS 演示</Application>
  <PresentationFormat>全屏显示(4:3)</PresentationFormat>
  <Paragraphs>502</Paragraphs>
  <Slides>43</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43</vt:i4>
      </vt:variant>
    </vt:vector>
  </HeadingPairs>
  <TitlesOfParts>
    <vt:vector size="50" baseType="lpstr">
      <vt:lpstr>Arial</vt:lpstr>
      <vt:lpstr>宋体</vt:lpstr>
      <vt:lpstr>Wingdings</vt:lpstr>
      <vt:lpstr>微软雅黑</vt:lpstr>
      <vt:lpstr>Calibri</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玄月冰灵</cp:lastModifiedBy>
  <cp:revision>2</cp:revision>
  <dcterms:created xsi:type="dcterms:W3CDTF">2025-09-30T16:23:00Z</dcterms:created>
  <dcterms:modified xsi:type="dcterms:W3CDTF">2025-09-30T16:23:22Z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5AEC774F15194034912BC3A0BC8AA582_12</vt:lpwstr>
  </property>
  <property fmtid="{D5CDD505-2E9C-101B-9397-08002B2CF9AE}" pid="3" name="KSOProductBuildVer">
    <vt:lpwstr>2052-12.1.0.22529</vt:lpwstr>
  </property>
</Properties>
</file>