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12192000" cy="6858000" type="screen16x9"/>
  <p:notesSz cx="6858000" cy="9144000"/>
  <p:custDataLst>
    <p:tags r:id="rId3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7" Type="http://schemas.openxmlformats.org/officeDocument/2006/relationships/tags" Target="tags/tag1.xml"/><Relationship Id="rId36" Type="http://schemas.openxmlformats.org/officeDocument/2006/relationships/tableStyles" Target="tableStyles.xml"/><Relationship Id="rId35" Type="http://schemas.openxmlformats.org/officeDocument/2006/relationships/viewProps" Target="viewProps.xml"/><Relationship Id="rId34" Type="http://schemas.openxmlformats.org/officeDocument/2006/relationships/presProps" Target="presProps.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创新驱动发展战略解析</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5585B5"/>
                </a:solidFill>
                <a:latin typeface="微软雅黑" panose="020B0503020204020204" charset="-122"/>
              </a:rPr>
              <a:t>科技赋能产业升级路径</a:t>
            </a:r>
            <a:endParaRPr sz="3000" b="1" i="0">
              <a:solidFill>
                <a:srgbClr val="5585B5"/>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2025/10/09</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文档问答系统</a:t>
            </a:r>
            <a:endParaRPr sz="3000" b="1" i="0">
              <a:solidFill>
                <a:srgbClr val="000000"/>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文档问答系统是一种基于自然语言处理技术的智能问答系统，通过分析文档内容，理解用户提出的问题，并从文档中提取相关信息进行回答。</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文档问答系统概述</a:t>
            </a:r>
            <a:endParaRPr sz="2100" b="1" i="0">
              <a:solidFill>
                <a:srgbClr val="5585B5"/>
              </a:solidFill>
              <a:latin typeface="微软雅黑" panose="020B0503020204020204" charset="-122"/>
            </a:endParaRPr>
          </a:p>
        </p:txBody>
      </p:sp>
      <p:sp>
        <p:nvSpPr>
          <p:cNvPr id="6" name="New shape"/>
          <p:cNvSpPr/>
          <p:nvPr/>
        </p:nvSpPr>
        <p:spPr>
          <a:xfrm>
            <a:off x="4430015" y="2402270"/>
            <a:ext cx="2744215" cy="29747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文档问答系统主要包括文档解析、问题理解和答案生成三个核心模块。文档解析负责将文档转换为结构化数据；问题理解用于分析用户问题的意图和关键词；答案生成则根据问题和文档内容生成准确的回答。</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核心功能模块</a:t>
            </a:r>
            <a:endParaRPr sz="2100" b="1" i="0">
              <a:solidFill>
                <a:srgbClr val="5585B5"/>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文档问答系统广泛应用于客服支持、知识库查询、学术研究等领域。其优势在于提高信息检索效率，降低人工成本，为用户提供快速、准确的答案。</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应用场景与优势</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03</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优势特点总结</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实时响应能力</a:t>
            </a:r>
            <a:endParaRPr sz="3000" b="1" i="0">
              <a:solidFill>
                <a:srgbClr val="000000"/>
              </a:solidFill>
              <a:latin typeface="微软雅黑" panose="020B0503020204020204" charset="-122"/>
            </a:endParaRPr>
          </a:p>
        </p:txBody>
      </p:sp>
      <p:sp>
        <p:nvSpPr>
          <p:cNvPr id="4" name="New shape"/>
          <p:cNvSpPr/>
          <p:nvPr/>
        </p:nvSpPr>
        <p:spPr>
          <a:xfrm>
            <a:off x="1558800"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实时响应能力概述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实时响应能力指系统或软件在接收到请求后，能够迅速作出反应并返回结果的能力。</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关键技术支撑</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实现实时响应需依赖高性能计算、低延迟数据传输等技术，确保信息的快速处理与传递。</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应用场景分析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实时响应广泛应用于在线交易、即时通信等领域，为用户提供无缝的交互体验和高效服务。</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精准检索机制</a:t>
            </a:r>
            <a:endParaRPr sz="3000" b="1" i="0">
              <a:solidFill>
                <a:srgbClr val="000000"/>
              </a:solidFill>
              <a:latin typeface="微软雅黑" panose="020B0503020204020204" charset="-122"/>
            </a:endParaRPr>
          </a:p>
        </p:txBody>
      </p:sp>
      <p:sp>
        <p:nvSpPr>
          <p:cNvPr id="4" name="New shape"/>
          <p:cNvSpPr/>
          <p:nvPr/>
        </p:nvSpPr>
        <p:spPr>
          <a:xfrm>
            <a:off x="1558800" y="1627200"/>
            <a:ext cx="3040503" cy="3587381"/>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精准检索机制概述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精准检索机制通过高级算法和数据分析，实现对信息资源的精确定位与快速获取，提高检索效率与质量。</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0"/>
            <a:ext cx="3032171" cy="3587381"/>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核心技能类别详解</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涵盖内容生成、语言精炼与主题紧扣三大核心技能，确保检索过程既高效又符合用户需求。</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85474" y="1627200"/>
            <a:ext cx="3040540" cy="3587381"/>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实施精准检索机制的步骤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包括明确检索目标、选择合适工具、执行检索操作及评估检索结果等步骤，旨在提升信息检索的准确性和实用性。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动态更新特性</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实时数据同步</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动态更新特性确保所有用户访问同一数据源时，所见信息保持最新。通过高效的数据库和服务器技术实现。</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自适应内容调整</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系统根据用户行为和偏好自动调整展示内容，提升用户体验。利用机器学习算法分析用户互动，实现个性化推荐。</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故障自动恢复</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遇到服务中断或其他故障时，系统能迅速检测并恢复正常运行，减少对用户的影响。采用冗余设计和智能监控系统。</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04</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架构设计要素</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检索模块构建</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检索模块概述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检索模块是信息处理系统中用于从大量数据中快速定位目标信息的关键技术组件。</a:t>
            </a:r>
            <a:endParaRPr sz="1575" b="0" i="0">
              <a:solidFill>
                <a:srgbClr val="000000"/>
              </a:solidFill>
              <a:latin typeface="微软雅黑" panose="020B0503020204020204" charset="-122"/>
            </a:endParaRPr>
          </a:p>
        </p:txBody>
      </p:sp>
      <p:sp>
        <p:nvSpPr>
          <p:cNvPr id="5" name="New shape"/>
          <p:cNvSpPr/>
          <p:nvPr/>
        </p:nvSpPr>
        <p:spPr>
          <a:xfrm>
            <a:off x="1774800" y="2729091"/>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构建步骤详解</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包括需求分析、系统设计、算法选择与实现，以及测试与优化等步骤，确保高效准确的信息检索。</a:t>
            </a:r>
            <a:endParaRPr sz="1575" b="0" i="0">
              <a:solidFill>
                <a:srgbClr val="000000"/>
              </a:solidFill>
              <a:latin typeface="微软雅黑" panose="020B0503020204020204" charset="-122"/>
            </a:endParaRPr>
          </a:p>
        </p:txBody>
      </p:sp>
      <p:sp>
        <p:nvSpPr>
          <p:cNvPr id="6" name="New shape"/>
          <p:cNvSpPr/>
          <p:nvPr/>
        </p:nvSpPr>
        <p:spPr>
          <a:xfrm>
            <a:off x="1774800" y="4263387"/>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关键技术应用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涉及文本检索、语义理解、机器学习等技术，提升检索系统的智能化水平和用户体验。</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增强生成策略</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增强生成策略概述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增强生成策略是指通过优化和调整生成过程，提高内容质量、效率和适应性的方法。这些策略有助于提升模型在多种任务中的表现。</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数据增强技术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数据增强通过对原始数据进行变换和扩展，增加数据多样性，从而提高模型泛化能力。常用方法包括旋转、缩放、裁剪等图像处理技巧。</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模型优化策略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模型优化策略旨在通过调整网络结构、学习率、正则化方法等参数，改善模型性能。这包括超参数调优、正则化技术及模型剪枝等手段。</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缓存优化方案</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缓存机制原理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缓存是一种高速存储技术，用于暂存数据以减少访问主存储器的次数。它通过预加载常用数据，提高系统效率和响应速度。</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缓存类型分类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缓存分为多种类型，包括CPU缓存、磁盘缓存和网络缓存等。每种缓存针对不同应用场景优化，确保数据处理和传输的高效性。</a:t>
            </a:r>
            <a:endParaRPr sz="1575" b="0" i="0">
              <a:solidFill>
                <a:srgbClr val="000000"/>
              </a:solidFill>
              <a:latin typeface="微软雅黑" panose="020B0503020204020204" charset="-122"/>
            </a:endParaRPr>
          </a:p>
        </p:txBody>
      </p:sp>
      <p:sp>
        <p:nvSpPr>
          <p:cNvPr id="6" name="New shape"/>
          <p:cNvSpPr/>
          <p:nvPr/>
        </p:nvSpPr>
        <p:spPr>
          <a:xfrm>
            <a:off x="7301229" y="3011879"/>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缓存策略选择</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选择合适的缓存策略对性能提升至关重要。常见策略有LRU（最近最少使用）、LFU（最不常用）等，需根据具体需求进行选择以优化系统表现。</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05</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实施挑战探讨</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目录</a:t>
            </a:r>
            <a:endParaRPr sz="4800" b="1" i="0">
              <a:solidFill>
                <a:srgbClr val="202580"/>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5585B5"/>
                </a:solidFill>
                <a:latin typeface="微软雅黑" panose="020B0503020204020204" charset="-122"/>
              </a:rPr>
              <a:t>01</a:t>
            </a:r>
            <a:endParaRPr sz="1575" b="1">
              <a:solidFill>
                <a:srgbClr val="5585B5"/>
              </a:solidFill>
              <a:latin typeface="微软雅黑" panose="020B0503020204020204" charset="-122"/>
            </a:endParaRPr>
          </a:p>
          <a:p>
            <a:pPr>
              <a:lnSpc>
                <a:spcPct val="150000"/>
              </a:lnSpc>
            </a:pPr>
            <a:r>
              <a:rPr sz="1575" b="0" i="0">
                <a:solidFill>
                  <a:srgbClr val="000000"/>
                </a:solidFill>
                <a:latin typeface="微软雅黑" panose="020B0503020204020204" charset="-122"/>
              </a:rPr>
              <a:t>RAG技术概述</a:t>
            </a:r>
            <a:endParaRPr sz="1575" b="0" i="0">
              <a:solidFill>
                <a:srgbClr val="000000"/>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5585B5"/>
                </a:solidFill>
                <a:latin typeface="微软雅黑" panose="020B0503020204020204" charset="-122"/>
              </a:rPr>
              <a:t>02</a:t>
            </a:r>
            <a:endParaRPr sz="1575" b="1">
              <a:solidFill>
                <a:srgbClr val="5585B5"/>
              </a:solidFill>
              <a:latin typeface="微软雅黑" panose="020B0503020204020204" charset="-122"/>
            </a:endParaRPr>
          </a:p>
          <a:p>
            <a:pPr>
              <a:lnSpc>
                <a:spcPct val="150000"/>
              </a:lnSpc>
            </a:pPr>
            <a:r>
              <a:rPr sz="1575" b="0" i="0">
                <a:solidFill>
                  <a:srgbClr val="000000"/>
                </a:solidFill>
                <a:latin typeface="微软雅黑" panose="020B0503020204020204" charset="-122"/>
              </a:rPr>
              <a:t>应用场景分析</a:t>
            </a:r>
            <a:endParaRPr sz="1575" b="0" i="0">
              <a:solidFill>
                <a:srgbClr val="000000"/>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5585B5"/>
                </a:solidFill>
                <a:latin typeface="微软雅黑" panose="020B0503020204020204" charset="-122"/>
              </a:rPr>
              <a:t>03</a:t>
            </a:r>
            <a:endParaRPr sz="1575" b="1">
              <a:solidFill>
                <a:srgbClr val="5585B5"/>
              </a:solidFill>
              <a:latin typeface="微软雅黑" panose="020B0503020204020204" charset="-122"/>
            </a:endParaRPr>
          </a:p>
          <a:p>
            <a:pPr>
              <a:lnSpc>
                <a:spcPct val="150000"/>
              </a:lnSpc>
            </a:pPr>
            <a:r>
              <a:rPr sz="1575" b="0" i="0">
                <a:solidFill>
                  <a:srgbClr val="000000"/>
                </a:solidFill>
                <a:latin typeface="微软雅黑" panose="020B0503020204020204" charset="-122"/>
              </a:rPr>
              <a:t>优势特点总结</a:t>
            </a:r>
            <a:endParaRPr sz="1575" b="0" i="0">
              <a:solidFill>
                <a:srgbClr val="000000"/>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5585B5"/>
                </a:solidFill>
                <a:latin typeface="微软雅黑" panose="020B0503020204020204" charset="-122"/>
              </a:rPr>
              <a:t>04</a:t>
            </a:r>
            <a:endParaRPr sz="1575" b="1">
              <a:solidFill>
                <a:srgbClr val="5585B5"/>
              </a:solidFill>
              <a:latin typeface="微软雅黑" panose="020B0503020204020204" charset="-122"/>
            </a:endParaRPr>
          </a:p>
          <a:p>
            <a:pPr>
              <a:lnSpc>
                <a:spcPct val="150000"/>
              </a:lnSpc>
            </a:pPr>
            <a:r>
              <a:rPr sz="1575" b="0" i="0">
                <a:solidFill>
                  <a:srgbClr val="000000"/>
                </a:solidFill>
                <a:latin typeface="微软雅黑" panose="020B0503020204020204" charset="-122"/>
              </a:rPr>
              <a:t>架构设计要素</a:t>
            </a:r>
            <a:endParaRPr sz="1575" b="0" i="0">
              <a:solidFill>
                <a:srgbClr val="000000"/>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5585B5"/>
                </a:solidFill>
                <a:latin typeface="微软雅黑" panose="020B0503020204020204" charset="-122"/>
              </a:rPr>
              <a:t>05</a:t>
            </a:r>
            <a:endParaRPr sz="1575" b="1">
              <a:solidFill>
                <a:srgbClr val="5585B5"/>
              </a:solidFill>
              <a:latin typeface="微软雅黑" panose="020B0503020204020204" charset="-122"/>
            </a:endParaRPr>
          </a:p>
          <a:p>
            <a:pPr>
              <a:lnSpc>
                <a:spcPct val="150000"/>
              </a:lnSpc>
            </a:pPr>
            <a:r>
              <a:rPr sz="1575" b="0" i="0">
                <a:solidFill>
                  <a:srgbClr val="000000"/>
                </a:solidFill>
                <a:latin typeface="微软雅黑" panose="020B0503020204020204" charset="-122"/>
              </a:rPr>
              <a:t>实施挑战探讨</a:t>
            </a:r>
            <a:endParaRPr sz="1575" b="0" i="0">
              <a:solidFill>
                <a:srgbClr val="000000"/>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5585B5"/>
                </a:solidFill>
                <a:latin typeface="微软雅黑" panose="020B0503020204020204" charset="-122"/>
              </a:rPr>
              <a:t>06</a:t>
            </a:r>
            <a:endParaRPr sz="1575" b="1">
              <a:solidFill>
                <a:srgbClr val="5585B5"/>
              </a:solidFill>
              <a:latin typeface="微软雅黑" panose="020B0503020204020204" charset="-122"/>
            </a:endParaRPr>
          </a:p>
          <a:p>
            <a:pPr>
              <a:lnSpc>
                <a:spcPct val="150000"/>
              </a:lnSpc>
            </a:pPr>
            <a:r>
              <a:rPr sz="1575" b="0" i="0">
                <a:solidFill>
                  <a:srgbClr val="000000"/>
                </a:solidFill>
                <a:latin typeface="微软雅黑" panose="020B0503020204020204" charset="-122"/>
              </a:rPr>
              <a:t>行业应用案例</a:t>
            </a:r>
            <a:endParaRPr sz="1575" b="0" i="0">
              <a:solidFill>
                <a:srgbClr val="000000"/>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5585B5"/>
                </a:solidFill>
                <a:latin typeface="微软雅黑" panose="020B0503020204020204" charset="-122"/>
              </a:rPr>
              <a:t>07</a:t>
            </a:r>
            <a:endParaRPr sz="1575" b="1">
              <a:solidFill>
                <a:srgbClr val="5585B5"/>
              </a:solidFill>
              <a:latin typeface="微软雅黑" panose="020B0503020204020204" charset="-122"/>
            </a:endParaRPr>
          </a:p>
          <a:p>
            <a:pPr>
              <a:lnSpc>
                <a:spcPct val="150000"/>
              </a:lnSpc>
            </a:pPr>
            <a:r>
              <a:rPr sz="1575" b="0" i="0">
                <a:solidFill>
                  <a:srgbClr val="000000"/>
                </a:solidFill>
                <a:latin typeface="微软雅黑" panose="020B0503020204020204" charset="-122"/>
              </a:rPr>
              <a:t>未来发展趋势</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数据质量管控</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数据质量指数据在准确性、完整性、一致性、及时性等方面的水平，是数据管理的关键指标。</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数据质量定义</a:t>
            </a:r>
            <a:endParaRPr sz="2100" b="1" i="0">
              <a:solidFill>
                <a:srgbClr val="5585B5"/>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包括建立数据标准、实施数据审核和监控、定期进行数据清洗和维护，以确保数据的准确性和可靠性。</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数据质量管控策略</a:t>
            </a:r>
            <a:endParaRPr sz="2100" b="1" i="0">
              <a:solidFill>
                <a:srgbClr val="5585B5"/>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通过制定严格的数据政策和流程，采用先进的工具和技术，持续改进数据质量管理，提升数据的整体价值。</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数据质量管理实践</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语义理解瓶颈</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语义理解技术挑战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语义理解涉及从文本中提取和解释意义，但面临语境依赖、多义性等难题。需结合上下文及领域知识，实现精准理解。</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数据与模型局限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数据质量与多样性不足限制了模型训练效果。当前模型虽能处理特定任务，但对复杂、多变的语义理解仍有较大提升空间。</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跨领域迁移困难</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不同领域间语言特征差异大，导致模型在迁移学习时表现不稳定。需开发更具适应性的模型架构，以应对多样化应用场景需求。</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系统性能调优</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系统性能调优概述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系统性能调优是优化软件和硬件资源使用，提升运行效率与稳定性的过程。通过分析与调整，确保系统在最佳状态下运行。</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常见调优策略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包括算法优化、数据结构选择、内存管理及并行处理等方法。根据具体应用场景与需求，制定合适的调优策略，以实现性能最大化。</a:t>
            </a:r>
            <a:endParaRPr sz="1575" b="0" i="0">
              <a:solidFill>
                <a:srgbClr val="000000"/>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调优工具与技术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利用性能监测工具、调试器以及自动化测试框架等技术手段，对系统进行全面的性能分析和优化。持续监控与调优，保障系统长期稳定高效运行。</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06</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行业应用案例</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金融风控实践</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风险识别与评估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通过数据分析和模型构建，识别潜在金融风险并评估其影响，为制定风控策略提供科学依据。</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风险控制措施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采用多元化投资、信用评级等手段降低风险，同时建立应急机制以应对突发情况，保障资产安全。</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风险监测与报告</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实时监控市场变化和投资组合表现，定期生成风控报告，确保管理层及时了解风险状况并作出调整。</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医疗辅助诊断</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医疗辅助诊断是指通过计算机技术和数据分析，辅助医生对患者病情进行诊断，提高诊断准确性和效率。</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医疗辅助诊断概述</a:t>
            </a:r>
            <a:endParaRPr sz="2100" b="1" i="0">
              <a:solidFill>
                <a:srgbClr val="5585B5"/>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包括图像识别、基因测序、机器学习等技术，这些技术在医学影像分析、疾病预测等方面发挥重要作用。</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常用辅助诊断技术</a:t>
            </a:r>
            <a:endParaRPr sz="2100" b="1" i="0">
              <a:solidFill>
                <a:srgbClr val="5585B5"/>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随着人工智能技术的发展，医疗辅助诊断在提升医疗服务质量方面潜力巨大，但同时也面临数据隐私、算法透明度等挑战。</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应用前景与挑战</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教育资源共享</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教育资源共享平台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教育资源共享平台致力于整合全球教育资源，通过互联网技术实现知识的无国界传播，促进教育公平与质量提升。</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共享模式与实践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教育资源共享采用开放、合作的模式，鼓励学校、机构和个人贡献资源，通过平台进行高效分配与利用，实现资源的最大化价值。</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面临的挑战与对策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尽管教育资源共享带来显著效益，但也面临版权保护、信息安全等问题。应对策略包括完善法律法规，加强技术防护，确保资源共享的安全与合法。</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07</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未来发展趋势</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多模态融合方向</a:t>
            </a:r>
            <a:endParaRPr sz="3000" b="1" i="0">
              <a:solidFill>
                <a:srgbClr val="000000"/>
              </a:solidFill>
              <a:latin typeface="微软雅黑" panose="020B0503020204020204" charset="-122"/>
            </a:endParaRPr>
          </a:p>
        </p:txBody>
      </p:sp>
      <p:sp>
        <p:nvSpPr>
          <p:cNvPr id="4" name="New shape"/>
          <p:cNvSpPr/>
          <p:nvPr/>
        </p:nvSpPr>
        <p:spPr>
          <a:xfrm>
            <a:off x="1558800" y="1627201"/>
            <a:ext cx="3040541" cy="3988066"/>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多模态数据融合技术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多模态数据融合技术指整合来自不同来源的数据，如文本、图像和视频，以提供更全面的信息理解。该技术在智能监控、医疗诊断等领域有广泛应用。</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41" y="1627201"/>
            <a:ext cx="3040532" cy="3988066"/>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实时信息处理系统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实时信息处理系统通过高效算法快速处理和分析大量数据，支持即时决策。该系统对于金融交易、交通管理等需快速响应的领域至关重要。</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75" y="1627201"/>
            <a:ext cx="3040553" cy="3988066"/>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深度学习应用实例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深度学习在多模态融合中发挥关键作用，通过训练复杂模型识别模式和关联性。例如，在自然语言处理和图像识别中，深度学习显著提高了准确率和应用范围。</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个性化定制服务</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个性化定制服务概述</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个性化定制服务是根据客户特定需求，提供定制化的解决方案，确保服务或产品完全符合客户的个性化要求。</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个性化服务的核心优势</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个性化服务能够提升客户满意度，增强客户忠诚度，通过精准满足客户需求，有效提升品牌形象和市场竞争力。</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实施个性化服务的步骤</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包括深入了解客户需求、设计个性化方案、实施与调整、以及持续优化服务等步骤，确保服务的高效性和适应性。</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01</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RAG技术概述</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边缘计算部署</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边缘计算概念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边缘计算是一种分布式计算模式，将数据处理和存储推向网络边缘，减少延迟，提升效率。它通过近端处理数据，优化资源使用。</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部署策略要点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部署边缘计算时需考虑设备性能、网络稳定性及应用需求，确保系统高效运行。采用模块化设计，便于扩展和维护。</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应用场景分析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边缘计算广泛应用于物联网、智能制造等领域，通过实时数据分析，提高响应速度，增强用户体验。</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定义与原理</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RAG定义</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RAG（Retrieval-Augmented Generation）是一种结合了检索和生成的人工智能技术，通过从大量文本中检索相关信息来增强模型的生成能力。</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工作原理</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RAG通过先从数据库中检索与输入相关的信息，再利用这些信息指导模型生成更加准确和丰富的回答，从而提高生成内容的质量。</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应用场景</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RAG广泛应用于聊天机器人、问答系统等领域，能够提供更加智能和人性化的服务，满足用户多样化的需求。</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核心组件解析</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探讨RAG系统中的核心组件，包括查询处理、检索、生成及融合策略，分析其功能与协同工作方式。</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核心组件解析</a:t>
            </a:r>
            <a:endParaRPr sz="2100" b="1" i="0">
              <a:solidFill>
                <a:srgbClr val="5585B5"/>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阐述RAG在接收用户查询后的处理流程，包括查询解析、优化及预处理等步骤，确保查询的准确执行。</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查询处理机制</a:t>
            </a:r>
            <a:endParaRPr sz="2100" b="1" i="0">
              <a:solidFill>
                <a:srgbClr val="5585B5"/>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分析RAG在文本生成过程中的策略选择与融合机制，如何将检索到的信息有效整合并生成连贯的回复内容。</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生成与融合策略</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工作流程图示</a:t>
            </a:r>
            <a:endParaRPr sz="3000" b="1" i="0">
              <a:solidFill>
                <a:srgbClr val="000000"/>
              </a:solidFill>
              <a:latin typeface="微软雅黑" panose="020B0503020204020204" charset="-122"/>
            </a:endParaRPr>
          </a:p>
        </p:txBody>
      </p:sp>
      <p:sp>
        <p:nvSpPr>
          <p:cNvPr id="4" name="New shape"/>
          <p:cNvSpPr/>
          <p:nvPr/>
        </p:nvSpPr>
        <p:spPr>
          <a:xfrm>
            <a:off x="1558800"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工作流程图示概述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通过图形化表示，展示任务执行顺序和步骤，帮助理解复杂流程。</a:t>
            </a:r>
            <a:endParaRPr sz="1575" b="0" i="0">
              <a:solidFill>
                <a:srgbClr val="000000"/>
              </a:solidFill>
              <a:latin typeface="微软雅黑" panose="020B0503020204020204" charset="-122"/>
            </a:endParaRPr>
          </a:p>
        </p:txBody>
      </p:sp>
      <p:sp>
        <p:nvSpPr>
          <p:cNvPr id="5" name="New shape"/>
          <p:cNvSpPr/>
          <p:nvPr/>
        </p:nvSpPr>
        <p:spPr>
          <a:xfrm>
            <a:off x="4430015"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关键步骤识别</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分析并标识出流程中的核心环节，确保每个阶段的重要性得到强调。</a:t>
            </a:r>
            <a:endParaRPr sz="1575" b="0" i="0">
              <a:solidFill>
                <a:srgbClr val="000000"/>
              </a:solidFill>
              <a:latin typeface="微软雅黑" panose="020B0503020204020204" charset="-122"/>
            </a:endParaRPr>
          </a:p>
        </p:txBody>
      </p:sp>
      <p:sp>
        <p:nvSpPr>
          <p:cNvPr id="6" name="New shape"/>
          <p:cNvSpPr/>
          <p:nvPr/>
        </p:nvSpPr>
        <p:spPr>
          <a:xfrm>
            <a:off x="7301229" y="3011879"/>
            <a:ext cx="2744216"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优化与调整建议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根据实际运行情况，提出改进措施，以提升效率和效果。</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02</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应用场景分析</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智能客服领域</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智能客服定义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智能客服是利用人工智能技术，通过自然语言处理和机器学习等方法，实现客户服务自动化的系统。它能够理解客户问题并提供解决方案。</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核心技术应用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智能客服采用语音识别、自然语言处理和机器学习等技术，实现与用户的自然对话交互，提供精准的信息服务和问题解决能力。</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1"/>
            <a:ext cx="3040533" cy="3627421"/>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随着技术的不断进步，智能客服将更加智能化和人性化，具备更高水平的自主学习和适应能力，为用户提供更优质的服务体验。</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知识管理系统</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知识管理系统概述</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知识管理系统是组织内部用于收集、存储、分享和利用知识的软件系统，旨在提高工作效率和创新能力。</a:t>
            </a:r>
            <a:endParaRPr sz="1575" b="0" i="0">
              <a:solidFill>
                <a:srgbClr val="000000"/>
              </a:solidFill>
              <a:latin typeface="微软雅黑" panose="020B0503020204020204" charset="-122"/>
            </a:endParaRPr>
          </a:p>
        </p:txBody>
      </p:sp>
      <p:sp>
        <p:nvSpPr>
          <p:cNvPr id="5" name="New shape"/>
          <p:cNvSpPr/>
          <p:nvPr/>
        </p:nvSpPr>
        <p:spPr>
          <a:xfrm>
            <a:off x="981860" y="2570603"/>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核心技能类别</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包括内容生成、语言精炼和主题紧扣等技能，确保生成的PPT内容与主题紧密相关且表达清晰。</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实际应用示例</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通过具体案例展示知识管理系统如何应用于企业培训、项目管理等领域，实现知识的有效管理和利用。</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941403"/>
            <a:ext cx="39600" cy="424404"/>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751143"/>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570603"/>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4026</Words>
  <Application>WPS 演示</Application>
  <PresentationFormat>全屏显示(4:3)</PresentationFormat>
  <Paragraphs>355</Paragraphs>
  <Slides>31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31</vt:i4>
      </vt:variant>
    </vt:vector>
  </HeadingPairs>
  <TitlesOfParts>
    <vt:vector size="38"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2025-10-09T08:00:00Z</dcterms:created>
  <dcterms:modified xsi:type="dcterms:W3CDTF">2025-10-09T07:59:54Z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96C4E18D84564701A10439B768F80C29_12</vt:lpwstr>
  </property>
  <property fmtid="{D5CDD505-2E9C-101B-9397-08002B2CF9AE}" pid="3" name="KSOProductBuildVer">
    <vt:lpwstr>2052-12.1.0.22529</vt:lpwstr>
  </property>
</Properties>
</file>