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Verilog硬件描述语言精要</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9EDBFF"/>
                </a:solidFill>
                <a:latin typeface="微软雅黑" panose="020B0503020204020204" charset="-122"/>
              </a:rPr>
              <a:t>数字电路设计与实现基础</a:t>
            </a:r>
            <a:endParaRPr sz="3000" b="1" i="0">
              <a:solidFill>
                <a:srgbClr val="9EDBF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2025/09/30</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连续赋值语句</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连续赋值语句是Verilog中用于描述寄存器或存储器单元在时钟沿触发下的行为，确保数据同步更新。</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连续赋值语句概念</a:t>
            </a:r>
            <a:endParaRPr sz="2100" b="1" i="0">
              <a:solidFill>
                <a:srgbClr val="9EDB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常用于实现状态机、FIFO缓冲区等需要稳定时序控制的电路模块，保障系统运行的可靠性和稳定性。</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应用场景举例</a:t>
            </a:r>
            <a:endParaRPr sz="2100" b="1" i="0">
              <a:solidFill>
                <a:srgbClr val="9EDB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使用时需注意数据类型匹配、避免逻辑冲突及正确处理异步信号，以确保电路设计的正确性与高效性。</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使用注意事项</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条件分支结构</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条件分支结构概述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条件分支结构是Verilog编程中的基本逻辑控制方式，通过条件判断实现程序流程的选择性执行。</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if语句的应用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if语句用于根据特定条件执行不同的代码块，是实现条件分支的核心工具，广泛应用于状态机设计。</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switch语句的特点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switch语句允许对多个条件进行选择，适用于多路分支的情况，提高了代码的可读性和效率。</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04</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时序电路设计</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寄存器建模技巧</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寄存器建模基础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寄存器模型是数字电路设计中的核心概念，它描述了存储单元的结构和行为，是理解复杂逻辑系统的基础。</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数据类型与位宽选择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在Verilog中，选择合适的数据类型和位宽对于优化电路性能至关重要，它直接影响到设计的面积、速度和功耗。</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3" y="1627201"/>
            <a:ext cx="3040515" cy="3267239"/>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时序控制技巧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有效的时序控制是保证数字电路稳定运行的关键，通过合理的时钟信号设计和延迟调整，可以提升系统的整体性能。</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敏感列表应用</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敏感列表定义</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敏感列表是一组特定指令或操作，用于防止未授权的访问或执行，确保系统安全。</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应用场景分析</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在嵌入式系统、网络安全等领域，通过设置敏感列表，可以有效隔离和保护关键资源与功能。</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Verilog实现方式</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使用Verilog语言可以通过状态机或控制逻辑设计敏感列表，实现对特定信号或操作的监测和过滤。</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05</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层次化架构</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元件例化方式</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元件例化概念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元件例化是Verilog中将模块实例化的步骤，通过指定模块名和端口连接，实现模块化设计。</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实例化语法结构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Verilog中元件例化使用`module_instance(port_list);`语法，其中`module_instance`为模块名，`port_list`为端口列表。</a:t>
            </a:r>
            <a:endParaRPr sz="1575" b="0" i="0">
              <a:solidFill>
                <a:srgbClr val="FFFFFF"/>
              </a:solidFill>
              <a:latin typeface="微软雅黑" panose="020B0503020204020204" charset="-122"/>
            </a:endParaRPr>
          </a:p>
        </p:txBody>
      </p:sp>
      <p:sp>
        <p:nvSpPr>
          <p:cNvPr id="6" name="New shape"/>
          <p:cNvSpPr/>
          <p:nvPr/>
        </p:nvSpPr>
        <p:spPr>
          <a:xfrm>
            <a:off x="1774800" y="462379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实例化应用场景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在复杂电路设计中，通过例化子模块，简化顶层设计，提高代码复用性和维护性。</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顶层模块整合</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模块整合重要性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顶层模块整合是硬件设计中的核心环节，它确保各个子模块协同工作，优化系统性能和资源利用率。</a:t>
            </a:r>
            <a:endParaRPr sz="1575" b="0" i="0">
              <a:solidFill>
                <a:srgbClr val="FFFFFF"/>
              </a:solidFill>
              <a:latin typeface="微软雅黑" panose="020B0503020204020204" charset="-122"/>
            </a:endParaRPr>
          </a:p>
        </p:txBody>
      </p:sp>
      <p:sp>
        <p:nvSpPr>
          <p:cNvPr id="5" name="New shape"/>
          <p:cNvSpPr/>
          <p:nvPr/>
        </p:nvSpPr>
        <p:spPr>
          <a:xfrm>
            <a:off x="4430015" y="1627200"/>
            <a:ext cx="2744215" cy="2808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Verilog在整合中的作用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Verilog作为一种硬件描述语言，在顶层模块整合过程中起到关键作用，通过精确的代码实现各模块间信号的传递与控制。</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整合策略与技巧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有效的整合策略和技巧包括模块化设计、信号完整性分析和时序约束管理，这些方法能够提升电路的稳定性和运行效率。</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06</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测试平台搭建</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激励信号生成</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激励信号生成概述</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激励信号是用于驱动数字电路的电信号，通过不同的波形和时序设计，实现对电路的有效控制。</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常用激励信号类型</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包括脉冲信号、连续信号和复合信号等，不同类型的激励信号适用于不同的应用场景和测试需求。</a:t>
            </a:r>
            <a:endParaRPr sz="1575" b="0" i="0">
              <a:solidFill>
                <a:srgbClr val="FFFFFF"/>
              </a:solidFill>
              <a:latin typeface="微软雅黑" panose="020B0503020204020204" charset="-122"/>
            </a:endParaRPr>
          </a:p>
        </p:txBody>
      </p:sp>
      <p:sp>
        <p:nvSpPr>
          <p:cNvPr id="6" name="New shape"/>
          <p:cNvSpPr/>
          <p:nvPr/>
        </p:nvSpPr>
        <p:spPr>
          <a:xfrm>
            <a:off x="6458401" y="300540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激励信号的设计原则</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在设计激励信号时，需考虑信号的幅度、频率、占空比等因素，确保信号能有效驱动目标电路并满足测试要求。</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目录</a:t>
            </a:r>
            <a:endParaRPr sz="4800" b="1" i="0">
              <a:solidFill>
                <a:srgbClr val="F39D3C"/>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01</a:t>
            </a:r>
            <a:r>
              <a:rPr sz="1800">
                <a:latin typeface="微软雅黑" panose="020B0503020204020204" charset="-122"/>
              </a:rPr>
              <a:t> </a:t>
            </a:r>
            <a:r>
              <a:rPr sz="1575" b="0" i="0">
                <a:solidFill>
                  <a:srgbClr val="FFFFFF"/>
                </a:solidFill>
                <a:latin typeface="微软雅黑" panose="020B0503020204020204" charset="-122"/>
              </a:rPr>
              <a:t>Verilog基础概述</a:t>
            </a:r>
            <a:endParaRPr sz="1575" b="0" i="0">
              <a:solidFill>
                <a:srgbClr val="FFFFFF"/>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02</a:t>
            </a:r>
            <a:r>
              <a:rPr sz="1800">
                <a:latin typeface="微软雅黑" panose="020B0503020204020204" charset="-122"/>
              </a:rPr>
              <a:t> </a:t>
            </a:r>
            <a:r>
              <a:rPr sz="1575" b="0" i="0">
                <a:solidFill>
                  <a:srgbClr val="FFFFFF"/>
                </a:solidFill>
                <a:latin typeface="微软雅黑" panose="020B0503020204020204" charset="-122"/>
              </a:rPr>
              <a:t>模块建模规范</a:t>
            </a:r>
            <a:endParaRPr sz="1575" b="0" i="0">
              <a:solidFill>
                <a:srgbClr val="FFFFFF"/>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03</a:t>
            </a:r>
            <a:r>
              <a:rPr sz="1800">
                <a:latin typeface="微软雅黑" panose="020B0503020204020204" charset="-122"/>
              </a:rPr>
              <a:t> </a:t>
            </a:r>
            <a:r>
              <a:rPr sz="1575" b="0" i="0">
                <a:solidFill>
                  <a:srgbClr val="FFFFFF"/>
                </a:solidFill>
                <a:latin typeface="微软雅黑" panose="020B0503020204020204" charset="-122"/>
              </a:rPr>
              <a:t>组合逻辑实现</a:t>
            </a:r>
            <a:endParaRPr sz="1575" b="0" i="0">
              <a:solidFill>
                <a:srgbClr val="FFFFFF"/>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04</a:t>
            </a:r>
            <a:r>
              <a:rPr sz="1800">
                <a:latin typeface="微软雅黑" panose="020B0503020204020204" charset="-122"/>
              </a:rPr>
              <a:t> </a:t>
            </a:r>
            <a:r>
              <a:rPr sz="1575" b="0" i="0">
                <a:solidFill>
                  <a:srgbClr val="FFFFFF"/>
                </a:solidFill>
                <a:latin typeface="微软雅黑" panose="020B0503020204020204" charset="-122"/>
              </a:rPr>
              <a:t>时序电路设计</a:t>
            </a:r>
            <a:endParaRPr sz="1575" b="0" i="0">
              <a:solidFill>
                <a:srgbClr val="FFFFFF"/>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05</a:t>
            </a:r>
            <a:r>
              <a:rPr sz="1800">
                <a:latin typeface="微软雅黑" panose="020B0503020204020204" charset="-122"/>
              </a:rPr>
              <a:t> </a:t>
            </a:r>
            <a:r>
              <a:rPr sz="1575" b="0" i="0">
                <a:solidFill>
                  <a:srgbClr val="FFFFFF"/>
                </a:solidFill>
                <a:latin typeface="微软雅黑" panose="020B0503020204020204" charset="-122"/>
              </a:rPr>
              <a:t>层次化架构</a:t>
            </a:r>
            <a:endParaRPr sz="1575" b="0" i="0">
              <a:solidFill>
                <a:srgbClr val="FFFFFF"/>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06</a:t>
            </a:r>
            <a:r>
              <a:rPr sz="1800">
                <a:latin typeface="微软雅黑" panose="020B0503020204020204" charset="-122"/>
              </a:rPr>
              <a:t> </a:t>
            </a:r>
            <a:r>
              <a:rPr sz="1575" b="0" i="0">
                <a:solidFill>
                  <a:srgbClr val="FFFFFF"/>
                </a:solidFill>
                <a:latin typeface="微软雅黑" panose="020B0503020204020204" charset="-122"/>
              </a:rPr>
              <a:t>测试平台搭建</a:t>
            </a:r>
            <a:endParaRPr sz="1575" b="0" i="0">
              <a:solidFill>
                <a:srgbClr val="FFFFFF"/>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07</a:t>
            </a:r>
            <a:r>
              <a:rPr sz="1800">
                <a:latin typeface="微软雅黑" panose="020B0503020204020204" charset="-122"/>
              </a:rPr>
              <a:t> </a:t>
            </a:r>
            <a:r>
              <a:rPr sz="1575" b="0" i="0">
                <a:solidFill>
                  <a:srgbClr val="FFFFFF"/>
                </a:solidFill>
                <a:latin typeface="微软雅黑" panose="020B0503020204020204" charset="-122"/>
              </a:rPr>
              <a:t>编码风格指南</a:t>
            </a:r>
            <a:endParaRPr sz="1575" b="0" i="0">
              <a:solidFill>
                <a:srgbClr val="FFFFFF"/>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08</a:t>
            </a:r>
            <a:r>
              <a:rPr sz="1800">
                <a:latin typeface="微软雅黑" panose="020B0503020204020204" charset="-122"/>
              </a:rPr>
              <a:t> </a:t>
            </a:r>
            <a:r>
              <a:rPr sz="1575" b="0" i="0">
                <a:solidFill>
                  <a:srgbClr val="FFFFFF"/>
                </a:solidFill>
                <a:latin typeface="微软雅黑" panose="020B0503020204020204" charset="-122"/>
              </a:rPr>
              <a:t>常用IP核调用</a:t>
            </a:r>
            <a:endParaRPr sz="1575" b="0" i="0">
              <a:solidFill>
                <a:srgbClr val="FFFFFF"/>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09</a:t>
            </a:r>
            <a:r>
              <a:rPr sz="1800">
                <a:latin typeface="微软雅黑" panose="020B0503020204020204" charset="-122"/>
              </a:rPr>
              <a:t> </a:t>
            </a:r>
            <a:r>
              <a:rPr sz="1575" b="0" i="0">
                <a:solidFill>
                  <a:srgbClr val="FFFFFF"/>
                </a:solidFill>
                <a:latin typeface="微软雅黑" panose="020B0503020204020204" charset="-122"/>
              </a:rPr>
              <a:t>综合优化策略</a:t>
            </a:r>
            <a:endParaRPr sz="1575" b="0" i="0">
              <a:solidFill>
                <a:srgbClr val="FFFFFF"/>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10</a:t>
            </a:r>
            <a:r>
              <a:rPr sz="1800">
                <a:latin typeface="微软雅黑" panose="020B0503020204020204" charset="-122"/>
              </a:rPr>
              <a:t> </a:t>
            </a:r>
            <a:r>
              <a:rPr sz="1575" b="0" i="0">
                <a:solidFill>
                  <a:srgbClr val="FFFFFF"/>
                </a:solidFill>
                <a:latin typeface="微软雅黑" panose="020B0503020204020204" charset="-122"/>
              </a:rPr>
              <a:t>调试方法论</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结果自动校验</a:t>
            </a:r>
            <a:endParaRPr sz="3000" b="1" i="0">
              <a:solidFill>
                <a:srgbClr val="FFFFFF"/>
              </a:solidFill>
              <a:latin typeface="微软雅黑" panose="020B0503020204020204" charset="-122"/>
            </a:endParaRPr>
          </a:p>
        </p:txBody>
      </p:sp>
      <p:sp>
        <p:nvSpPr>
          <p:cNvPr id="4" name="New shape"/>
          <p:cNvSpPr/>
          <p:nvPr/>
        </p:nvSpPr>
        <p:spPr>
          <a:xfrm>
            <a:off x="1558800" y="2402271"/>
            <a:ext cx="2744215" cy="26143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自动校验机制是一种通过软件或硬件自动检测并验证系统输出准确性的方法。它广泛应用于数据完整性验证、错误检测与纠正等领域，确保信息处理的可靠性和安全性。</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自动校验机制概述</a:t>
            </a:r>
            <a:endParaRPr sz="2100" b="1" i="0">
              <a:solidFill>
                <a:srgbClr val="9EDBFF"/>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校验技术主要分为静态校验和动态校验两大类。静态校验在程序执行前进行，如代码审查；动态校验则在程序运行中实时监控，包括运行时错误检测和性能分析等。</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校验技术分类</a:t>
            </a:r>
            <a:endParaRPr sz="2100" b="1" i="0">
              <a:solidFill>
                <a:srgbClr val="9EDBFF"/>
              </a:solidFill>
              <a:latin typeface="微软雅黑" panose="020B0503020204020204" charset="-122"/>
            </a:endParaRPr>
          </a:p>
        </p:txBody>
      </p:sp>
      <p:sp>
        <p:nvSpPr>
          <p:cNvPr id="8" name="New shape"/>
          <p:cNvSpPr/>
          <p:nvPr/>
        </p:nvSpPr>
        <p:spPr>
          <a:xfrm>
            <a:off x="7301229" y="2878465"/>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在Verilog编程中，自动校验用于设计验证过程，确保逻辑电路按预期工作。通过仿真工具对设计进行测试，及时发现并修正潜在问题，提高设计的可靠性和稳定性。</a:t>
            </a:r>
            <a:endParaRPr sz="1575" b="0" i="0">
              <a:solidFill>
                <a:srgbClr val="FFFFFF"/>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Verilog中的校验应用</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07</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编码风格指南</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命名规范标准</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命名规范的重要性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正确的命名规范有助于提高代码的可读性和可维护性，减少因命名不当引发的误解和错误。</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Verilog命名规则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Verilog语言中，遵循统一的命名规则，如模块名使用大写字母，信号和变量名使用小写字母，有助于代码风格的统一。</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避免重名冲突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在设计过程中，合理选择名称并避免与其他模块或信号重名，可以有效防止冲突，提升项目稳定性。</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注释编写要点</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注释的作用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注释在Verilog中起到标记代码段、解释功能和提高代码可读性的作用，有助于维护和理解复杂的硬件描述。</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编写规范</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注释应简洁明了，避免冗余信息；使用统一的格式，如以"//"开头，确保所有关键部分都有注释。</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注意事项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注释应与实际代码紧密相关，避免无关内容；注意注释的位置，通常放在代码上方或旁边，便于阅读和理解。</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08</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常用IP核调用</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PLL配置参数</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介绍PLL（Phase-Locked Loop）配置参数，包括频率范围、相位误差等，是实现时钟信号精确控制的关键。</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PLL配置参数概述</a:t>
            </a:r>
            <a:endParaRPr sz="2100" b="1" i="0">
              <a:solidFill>
                <a:srgbClr val="9EDB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详细解释如锁定时间、抖动容限等关键参数，这些直接影响系统稳定性和信号完整性。</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主要配置参数详解</a:t>
            </a:r>
            <a:endParaRPr sz="2100" b="1" i="0">
              <a:solidFill>
                <a:srgbClr val="9EDB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提供一些实用的参数调整技巧，帮助设计者根据具体应用场景优化PLL性能，提升系统响应速度。</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参数调整技巧</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DDR控制器接口</a:t>
            </a:r>
            <a:endParaRPr sz="3000" b="1" i="0">
              <a:solidFill>
                <a:srgbClr val="FFFFFF"/>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DDR控制器概述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介绍DDR控制器的基本功能和重要性，包括其如何管理数据传输和存储设备之间的通信。</a:t>
            </a:r>
            <a:endParaRPr sz="1575" b="0" i="0">
              <a:solidFill>
                <a:srgbClr val="FFFFFF"/>
              </a:solidFill>
              <a:latin typeface="微软雅黑" panose="020B0503020204020204" charset="-122"/>
            </a:endParaRPr>
          </a:p>
        </p:txBody>
      </p:sp>
      <p:sp>
        <p:nvSpPr>
          <p:cNvPr id="5" name="New shape"/>
          <p:cNvSpPr/>
          <p:nvPr/>
        </p:nvSpPr>
        <p:spPr>
          <a:xfrm>
            <a:off x="1774800" y="2729091"/>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DDR接口设计要点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详述DDR接口设计的关键技术点，如时钟信号处理、数据同步机制等，确保高速稳定传输。</a:t>
            </a:r>
            <a:endParaRPr sz="1575" b="0" i="0">
              <a:solidFill>
                <a:srgbClr val="FFFFFF"/>
              </a:solidFill>
              <a:latin typeface="微软雅黑" panose="020B0503020204020204" charset="-122"/>
            </a:endParaRPr>
          </a:p>
        </p:txBody>
      </p:sp>
      <p:sp>
        <p:nvSpPr>
          <p:cNvPr id="6" name="New shape"/>
          <p:cNvSpPr/>
          <p:nvPr/>
        </p:nvSpPr>
        <p:spPr>
          <a:xfrm>
            <a:off x="1774800" y="426338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性能优化策略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探讨提升DDR控制器性能的方法，包括缓存策略优化、错误校正技术等，以提高系统整体效率。</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09</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综合优化策略</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资源约束设置</a:t>
            </a:r>
            <a:endParaRPr sz="3000" b="1" i="0">
              <a:solidFill>
                <a:srgbClr val="FFFFFF"/>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资源约束定义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在Verilog中，资源约束是设计时对硬件资源使用的限制。通过设置这些约束，可以优化设计性能和成本，确保设计满足特定要求。</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常用资源类型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Verilog支持多种资源约束类型，包括寄存器、逻辑单元等。了解这些资源的使用方法和限制，有助于更高效地利用硬件资源。</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配置方法与技巧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配置资源约束需要遵循一定的方法和技巧。通过合理设置参数和选项，可以最大化硬件资源的利用效率，同时保证设计的稳定性和可靠性。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功耗降低方案</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低功耗设计原则</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在Verilog编程中，通过优化逻辑门的使用、减少不必要的操作和控制信号活动，可以显著降低电路的功率消耗。</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动态电压频率调整</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根据当前任务的需求动态调整工作电压和频率，以平衡性能与功耗之间的关系，实现能效的最优化。</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电源管理策略</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采用有效的电源管理技术，如睡眠模式和唤醒机制，减少闲置状态下的能耗，提高整体系统的能源效率。</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01</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Verilog基础概述</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10</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调试方法论</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ModelSim波形分析</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Verilog波形分析概述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Verilog波形分析是验证数字电路设计正确性的重要手段，通过观察波形图来检查时序、逻辑关系及功能实现。</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ModelSim工具介绍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ModelSim是一款专业的仿真软件，支持Verilog和VHDL语言，广泛应用于FPGA/ASIC设计领域，提供高效准确的波形分析功能。</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使用ModelSim进行波形分析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利用ModelSim的波形窗口，可以直观地查看信号变化，对比预期与实际输出，快速定位设计中的问题，提高调试效率。</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SignalTap嵌入式调试</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SignalTap概述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SignalTap是一种嵌入式调试工具，提供实时波形捕获和分析功能，支持FPGA设计验证。</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核心功能介绍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SignalTap具备数据流监控、信号触发捕获等核心功能，助力开发者精确定位问题，优化设计性能。</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使用技巧与注意事项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掌握SignalTap的使用方法和注意事项，如合理设置触发条件、优化采样率，可有效提升调试效率，缩短开发周期。</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硬件描述语言定位</a:t>
            </a:r>
            <a:endParaRPr sz="3000" b="1" i="0">
              <a:solidFill>
                <a:srgbClr val="FFFFFF"/>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硬件描述语言概述</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Verilog是一种用于硬件设计的描述性编程语言，允许工程师以高层次的方式表达电路设计意图。</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Verilog在行业应用</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Verilog广泛应用于数字电路设计中，特别是在ASIC（专用集成电路）和FPGA（现场可编程门阵列）的设计过程中起到关键作用。</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Verilog学习与实践</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掌握Verilog需要理解其基础语法和建模技术，通过实际项目练习来提升设计能力和解决问题的技巧。</a:t>
            </a:r>
            <a:endParaRPr sz="1575" b="0" i="0">
              <a:solidFill>
                <a:srgbClr val="FFFFFF"/>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设计与仿真流程</a:t>
            </a:r>
            <a:endParaRPr sz="3000" b="1" i="0">
              <a:solidFill>
                <a:srgbClr val="FFFFFF"/>
              </a:solidFill>
              <a:latin typeface="微软雅黑" panose="020B0503020204020204" charset="-122"/>
            </a:endParaRPr>
          </a:p>
        </p:txBody>
      </p:sp>
      <p:sp>
        <p:nvSpPr>
          <p:cNvPr id="4" name="New shape"/>
          <p:cNvSpPr/>
          <p:nvPr/>
        </p:nvSpPr>
        <p:spPr>
          <a:xfrm>
            <a:off x="1558800" y="2402270"/>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设计流程包括需求分析、模块划分、逻辑设计及代码编写，确保电路功能准确实现。</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设计流程概述</a:t>
            </a:r>
            <a:endParaRPr sz="2100" b="1" i="0">
              <a:solidFill>
                <a:srgbClr val="9EDB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仿真验证是检验设计正确性的关键步骤，通过模拟实际运行环境，提前发现并修正问题。</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仿真验证重要性</a:t>
            </a:r>
            <a:endParaRPr sz="2100" b="1" i="0">
              <a:solidFill>
                <a:srgbClr val="9EDB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在综合和优化阶段，采用合适的策略提升电路性能，如减少延迟、降低功耗，确保设计满足应用需求。</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综合与优化技巧</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02</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模块建模规范</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端口声明方法</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端口声明的重要性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端口声明是Verilog硬件描述语言中的基本操作，它定义了模块与外界的通信接口，确保数据的正确传输。</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端口声明的基本语法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在Verilog中，端口声明通过`input`、`output`或`inout`关键字来实现，每个端口需指定数据类型和名称，如`input wire a;`。</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端口声明的注意事项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设计时应注意端口匹配性，即输入端口数量应等于输出端口数量，并考虑信号方向，避免数据冲突和错误。</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数据类型分类</a:t>
            </a:r>
            <a:endParaRPr sz="3000" b="1" i="0">
              <a:solidFill>
                <a:srgbClr val="FFFFFF"/>
              </a:solidFill>
              <a:latin typeface="微软雅黑" panose="020B0503020204020204" charset="-122"/>
            </a:endParaRPr>
          </a:p>
        </p:txBody>
      </p:sp>
      <p:sp>
        <p:nvSpPr>
          <p:cNvPr id="4" name="New shape"/>
          <p:cNvSpPr/>
          <p:nvPr/>
        </p:nvSpPr>
        <p:spPr>
          <a:xfrm>
            <a:off x="1558800" y="1627200"/>
            <a:ext cx="3040516" cy="3627421"/>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基本数据类型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Verilog中的基本数据类型包括整数、实数、位宽可变向量和固定宽度向量，每种类型都有其特定的应用场景和限制。</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32" cy="3627421"/>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复杂数据类型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除了基本数据类型外，Verilog还支持数组、记录和参数等复杂数据类型，这些类型允许更灵活的数据组织和操作。</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8" y="1627202"/>
            <a:ext cx="3040503" cy="3627421"/>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用户自定义数据类型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Verilog允许用户根据需要定义自己的数据类型，如枚举类型和时间类型，以满足特定设计需求。</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03</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组合逻辑实现</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3973</Words>
  <Application>WPS 演示</Application>
  <PresentationFormat>全屏显示(4:3)</PresentationFormat>
  <Paragraphs>364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2025-09-30T12:42:00Z</dcterms:created>
  <dcterms:modified xsi:type="dcterms:W3CDTF">2025-09-30T12:42:08Z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0E9DF23DF99D4A5BA4DD44504BD635FD_12</vt:lpwstr>
  </property>
  <property fmtid="{D5CDD505-2E9C-101B-9397-08002B2CF9AE}" pid="3" name="KSOProductBuildVer">
    <vt:lpwstr>2052-12.1.0.22529</vt:lpwstr>
  </property>
</Properties>
</file>