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半导体技术革新前沿洞察</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18AFAB"/>
                </a:solidFill>
                <a:latin typeface="微软雅黑" panose="020B0503020204020204" charset="-122"/>
              </a:rPr>
              <a:t>赋能未来科技产业新动能</a:t>
            </a:r>
            <a:endParaRPr sz="3000" b="1" i="0">
              <a:solidFill>
                <a:srgbClr val="18AFA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光刻技术解析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光刻技术是半导体制造中的关键步骤，通过将电路图案转移到硅片上，实现集成电路的精确构建。其精度直接影响芯片的性能和质量。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光刻技术概述</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光刻技术利用紫外光源照射带有电路图案的光罩，经化学处理在硅片表面形成所需电路图形。该过程涉及曝光、显影和蚀刻等关键步骤。</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光刻工艺原理</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先进的光刻机配备精密光学系统和控制软件，保证高分辨率和重复性。使用的光刻胶和掩模版材料需具备优良的感光性能和稳定性。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光刻设备与材料</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03</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产业链结构分析</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上游设备供应商</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设备供应商概述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上游设备供应商是半导体产业链的起点，负责制造和供应芯片制造过程中所需的关键设备。</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关键技术与设备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包括光刻机、蚀刻机等核心设备，这些技术的进步直接关系到芯片性能的提升和生产成本的降低。</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市场竞争格局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全球范围内，ASML、应用材料等公司占据主导地位，竞争激烈，技术创新成为竞争的关键因素。</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中游代工厂商</a:t>
            </a:r>
            <a:endParaRPr sz="3000" b="1" i="0">
              <a:solidFill>
                <a:srgbClr val="000000"/>
              </a:solidFill>
              <a:latin typeface="微软雅黑" panose="020B0503020204020204" charset="-122"/>
            </a:endParaRPr>
          </a:p>
        </p:txBody>
      </p:sp>
      <p:sp>
        <p:nvSpPr>
          <p:cNvPr id="4" name="New shape"/>
          <p:cNvSpPr/>
          <p:nvPr/>
        </p:nvSpPr>
        <p:spPr>
          <a:xfrm>
            <a:off x="1558800" y="1627200"/>
            <a:ext cx="3040555" cy="3988065"/>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中游代工厂商概述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中游代工厂商在半导体产业链中扮演关键角色，主要负责晶圆制造和芯片封装测试。这些企业通过提供先进的制造技术和服务，满足全球电子产品制造商的需求。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1"/>
            <a:ext cx="3040542" cy="3988066"/>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核心技术与工艺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中游代工厂商具备一系列核心技术，包括光刻、蚀刻、沉积等工艺。这些技术是实现高性能芯片生产的基础，直接影响到产品的性能和可靠性。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7" y="1627201"/>
            <a:ext cx="3040554" cy="3988066"/>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行业发展趋势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随着物联网、5G通信等新兴技术的发展，对半导体芯片的需求持续增长。中游代工厂商正面临转型升级的挑战，需不断优化生产工艺，提升产能以满足市场需求。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下游应用领域</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消费电子领域应用</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半导体在智能手机、电脑等消费电子产品中至关重要，支撑其高效能与多功能特性。</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汽车电子化发展</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半导体技术推动汽车行业向智能化、电动化转型，提升车辆性能和驾驶安全性。</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工业自动化应用</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在工业制造过程中，半导体用于自动化控制系统，实现精准控制和优化生产流程。</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04</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主要应用场景</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消费电子领域</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消费电子市场趋势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随着科技发展，消费电子市场呈现多样化和智能化趋势，消费者对产品性能和体验要求不断提高。</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半导体在消费电子中应用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半导体技术是消费电子产品的核心，广泛应用于处理器、存储设备、传感器等关键部件。</a:t>
            </a:r>
            <a:endParaRPr sz="1575" b="0" i="0">
              <a:solidFill>
                <a:srgbClr val="000000"/>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未来消费电子发展方向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未来消费电子产品将更加注重集成化、小型化和智能化，推动半导体技术不断创新和升级。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工业自动化控制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工业自动化控制系统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工业自动化控制系统通过集成计算机、传感器和执行器，实现生产流程的自动化控制，提高生产效率和质量。</a:t>
            </a:r>
            <a:endParaRPr sz="1575" b="0" i="0">
              <a:solidFill>
                <a:srgbClr val="000000"/>
              </a:solidFill>
              <a:latin typeface="微软雅黑" panose="020B0503020204020204" charset="-122"/>
            </a:endParaRPr>
          </a:p>
        </p:txBody>
      </p:sp>
      <p:sp>
        <p:nvSpPr>
          <p:cNvPr id="5" name="New shape"/>
          <p:cNvSpPr/>
          <p:nvPr/>
        </p:nvSpPr>
        <p:spPr>
          <a:xfrm>
            <a:off x="4430015" y="1627200"/>
            <a:ext cx="2744215"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半导体在控制系统中应用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半导体技术广泛应用于工业自动化控制系统中，如PLC、传感器等，提供高效、可靠的解决方案。</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工业自动化发展趋势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随着技术进步，工业自动化向智能化、网络化发展，半导体技术在其中起到关键作用，推动制造业升级转型。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汽车电子系统</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汽车电子系统概述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汽车电子系统是现代汽车的核心部分，通过集成多种电子设备与传感器，实现车辆的智能化控制与管理。</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包括自动驾驶、智能导航、车载娱乐系统等，这些技术提升了驾驶安全性和乘坐舒适性，推动汽车行业向智能化发展。</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随着5G通信技术和物联网的发展，汽车电子系统将更加智能化和网络化，实现更高级别的自动驾驶功能和车联网服务。</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05</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行业发展趋势</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目录</a:t>
            </a:r>
            <a:endParaRPr sz="4800" b="1" i="0">
              <a:solidFill>
                <a:srgbClr val="00479D"/>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01</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半导体行业概述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02</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核心技术原理</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03</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产业链结构分析</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04</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主要应用场景</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05</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行业发展趋势</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06</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技术创新方向</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07</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政策环境支持</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08</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竞争格局演变</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09</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挑战与机遇并存</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10</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未来展望预测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先进制程突破</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通过物理极限挑战，纳米级制程技术使晶体管尺寸达到原子级别，大幅提升了集成电路的性能与能效。</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纳米级制程技术</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极紫外光刻（EUV）技术利用波长更短的光源进行光刻，有效提高了芯片上特征尺寸的精细度，是实现7nm及以下工艺的关键。</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极紫外光刻技术</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三维堆叠技术通过垂直方向上增加芯片层数，有效提升了集成度和性能，为先进半导体设备提供新的设计思路。</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三维堆叠技术</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第三代半导体崛起</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第三代半导体定义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第三代半导体主要指硅基材料以外的新型宽禁带半导体材料，如氮化镓（GaN）和碳化硅（SiC），它们在电子和光电子器件中展现出卓越的性能。</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应用领域拓展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随着技术的成熟，第三代半导体在电力电子、通信、能源转换等领域得到广泛应用，特别是在高频、高功率和高温环境中显示出无可比拟的优势。</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发展趋势与挑战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尽管第三代半导体具有巨大潜力，但其高昂的成本、生产技术难度以及市场接受度仍是当前面临的主要挑战。未来的发展将聚焦于降低成本和技术革新。</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国产替代进程加速</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国产替代加速背景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随着国际局势变化与技术封锁，半导体行业面临挑战，促使我国加快推动国产替代进程，以保障供应链安全。</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关键技术突破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我国在芯片设计、制造等领域取得显著进展，如光刻机、高端制程技术等，有效提升了国产半导体产品的竞争力。</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政策支持与市场响应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政府出台多项扶持政策，鼓励企业加大研发投入，同时市场需求增长为国产半导体产品提供了广阔空间，加速产业化进程。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06</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技术创新方向</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封装测试升级</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封装技术演进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随着半导体技术的发展，封装技术经历了从DIP到BGA、CSP的演变，实现了更高的集成度与性能。</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测试精度提升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测试技术不断进步，从简单的电压测试发展到复杂的功能和可靠性测试，确保产品质量符合标准。</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自动化测试应用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自动化测试设备的应用提高了生产效率和测试准确性，减少了人为误差，加速了产品上市时间。</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异构集成方案</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异构集成是一种将不同类型半导体技术结合使用的方法，以提升性能和降低成本，广泛应用于高性能计算、人工智能等领域。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异构集成定义</a:t>
            </a:r>
            <a:endParaRPr sz="2100" b="1" i="0">
              <a:solidFill>
                <a:srgbClr val="18AFA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包括3D堆叠技术、硅光集成等，面临材料兼容性、散热管理等挑战，需持续技术创新以实现更高效集成。</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关键技术与挑战</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在5G通信、自动驾驶、边缘计算等领域展现巨大潜力，推动半导体行业向更高效能、更低功耗方向发展。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应用领域展望</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量子计算融合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量子计算基础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量子计算是一种利用量子力学原理进行信息处理的计算方式，其核心在于量子比特的并行处理能力，为解决传统计算机难以应对的问题提供了新思路。</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量子与半导体融合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通过将量子技术应用于半导体材料，可以显著提升计算速度和效率，尤其在密码学、药物设计等领域展现出巨大潜力，是未来科技发展的重要方向。</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应用领域展望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量子计算融合半导体技术，将在金融分析、人工智能、大数据处理等多个领域发挥重要作用，推动相关行业的创新与发展，开启全新的技术变革时代。</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07</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政策环境支持</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国家战略布局</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半导体产业国家战略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中国将半导体产业视为国家核心竞争力，通过政策支持和资金投入，推动产业链自主可控，减少对外依赖。</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重点发展领域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聚焦芯片设计、制造、封装测试等关键环节，加强高端设备和材料研发，提升全产业链技术水平。</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国际合作与竞争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在全球化背景下，中国积极参与国际分工合作，同时加大自主创新力度，提升在全球半导体市场中的竞争力。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专项扶持政策</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政策背景与目标</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针对半导体产业发展，政府推出专项扶持政策，旨在促进技术创新、产业升级和市场竞争力提升。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主要扶持措施</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包括税收优惠、资金支持、研发补贴等，以降低企业成本，鼓励企业加大研发投入，加快技术成果转化。</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实施效果与展望</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通过这些政策措施的实施，已显著提升了我国半导体产业的国际竞争力，未来将继续优化政策环境，推动行业持续健康发展。</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01</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半导体行业概述</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产学研协同机制</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产学研合作模式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产学研合作通过整合学术界、产业界和研究机构资源，共同推动技术创新。这种模式促进了理论与实践的结合，加速了科技成果的转化应用。</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协同创新平台建设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建立协同创新平台是促进产学研深度融合的关键。该平台提供资源共享、技术交流和项目孵化等服务，有效提升创新效率和质量。</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政策支持与激励机制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政府出台相关政策，为产学研合作提供资金支持和税收优惠。同时，建立健全激励机制，鼓励企业、高校和研究机构积极参与协同创新。</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08</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竞争格局演变</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国际巨头垄断态势</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国际巨头垄断态势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全球半导体市场主要由少数几家公司控制，如英特尔、三星和台积电等，这些企业在技术研发、市场份额和产业链布局方面占据显著优势。</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技术壁垒与专利保护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国际巨头通过持续的技术创新和大量的专利申请，建立了难以突破的技术壁垒，有效阻止了新进入者的竞争，维护了其市场领先地位。</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全球供应链整合能力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这些公司通过全球化的供应链管理和战略布局，优化资源配置，降低成本，增强了对市场的快速响应能力和竞争力。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国内厂商突围路径</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技术创新与研发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国内半导体厂商通过持续的技术创新和研发投入，提升产品性能和竞争力，实现在高端市场的突破。</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产业链整合策略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通过整合上下游资源，形成完整的半导体产业链，降低成本，提高市场响应速度，增强整体竞争力。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政策支持与市场开拓</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利用国家政策扶持，结合国内市场特点，积极开拓国内外市场，扩大品牌影响力，提升市场占有率。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并购整合案例分析</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并购整合成功要素</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成功的并购整合依赖于清晰的战略定位、高效的文化融合机制以及强大的执行力。案例分析表明，这些要素能够显著提升并购后的企业绩效。</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失败教训与风险规避</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分析并购失败案例可以发现常见的陷阱如过高估值、忽视文化差异和管理不善等。通过总结这些教训，企业可以在未来的并购活动中更好地规避风险。</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行业趋势与未来展望</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随着技术进步和市场需求的变化，半导体行业的并购活动呈现出新的特点和趋势。展望未来，企业需关注技术革新和市场动态，以把握并购整合的机遇。</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09</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挑战与机遇并存</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技术壁垒制约因素</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高技术人才短缺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半导体行业对专业人才的需求极高，但相关专业人才供不应求，导致技术研发和创新受阻。</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设备成本高昂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先进半导体制造设备昂贵且维护复杂，增加了企业的初始投资和运营成本，限制了中小企业的进入。</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材料研发难度大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半导体材料的研发需要高度专业知识和长期实验验证，新材料的开发周期长、风险高，制约了技术进步的速度。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市场需求增长动力</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消费电子需求增长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随着智能手机、平板电脑等消费电子产品的普及，对半导体的需求显著增加，推动了市场需求的增长。</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汽车电子化趋势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汽车电子化是另一个重要驱动力，从自动驾驶到电动车的发展，都极大地依赖高性能半导体技术，从而带动了市场的需求。</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5G与物联网发展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5G和物联网的快速发展，需要大量半导体支持高速数据处理和传输，这一趋势也极大促进了半导体市场的增长。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供应链安全考量</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供应链风险识别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识别半导体供应链中的潜在风险，包括原材料短缺、运输中断和国际贸易政策变化等，是确保供应链安全的首要步骤。</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供应商多元化策略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通过与多个供应商合作，减少对单一供应商的依赖，从而降低供应链中断的风险，并提高整体供应链的韧性。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7" y="1627201"/>
            <a:ext cx="3040517" cy="32672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应急响应计划制定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制定详细的应急响应计划，以应对突发事件如自然灾害或政治动荡，保障供应链在危机情况下的连续性和稳定性。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10</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未来展望预测</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定义与分类</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半导体定义</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半导体是一种介于导体和绝缘体之间的材料，具有独特的电子性质，广泛应用于电子器件中，如集成电路和二极管。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半导体分类</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根据电子行为和应用领域不同，半导体可分为元素型、化合物型和合金型三大类，每种类型都有其特定的应用场景和优势。</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半导体特性</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半导体的电导率受温度和掺杂浓度影响显著，通过控制这些因素可以调节其导电性能，实现对电子设备功能的精确控制。</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市场规模预估</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通过综合市场调研和数据分析，预估未来几年内半导体行业的市场规模及其发展趋势，为行业参与者提供决策参考。</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市场规模预估分析</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探讨技术创新、市场需求变化及宏观经济环境等因素如何共同推动半导体市场规模的扩大，以及这些因素的具体表现和影响程度。</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主要增长驱动因素</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根据当前市场状况和未来趋势，对半导体市场的未来规模进行预测，并分析可能面临的挑战与机遇，为相关企业和投资者提供前瞻性指导。</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预测与展望</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新兴领域潜力</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量子计算的崛起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量子计算利用量子态进行信息处理，具有超高速计算潜力。其发展为传统半导体技术带来革命性挑战和机遇。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纳米技术的应用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纳米技术使器件尺寸达到原子级别，极大提升电子性能。在半导体领域，它开辟了更高效、更小型化设备的可能性。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人工智能与半导体融合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人工智能技术的进步推动半导体行业向智能化方向发展。通过深度学习优化芯片设计，实现更高性能和更低能耗。</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可持续发展路径</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绿色制造技术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采用环保材料与节能工艺，半导体产业减少资源消耗和废弃物排放，提升生产流程的环境友好性，实现经济效益与生态效益的双赢。</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循环经济模式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推动废旧设备回收再利用，通过技术创新延长产品生命周期，构建闭环供应链体系，降低资源依赖，促进半导体产业的可持续发展。</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社会责任实践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企业积极履行环境保护责任，参与公益植树造林等项目，提高公众环保意识，树立行业标杆，展现企业社会价值，助力全球可持续发展目标。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发展历程回顾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半导体技术起源于20世纪初，最初用于无线电设备。随着技术进步，半导体材料逐渐应用于各类电子设备中，成为现代电子工业的基石。</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半导体早期发展</a:t>
            </a:r>
            <a:endParaRPr sz="2100" b="1" i="0">
              <a:solidFill>
                <a:srgbClr val="18AFAB"/>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1947年，贝尔实验室发明了第一个晶体管，标志着半导体技术的飞跃。晶体管的出现极大推动了电子设备小型化和性能提升，开启了微电子时代。</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硅晶体管突破</a:t>
            </a:r>
            <a:endParaRPr sz="2100" b="1" i="0">
              <a:solidFill>
                <a:srgbClr val="18AFA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1958年，杰克·基尔比发明了集成电路，将多个电子元件集成在一个芯片上。这一创新极大地提升了电子产品的性能和可靠性，对信息产业产生了深远影响。</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集成电路革命</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全球市场现状</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全球半导体市场规模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2023年全球半导体市场规模达到约5700亿美元，预计未来几年将持续增长。中国、美国和韩国是主要市场，占全球市场的60%以上。</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主要市场参与者</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全球半导体市场由几家大型跨国公司主导，包括英特尔、三星、台积电等。这些企业通过技术创新和战略合作，保持市场领先地位。</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技术发展趋势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随着物联网、5G和人工智能的发展，对高性能计算芯片的需求增加。先进制程技术如7纳米、5纳米成为研发重点，推动行业技术进步。</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02</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核心技术原理</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硅基材料特性</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硅基材料概述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硅基材料是半导体工业的基础，具有优异的电学性能和丰富的资源，广泛应用于集成电路等领域。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硅的物理特性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硅是一种半导体，具有确定的能带结构和良好的热导率，其独特的晶体结构使其在电子器件中表现出色。</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硅的应用前景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随着科技的发展，硅基材料在微电子、太阳能等领域展现出巨大的应用潜力，推动着现代科技的进步。</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晶圆制造工艺</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光刻工艺概述</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光刻是半导体制造中的关键步骤，通过光源和掩模版将电路图案转印到硅片上。此过程决定了芯片的精确度和功能完整性。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蚀刻技术详解</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蚀刻用于去除不需要的材料部分，以形成所需的电路结构。干法蚀刻和湿法蚀刻是两种常见的方法，各有优缺点及适用场景。</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离子注入与退火处理</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离子注入是将杂质原子引入硅晶体内部的过程，而退火处理则是为了修复因离子注入造成的晶格损伤，并激活杂质原子，提高芯片性能。</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5923</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2025-09-30T11:22:00Z</dcterms:created>
  <dcterms:modified xsi:type="dcterms:W3CDTF">2025-09-30T11:22:11Z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EC44156B277C4C5A9AA467E0CD10C8A9_12</vt:lpwstr>
  </property>
  <property fmtid="{D5CDD505-2E9C-101B-9397-08002B2CF9AE}" pid="3" name="KSOProductBuildVer">
    <vt:lpwstr>2052-12.1.0.22529</vt:lpwstr>
  </property>
</Properties>
</file>