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新兴制造赋能产业升级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创新驱动未来智造转型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数字孪生应用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数字孪生技术通过创建物理实体的虚拟副本，实现实时监测和模拟，优化产品设计与维护流程。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数字孪生定义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广泛应用于制造业、航空航天、汽车等领域，提升产品性能，降低运营成本，增强决策支持能力。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提供精准数据支持，加速创新过程，提高生产效率和产品质量，助力企业数字化转型。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技术优势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汽车智造升级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随着物联网、大数据和云计算等技术的发展，汽车制造领域正经历一场智能化革命，实现生产过程的自动化和信息化。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智能生产线应用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通过引入机器人自动化、智能传感和自适应控制技术，汽车生产线得以优化，提高了生产效率，降低了成本，并增强了产品质量一致性。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数据分析与决策支持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利用大数据分析和机器学习技术，对生产数据进行实时监控和分析，为管理层提供决策支持，实现更高效的资源分配和过程控制。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电子精密组装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电子精密组装技术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电子精密组装技术是实现电子产品小型化、高性能的关键，涉及微米级精度的组件安装和焊接。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关键技术与设备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采用自动化设备如机器人、精密定位系统等，结合先进的图像识别与传感技术，确保组装过程高效精准。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广泛应用于智能手机、可穿戴设备及高端医疗设备等领域，通过优化生产流程，大幅提升产品质量与生产效率。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生物医药定制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生物医药定制概述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生物医药定制是利用现代生物技术，根据患者特定需求，设计、生产和提供个性化药物和治疗方案的过程。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包括基因编辑、细胞治疗、蛋白质工程等技术，已广泛应用于癌症治疗、罕见病管理、疫苗开发等领域，显著提高了治疗效果和患者生活质量。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随着精准医疗理念的深入及生物科技的进步，生物医药定制将更注重个体化、智能化，同时面临伦理、法规等挑战，需持续优化监管体系以促进健康发展。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产业生态构建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供应链协同创新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供应链协同创新定义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供应链协同创新是通过整合上下游资源，实现信息共享、流程优化与决策共商，以提升整体效率和响应速度。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运用大数据、云计算等技术进行需求预测和库存管理，确保供应链的透明度和灵活性，有效降低成本并提高服务水平。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通过建立合作伙伴关系、优化物流网络和实施敏捷制造等措施，实现供应链各环节间的无缝对接，增强市场竞争力。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跨领域融合发展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跨领域融合趋势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随着科技发展，不同领域的技术开始相互渗透与整合，推动新兴制造业的发展，如AI技术与制造工艺的结合。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关键驱动因素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创新需求、市场需求变化及政策支持是跨领域融合发展的主要驱动力，促进产业升级和结构调整。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面临的挑战与对策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面对技术壁垒、人才短缺等问题，需加强研发合作、培养复合型人才，以适应跨领域融合的发展趋势。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标准体系搭建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标准体系框架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构建新兴制造的标准体系，需涵盖产品设计、生产流程、质量控制等关键环节，确保整个制造过程的标准化和规范化。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关键技术标准制定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针对新兴制造领域的关键技术，如3D打印、自动化装配等，制定相应的技术标准，促进技术创新与产业发展。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质量与安全标准强化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强化新兴制造产品的质量与安全标准，包括原材料选用、生产过程控制、成品检验等方面，保障消费者权益与市场秩序。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政策环境支撑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关键技术突破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产业生态构建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政策环境支撑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典型企业案例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投资价值研判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实施路径建议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国家战略布局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在全球化背景下，新兴制造作为国家战略布局的一环，旨在通过技术创新推动产业升级，实现经济高质量发展。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国家战略背景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国家出台一系列政策，鼓励和支持新兴制造业发展，包括财政补贴、税收优惠等措施，以促进产业结构优化和创新能力提升。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政策扶持与引导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新兴制造业强调上下游产业链的紧密协作，通过整合资源、共享平台等方式，促进各环节高效联动，形成强大的产业竞争力。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产业链协同发展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地方扶持政策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政府财政补贴政策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针对新兴制造业的初创企业提供财政补贴，降低创业门槛，加速产业化进程。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税收优惠政策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对符合条件的新兴制造企业实行减免税政策，减轻企业负担，激励创新发展。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土地使用优惠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为新兴制造项目提供优惠用地政策，包括降低土地出让金、优先供地等措施。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行业标准规范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行业标准制定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新兴制造业需遵循严格的行业标准，这些标准包括产品安全、环境保护和质量控制等方面，确保行业健康有序发展。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规范实施与监督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通过建立健全的法律法规体系，加强对新兴制造行业的规范实施与监督管理，保障企业合法合规运营，维护市场秩序。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持续改进与创新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随着技术进步和市场需求变化，不断优化和完善行业标准，鼓励企业进行技术创新和管理创新，提升行业整体竞争力。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典型企业案例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头部企业实践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头部企业案例分析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通过深入分析特斯拉、富士康等头部企业的制造实践，展示其在智能制造领域的创新与领先。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探讨头部企业如何利用机器人、大数据、云计算等先进技术，提升生产效率和产品质量。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可持续发展策略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分析头部企业在环保、资源循环利用等方面的可持续制造实践，以及其对行业的影响。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初创公司突围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新兴制造初创公司依托最新科技，如3D打印、人工智能等，推动产品与服务创新，实现市场差异化竞争。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创新技术驱动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通过敏捷开发和快速迭代，初创企业能迅速响应市场变化，调整业务策略，保持竞争优势，有效应对行业挑战。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灵活运营模式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新兴制造企业通常专注于特定细分市场，深入理解客户需求，提供定制化解决方案，从而在竞争中突围而出。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聚焦细分市场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转型成功路径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数字化转型策略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企业通过引入先进制造技术，实现生产流程的自动化和智能化，提高生产效率和产品质量。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人才培养与引进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加强员工技能培训，吸引高端人才，构建适应新兴制造需求的人力资源体系。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创新驱动发展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鼓励技术创新和管理创新，持续推动产品和服务的升级换代，保持市场竞争力。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人机协作深化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人机协作定义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人机协作是指人类与机器在共同任务中相互配合、互相学习，以提升工作效率和质量的互动模式。这种协作模式广泛应用于制造业。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随着AI和机器人技术的发展，人机协作技术不断进步。通过深度学习算法和传感器技术，机器可以更好地理解人类指令并执行复杂任务。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0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许多制造企业已成功应用人机协作技术。例如，在生产线上，工人与机器人协同作业，提高了生产效率和产品质量。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绿色低碳转型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绿色制造技术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绿色制造技术通过减少能源消耗和废弃物产生，实现生产过程的环保和可持续性。采用循环经济模式，优化资源使用效率。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低碳生产流程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低碳生产流程着重于降低生产过程中的碳排放，采用清洁能源、节能技术和高效设备，推动制造业向低碳化转型。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环境友好材料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环境友好材料的开发和应用是绿色低碳转型的重要组成部分，这些材料在生产和使用过程中对环境影响较小，有助于减少污染和资源浪费。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新兴制造概述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全球化布局加速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全球化布局趋势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随着全球市场日益开放，新兴制造企业正加快其国际化步伐，通过海外建厂和并购等方式，以实现资源的全球优化配置。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跨国合作模式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新兴制造业的全球化不仅体现在实体布局上，还包括与多国企业的合作，共同开发新技术、共享市场资源，形成共赢的国际产业链。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应对挑战的策略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在全球化进程中，新兴制造企业需面对文化差异、法律法规等挑战。有效的策略包括加强跨文化培训、遵守当地法规以及建立国际品牌信誉。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技术瓶颈突破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3D打印技术突破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3D打印技术通过逐层打印材料构建物体，突破了传统制造的限制。在航空航天、医疗等领域应用广泛，实现了复杂结构的快速成型。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智能制造系统结合物联网、大数据等技术，实现生产过程的自动化和智能化。提高了生产效率和产品质量，降低了生产成本。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新材料研发进展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新材料如石墨烯、超导材料的研发取得重大突破，为新兴制造业提供了更高性能的材料选择，推动了产业升级和发展。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人才梯队建设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人才梯队建设策略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新兴制造领域需构建多层次人才梯队，涵盖研发、生产、管理等岗位，确保技术传承与创新动力。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核心技能培养计划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针对智能制造特点，制定专业技能培训方案，如编程、数据分析及系统集成能力，提升团队整体效能。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跨学科人才培养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强调机械工程、电子信息、计算机科学等多学科融合教育，培育适应未来制造业需求的复合型人才。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安全防护体系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安全管理体系构建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安全防护体系通过制定全面的安全管理策略，结合先进的技术手段，确保新兴制造过程中的物理与信息安全。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风险评估与应对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定期进行风险评估，识别潜在威胁并制定相应措施，以降低安全事故的发生概率，保障生产安全与人员健康。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应急响应机制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建立快速有效的应急响应机制，确保在发生安全事故时能够及时采取措施，最小化损失，保护员工和环境安全。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投资价值研判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重点领域聚焦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智能制造利用物联网、大数据和人工智能，实现生产过程的自动化与智能化，提高生产效率及产品质量。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3D打印创新应用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3D打印技术通过逐层打印材料构建物体，广泛应用于医疗、航空、建筑等领域，推动制造业向个性化、定制化方向发展。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绿色制造实践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绿色制造强调环保、节能和可持续发展，通过优化生产流程和使用可再生资源，减少环境影响，提升企业社会责任形象。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风险因素评估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技术快速迭代风险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新兴制造领域技术更新换代速度快，企业若不能及时跟进，可能面临技术落后的风险。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市场接受度不确定性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新技术或产品在推向市场时，可能会遇到消费者接受度低的问题，影响市场推广效果及收益预期。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法规与标准滞后风险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随着新兴制造技术的广泛应用，相关法律法规和行业标准可能未能及时完善，为企业合规经营带来挑战。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回报周期预测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预测回报周期意义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准确预测新兴制造项目的回报周期，有助于企业合理规划资金投入和风险控制，确保投资效益最大化。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影响因素分析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包括技术研发难度、市场需求变化、政策环境调整等，这些因素均可能影响项目的实际回报周期。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预测方法介绍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通过历史数据分析、专家经验评估及模型模拟等方法，可有效预测新兴制造项目的回报周期，为决策提供科学依据。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实施路径建议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定义与范畴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新兴制造定义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新兴制造指的是利用先进技术如3D打印、人工智能等，实现定制化生产，提高生产效率和产品质量的新型生产方式。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核心技术范畴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包括物联网、大数据、云计算等技术，通过这些技术实现生产过程的智能化、自动化，推动制造业向数字化、网络化方向发展。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应用领域扩展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新兴制造不仅应用于传统制造业，还拓展到医疗、教育、服务等领域，展现出强大的跨界融合能力，促进产业升级和社会进步。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数字化转型路线图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构建高效、可靠的数字基础设施，包括云计算平台、大数据中心和物联网网络，是实现制造企业数字化转型的基石。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数字化基础架构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利用先进的数据分析工具和技术，从生产到供应链管理，实现数据的实时监控和预测分析，提升决策的精准度和效率。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数据驱动决策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通过集成机器人、自动化设备和智能控制系统，构建高度灵活和自适应的生产环境，以应对市场多变的需求。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智能制造系统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分阶段推进方案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初期探索阶段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新兴制造的初始阶段聚焦于基础研究与技术积累，通过小规模实验和原型开发，探索潜在应用场景和技术路径。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规模化发展阶段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在完成初步探索后，进入规模化发展阶段，重点在于技术优化与成本控制，同时扩大生产规模，以满足市场日益增长的需求。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持续创新阶段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持续创新是新兴制造的核心驱动力，通过不断研发新技术、新材料和新工艺，保持行业领先地位，并开拓新的应用领域。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效果评估机制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效果评估指标体系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新兴制造业效果评估需构建科学指标体系，涵盖生产效率、成本控制、质量安全等关键维度，确保全面反映制造效能。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数据采集与分析方法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采用先进数据采集技术，如物联网、大数据分析，实时监测生产环节，通过算法模型深入挖掘数据价值，精准评估制造效果。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持续改进策略制定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根据效果评估结果，识别制造过程中的瓶颈与不足，制定针对性的改进措施，推动新兴制造业持续优化，提升整体竞争力。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发展现状分析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新兴制造行业指采用先进科技和创新方法，生产高品质、定制化产品的制造业。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新兴制造行业概述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新兴制造依赖物联网、大数据分析和自动化技术，实现生产过程优化和效率提升。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尽管面临技术更新快速、市场竞争激烈等挑战，新兴制造也带来了产业升级和转型的机遇。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面临的挑战与机遇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核心驱动力解析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技术创新驱动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新兴制造领域，技术创新是核心驱动力，通过不断优化和升级制造技术，提升生产效率与产品质量。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引入智能自动化设备与系统，实现生产过程的智能化管理，降低人力成本，提高生产灵活性与响应速度。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绿色可持续发展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新兴制造业注重环保与可持续性，采用清洁能源和循环经济模式，减少环境影响，推动行业向绿色化转型。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关键技术突破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智能制造系统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2"/>
            <a:ext cx="3040564" cy="4348834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智能制造系统概述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智能制造系统是利用先进的信息技术、自动化技术和制造技术，实现生产过程的智能化和自动化。通过集成各种传感器、控制器和执行器，实现对生产过程的实时监控和优化控制。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63" y="1627202"/>
            <a:ext cx="3040564" cy="4348834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智能制造系统涉及多项关键技术，包括物联网、大数据、云计算、人工智能等。这些技术在制造业中的应用，使得生产过程更加灵活、高效和智能，提高了产品质量和生产效率。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27" y="1627201"/>
            <a:ext cx="3040574" cy="4348834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智能制造系统的发展趋势主要体现在智能化、网络化、服务化等方面。然而，在发展过程中也面临着技术瓶颈、数据安全、人才培养等方面的挑战，需要政府、企业和学术界共同努力解决。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柔性生产模式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柔性生产模式定义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柔性生产模式是一种灵活调整生产线配置和流程，以适应市场需求变化的生产方式。它强调快速响应、个性化定制和资源优化。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实施步骤与策略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实施柔性生产模式需要从技术升级、流程优化、员工培训等多方面入手。通过引入先进的自动化设备、建立灵活的供应链体系以及培养跨职能团队，实现高效生产。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优势与挑战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柔性生产模式提升了企业的市场竞争力和客户满意度，但同时也对企业的管理能力和资源配置提出了更高要求。如何平衡灵活性与成本效益是关键所在。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5655</Words>
  <Application>WPS 演示</Application>
  <PresentationFormat>全屏显示(4:3)</PresentationFormat>
  <Paragraphs>502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2025-10-01T04:23:00Z</dcterms:created>
  <dcterms:modified xsi:type="dcterms:W3CDTF">2025-10-01T04:22:55Z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3FB74E7DD8574F67889CCD7FAB31DDE4_12</vt:lpwstr>
  </property>
  <property fmtid="{D5CDD505-2E9C-101B-9397-08002B2CF9AE}" pid="3" name="KSOProductBuildVer">
    <vt:lpwstr>2052-12.1.0.22529</vt:lpwstr>
  </property>
</Properties>
</file>