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Lst>
  <p:sldSz cx="12192000" cy="6858000" type="screen16x9"/>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21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9" Type="http://schemas.openxmlformats.org/officeDocument/2006/relationships/tags" Target="tags/tag1.xml"/><Relationship Id="rId48" Type="http://schemas.openxmlformats.org/officeDocument/2006/relationships/tableStyles" Target="tableStyles.xml"/><Relationship Id="rId47" Type="http://schemas.openxmlformats.org/officeDocument/2006/relationships/viewProps" Target="viewProps.xml"/><Relationship Id="rId46" Type="http://schemas.openxmlformats.org/officeDocument/2006/relationships/presProps" Target="presProps.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E8FD0B7A-F5DD-4F40-B4CB-3B2C354B893A}"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E8FD0B7A-F5DD-4F40-B4CB-3B2C354B893A}"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D0B7A-F5DD-4F40-B4CB-3B2C354B893A}"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0"/>
            <a:ext cx="2844800" cy="365125"/>
          </a:xfrm>
        </p:spPr>
        <p:txBody>
          <a:bodyPr/>
          <a:lstStyle/>
          <a:p>
            <a:fld id="{E8FD0B7A-F5DD-4F40-B4CB-3B2C354B893A}" type="datetimeFigureOut">
              <a:rPr lang="en-US" smtClean="0"/>
            </a:fld>
            <a:endParaRPr lang="en-US"/>
          </a:p>
        </p:txBody>
      </p:sp>
      <p:sp>
        <p:nvSpPr>
          <p:cNvPr id="3" name="Footer Placeholder 2"/>
          <p:cNvSpPr>
            <a:spLocks noGrp="1"/>
          </p:cNvSpPr>
          <p:nvPr>
            <p:ph type="ftr" sz="quarter" idx="11"/>
          </p:nvPr>
        </p:nvSpPr>
        <p:spPr>
          <a:xfrm>
            <a:off x="4165600" y="6356350"/>
            <a:ext cx="3860800" cy="365125"/>
          </a:xfrm>
        </p:spPr>
        <p:txBody>
          <a:bodyPr/>
          <a:lstStyle/>
          <a:p>
            <a:endParaRPr lang="en-US"/>
          </a:p>
        </p:txBody>
      </p:sp>
      <p:sp>
        <p:nvSpPr>
          <p:cNvPr id="4" name="Slide Number Placeholder 3"/>
          <p:cNvSpPr>
            <a:spLocks noGrp="1"/>
          </p:cNvSpPr>
          <p:nvPr>
            <p:ph type="sldNum" sz="quarter" idx="12"/>
          </p:nvPr>
        </p:nvSpPr>
        <p:spPr>
          <a:xfrm>
            <a:off x="8737600" y="6356350"/>
            <a:ext cx="2844800" cy="365125"/>
          </a:xfrm>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E8FD0B7A-F5DD-4F40-B4CB-3B2C354B893A}"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AE1883-0942-4AA3-9DB2-9C7C3A0314B1}" type="slidenum">
              <a:rPr lang="en-US" smtClean="0"/>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7.png"/><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151446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电磁弹射技术解析</a:t>
            </a:r>
            <a:endParaRPr sz="4800" b="1" i="0">
              <a:solidFill>
                <a:srgbClr val="FFFFFF"/>
              </a:solidFill>
              <a:latin typeface="微软雅黑" panose="020B0503020204020204" charset="-122"/>
            </a:endParaRPr>
          </a:p>
        </p:txBody>
      </p:sp>
      <p:sp>
        <p:nvSpPr>
          <p:cNvPr id="3" name="New shape"/>
          <p:cNvSpPr/>
          <p:nvPr/>
        </p:nvSpPr>
        <p:spPr>
          <a:xfrm>
            <a:off x="622800" y="3101012"/>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4" name="New shape"/>
          <p:cNvSpPr/>
          <p:nvPr/>
        </p:nvSpPr>
        <p:spPr>
          <a:xfrm>
            <a:off x="611778" y="3101012"/>
            <a:ext cx="11038043"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3000" b="1" i="0">
                <a:solidFill>
                  <a:srgbClr val="C560FF"/>
                </a:solidFill>
                <a:latin typeface="微软雅黑" panose="020B0503020204020204" charset="-122"/>
              </a:rPr>
              <a:t>原理应用与优势展望</a:t>
            </a:r>
            <a:endParaRPr sz="3000" b="1" i="0">
              <a:solidFill>
                <a:srgbClr val="C560FF"/>
              </a:solidFill>
              <a:latin typeface="微软雅黑" panose="020B0503020204020204" charset="-122"/>
            </a:endParaRPr>
          </a:p>
        </p:txBody>
      </p:sp>
      <p:sp>
        <p:nvSpPr>
          <p:cNvPr id="5"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6"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7" name="New shape"/>
          <p:cNvSpPr/>
          <p:nvPr/>
        </p:nvSpPr>
        <p:spPr>
          <a:xfrm>
            <a:off x="622800" y="4138369"/>
            <a:ext cx="11016000" cy="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p:txBody>
      </p:sp>
      <p:sp>
        <p:nvSpPr>
          <p:cNvPr id="8" name="New shape"/>
          <p:cNvSpPr/>
          <p:nvPr/>
        </p:nvSpPr>
        <p:spPr>
          <a:xfrm>
            <a:off x="611778" y="4136689"/>
            <a:ext cx="11038043" cy="4552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作者：</a:t>
            </a:r>
            <a:r>
              <a:rPr lang="zh-CN" sz="1575" b="0" i="0">
                <a:solidFill>
                  <a:srgbClr val="FFFFFF"/>
                </a:solidFill>
                <a:latin typeface="微软雅黑" panose="020B0503020204020204" charset="-122"/>
              </a:rPr>
              <a:t>张抿</a:t>
            </a:r>
            <a:r>
              <a:rPr lang="zh-CN" sz="1575" b="0" i="0">
                <a:solidFill>
                  <a:srgbClr val="FFFFFF"/>
                </a:solidFill>
                <a:latin typeface="微软雅黑" panose="020B0503020204020204" charset="-122"/>
              </a:rPr>
              <a:t>轩</a:t>
            </a:r>
            <a:endParaRPr lang="zh-CN" sz="1575" b="0" i="0">
              <a:solidFill>
                <a:srgbClr val="FFFFFF"/>
              </a:solidFill>
              <a:latin typeface="微软雅黑" panose="020B0503020204020204" charset="-122"/>
            </a:endParaRPr>
          </a:p>
        </p:txBody>
      </p:sp>
      <p:sp>
        <p:nvSpPr>
          <p:cNvPr id="9" name="New shape"/>
          <p:cNvSpPr/>
          <p:nvPr/>
        </p:nvSpPr>
        <p:spPr>
          <a:xfrm>
            <a:off x="611778" y="4740950"/>
            <a:ext cx="11038043" cy="4519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1575" b="0" i="0">
                <a:solidFill>
                  <a:srgbClr val="FFFFFF"/>
                </a:solidFill>
                <a:latin typeface="微软雅黑" panose="020B0503020204020204" charset="-122"/>
              </a:rPr>
              <a:t>汇报时间: 2025/10/09</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适配多型舰载机</a:t>
            </a:r>
            <a:endParaRPr sz="3000" b="1" i="0">
              <a:solidFill>
                <a:srgbClr val="FFFFFF"/>
              </a:solidFill>
              <a:latin typeface="微软雅黑" panose="020B0503020204020204" charset="-122"/>
            </a:endParaRPr>
          </a:p>
        </p:txBody>
      </p:sp>
      <p:sp>
        <p:nvSpPr>
          <p:cNvPr id="4" name="New shape"/>
          <p:cNvSpPr/>
          <p:nvPr/>
        </p:nvSpPr>
        <p:spPr>
          <a:xfrm>
            <a:off x="1558800" y="2878466"/>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电磁弹射技术具备出色的适应性，能够支持各种类型的舰载机起飞，包括战斗机、预警机等。</a:t>
            </a:r>
            <a:endParaRPr sz="1575" b="0" i="0">
              <a:solidFill>
                <a:srgbClr val="FFFFFF"/>
              </a:solidFill>
              <a:latin typeface="微软雅黑" panose="020B0503020204020204" charset="-122"/>
            </a:endParaRPr>
          </a:p>
        </p:txBody>
      </p:sp>
      <p:sp>
        <p:nvSpPr>
          <p:cNvPr id="5" name="New shape"/>
          <p:cNvSpPr/>
          <p:nvPr/>
        </p:nvSpPr>
        <p:spPr>
          <a:xfrm>
            <a:off x="1556410" y="1627200"/>
            <a:ext cx="2580658" cy="1124265"/>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多型舰载机适配能力</a:t>
            </a:r>
            <a:endParaRPr sz="2100" b="1" i="0">
              <a:solidFill>
                <a:srgbClr val="C560FF"/>
              </a:solidFill>
              <a:latin typeface="微软雅黑" panose="020B0503020204020204" charset="-122"/>
            </a:endParaRPr>
          </a:p>
        </p:txBody>
      </p:sp>
      <p:sp>
        <p:nvSpPr>
          <p:cNvPr id="6" name="New shape"/>
          <p:cNvSpPr/>
          <p:nvPr/>
        </p:nvSpPr>
        <p:spPr>
          <a:xfrm>
            <a:off x="4430015" y="2878465"/>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通过适配多型舰载机，电磁弹射系统显著提高了舰载机的出动效率和响应速度，增强了舰队的作战能力。</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提高舰载机出动效率</a:t>
            </a:r>
            <a:endParaRPr sz="2100" b="1" i="0">
              <a:solidFill>
                <a:srgbClr val="C560FF"/>
              </a:solidFill>
              <a:latin typeface="微软雅黑" panose="020B0503020204020204" charset="-122"/>
            </a:endParaRPr>
          </a:p>
        </p:txBody>
      </p:sp>
      <p:sp>
        <p:nvSpPr>
          <p:cNvPr id="8" name="New shape"/>
          <p:cNvSpPr/>
          <p:nvPr/>
        </p:nvSpPr>
        <p:spPr>
          <a:xfrm>
            <a:off x="7301229" y="2878466"/>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电磁弹射技术的引入使得航母能够搭载更多类型的舰载机，从而在复杂海战环境中保持强大的综合打击和防御能力。</a:t>
            </a:r>
            <a:endParaRPr sz="1575" b="0" i="0">
              <a:solidFill>
                <a:srgbClr val="FFFFFF"/>
              </a:solidFill>
              <a:latin typeface="微软雅黑" panose="020B0503020204020204" charset="-122"/>
            </a:endParaRPr>
          </a:p>
        </p:txBody>
      </p:sp>
      <p:sp>
        <p:nvSpPr>
          <p:cNvPr id="9" name="New shape"/>
          <p:cNvSpPr/>
          <p:nvPr/>
        </p:nvSpPr>
        <p:spPr>
          <a:xfrm>
            <a:off x="7298841" y="1627200"/>
            <a:ext cx="2580658" cy="1124266"/>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增强航母综合战斗力</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03</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关键组件解析</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轨道结构设计</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轨道结构设计原则</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电磁弹射器轨道设计遵循最小能量损失、高稳定性原则，确保电能高效转化为动能，提升发射效率和安全性。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材料选择与应用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选用高强度、耐高温合金材料构建轨道，以承受高速电流产生的高温及磨损，保障长期稳定运行。</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冷却系统优化</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设计高效的冷却系统，通过循环流体或相变材料快速散热，防止过热损坏，延长轨道寿命并维持性能。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脉冲电源模块</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脉冲电源模块概述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脉冲电源模块是电磁弹射系统的核心部分，负责生成高功率脉冲电流，为发射器提供必要的能量。</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工作原理解析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通过控制开关元件的快速开通与关断，脉冲电源产生瞬时高电压和大电流，驱动发射装置完成动能转换。</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关键技术挑战</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实现高效率、高稳定性的脉冲输出是关键，需要解决电磁兼容性、热管理等技术难题以保障系统的可靠性。</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控制系统架构</a:t>
            </a:r>
            <a:endParaRPr sz="3000" b="1" i="0">
              <a:solidFill>
                <a:srgbClr val="FFFFFF"/>
              </a:solidFill>
              <a:latin typeface="微软雅黑" panose="020B0503020204020204" charset="-122"/>
            </a:endParaRPr>
          </a:p>
        </p:txBody>
      </p:sp>
      <p:sp>
        <p:nvSpPr>
          <p:cNvPr id="4" name="New shape"/>
          <p:cNvSpPr/>
          <p:nvPr/>
        </p:nvSpPr>
        <p:spPr>
          <a:xfrm>
            <a:off x="6458401" y="1735403"/>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控制系统概述</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电磁弹射系统的核心是其高效的控制系统，该系统通过精确的电子信号来调节发射力量和速度，确保飞机安全、快速地离舰。</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架构组成详解</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控制系统架构由传感器、处理器和执行机构三大部分组成。传感器负责收集数据，处理器分析数据并作出决策，执行机构则根据指令调整发射力度。</a:t>
            </a:r>
            <a:endParaRPr sz="1575" b="0" i="0">
              <a:solidFill>
                <a:srgbClr val="FFFFFF"/>
              </a:solidFill>
              <a:latin typeface="微软雅黑" panose="020B0503020204020204" charset="-122"/>
            </a:endParaRPr>
          </a:p>
        </p:txBody>
      </p:sp>
      <p:sp>
        <p:nvSpPr>
          <p:cNvPr id="6" name="New shape"/>
          <p:cNvSpPr/>
          <p:nvPr/>
        </p:nvSpPr>
        <p:spPr>
          <a:xfrm>
            <a:off x="6458401" y="3726212"/>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技术优势与挑战</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电磁弹射系统的控制架构具有响应速度快、适应性强等技术优势，但也面临着复杂环境下的稳定性和可靠性挑战，需要持续的技术优化和创新。</a:t>
            </a:r>
            <a:endParaRPr sz="1575" b="0" i="0">
              <a:solidFill>
                <a:srgbClr val="FFFFFF"/>
              </a:solidFill>
              <a:latin typeface="微软雅黑" panose="020B0503020204020204" charset="-122"/>
            </a:endParaRPr>
          </a:p>
        </p:txBody>
      </p:sp>
      <p:sp>
        <p:nvSpPr>
          <p:cNvPr id="7" name="New shape"/>
          <p:cNvSpPr/>
          <p:nvPr/>
        </p:nvSpPr>
        <p:spPr>
          <a:xfrm>
            <a:off x="5965200" y="2106203"/>
            <a:ext cx="39600" cy="284197"/>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915943"/>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735403"/>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04</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军事应用价值</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航母作战革新</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电磁弹射利用电磁力推动飞机起飞，相比传统蒸汽弹射具有响应速度快、维护成本低等优势。</a:t>
            </a:r>
            <a:endParaRPr sz="1575" b="0" i="0">
              <a:solidFill>
                <a:srgbClr val="FFFFFF"/>
              </a:solidFill>
              <a:latin typeface="微软雅黑" panose="020B0503020204020204" charset="-122"/>
            </a:endParaRPr>
          </a:p>
        </p:txBody>
      </p:sp>
      <p:sp>
        <p:nvSpPr>
          <p:cNvPr id="5" name="New shape"/>
          <p:cNvSpPr/>
          <p:nvPr/>
        </p:nvSpPr>
        <p:spPr>
          <a:xfrm>
            <a:off x="1774800" y="3089497"/>
            <a:ext cx="8016003" cy="10468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提升航母作战能力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电磁弹射技术显著提高航母的舰载机出动效率和作战灵活性，增强了舰队的整体战斗力。</a:t>
            </a:r>
            <a:endParaRPr sz="1575" b="0" i="0">
              <a:solidFill>
                <a:srgbClr val="FFFFFF"/>
              </a:solidFill>
              <a:latin typeface="微软雅黑" panose="020B0503020204020204" charset="-122"/>
            </a:endParaRPr>
          </a:p>
        </p:txBody>
      </p:sp>
      <p:sp>
        <p:nvSpPr>
          <p:cNvPr id="6" name="New shape"/>
          <p:cNvSpPr/>
          <p:nvPr/>
        </p:nvSpPr>
        <p:spPr>
          <a:xfrm>
            <a:off x="1774800" y="4263387"/>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对未来海战的影响</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电磁弹射技术的应用预示着未来海军力量的重大变革，对海战模式和战略布局产生深远影响。</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26338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舰载机起降优化</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电磁弹射技术简介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电磁弹射是一种利用电磁力将舰载机加速至起飞速度的先进起降技术，相比传统蒸汽弹射，具有推力大、响应快、维护简便等优点。</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优化起降效率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通过精确控制电磁场强度和持续时间，电磁弹射能实现对不同重量和类型的舰载机的高效适配与快速起降，显著提升航母作战效能。</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未来发展方向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随着材料科学和电力电子技术的发展，电磁弹射技术将持续优化，向更高效率、更广适用性方向发展，为航空母舰提供更强的战斗力支持。</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战略投送能力</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战略投送能力概述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战略投送能力指利用军事运输手段，快速有效地将兵力、装备及物资部署至关键地点的能力，保障作战行动的及时性和灵活性。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提升投送效率的关键</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通过优化运输工具、改进调度系统和加强信息化建设，显著提高战略投送的速度和精确性，确保军事行动的高效执行。</a:t>
            </a:r>
            <a:endParaRPr sz="1575" b="0" i="0">
              <a:solidFill>
                <a:srgbClr val="FFFFFF"/>
              </a:solidFill>
              <a:latin typeface="微软雅黑" panose="020B0503020204020204" charset="-122"/>
            </a:endParaRPr>
          </a:p>
        </p:txBody>
      </p:sp>
      <p:sp>
        <p:nvSpPr>
          <p:cNvPr id="6" name="New shape"/>
          <p:cNvSpPr/>
          <p:nvPr/>
        </p:nvSpPr>
        <p:spPr>
          <a:xfrm>
            <a:off x="7301229" y="3011879"/>
            <a:ext cx="2744216" cy="28088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电磁弹射对投送能力的增强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电磁弹射技术的应用大幅提高了航空母舰的舰载机出动频率和速度，有效增强了海军的战略投送能力，提升了整体作战效能。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05</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研发历程回顾</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838800" y="979200"/>
            <a:ext cx="3672000" cy="511200"/>
          </a:xfrm>
          <a:prstGeom prst="rect">
            <a:avLst/>
          </a:prstGeom>
          <a:ln>
            <a:noFill/>
          </a:ln>
        </p:spPr>
      </p:pic>
      <p:sp>
        <p:nvSpPr>
          <p:cNvPr id="3" name="New shape"/>
          <p:cNvSpPr/>
          <p:nvPr/>
        </p:nvSpPr>
        <p:spPr>
          <a:xfrm>
            <a:off x="1054800" y="1037646"/>
            <a:ext cx="2482880"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目录</a:t>
            </a:r>
            <a:endParaRPr sz="4800" b="1" i="0">
              <a:solidFill>
                <a:srgbClr val="6764FB"/>
              </a:solidFill>
              <a:latin typeface="微软雅黑" panose="020B0503020204020204" charset="-122"/>
            </a:endParaRPr>
          </a:p>
        </p:txBody>
      </p:sp>
      <p:sp>
        <p:nvSpPr>
          <p:cNvPr id="4" name="New shape"/>
          <p:cNvSpPr/>
          <p:nvPr/>
        </p:nvSpPr>
        <p:spPr>
          <a:xfrm>
            <a:off x="1486800"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01</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电磁弹射原理</a:t>
            </a:r>
            <a:endParaRPr sz="1575" b="0" i="0">
              <a:solidFill>
                <a:srgbClr val="FFFFFF"/>
              </a:solidFill>
              <a:latin typeface="微软雅黑" panose="020B0503020204020204" charset="-122"/>
            </a:endParaRPr>
          </a:p>
        </p:txBody>
      </p:sp>
      <p:sp>
        <p:nvSpPr>
          <p:cNvPr id="5" name="New shape"/>
          <p:cNvSpPr/>
          <p:nvPr/>
        </p:nvSpPr>
        <p:spPr>
          <a:xfrm>
            <a:off x="3455314"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02</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技术优势对比</a:t>
            </a:r>
            <a:endParaRPr sz="1575" b="0" i="0">
              <a:solidFill>
                <a:srgbClr val="FFFFFF"/>
              </a:solidFill>
              <a:latin typeface="微软雅黑" panose="020B0503020204020204" charset="-122"/>
            </a:endParaRPr>
          </a:p>
        </p:txBody>
      </p:sp>
      <p:sp>
        <p:nvSpPr>
          <p:cNvPr id="6" name="New shape"/>
          <p:cNvSpPr/>
          <p:nvPr/>
        </p:nvSpPr>
        <p:spPr>
          <a:xfrm>
            <a:off x="5423828"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03</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关键组件解析</a:t>
            </a:r>
            <a:endParaRPr sz="1575" b="0" i="0">
              <a:solidFill>
                <a:srgbClr val="FFFFFF"/>
              </a:solidFill>
              <a:latin typeface="微软雅黑" panose="020B0503020204020204" charset="-122"/>
            </a:endParaRPr>
          </a:p>
        </p:txBody>
      </p:sp>
      <p:sp>
        <p:nvSpPr>
          <p:cNvPr id="7" name="New shape"/>
          <p:cNvSpPr/>
          <p:nvPr/>
        </p:nvSpPr>
        <p:spPr>
          <a:xfrm>
            <a:off x="7392342"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04</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军事应用价值</a:t>
            </a:r>
            <a:endParaRPr sz="1575" b="0" i="0">
              <a:solidFill>
                <a:srgbClr val="FFFFFF"/>
              </a:solidFill>
              <a:latin typeface="微软雅黑" panose="020B0503020204020204" charset="-122"/>
            </a:endParaRPr>
          </a:p>
        </p:txBody>
      </p:sp>
      <p:sp>
        <p:nvSpPr>
          <p:cNvPr id="8" name="New shape"/>
          <p:cNvSpPr/>
          <p:nvPr/>
        </p:nvSpPr>
        <p:spPr>
          <a:xfrm>
            <a:off x="9360857" y="2854800"/>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05</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研发历程回顾</a:t>
            </a:r>
            <a:endParaRPr sz="1575" b="0" i="0">
              <a:solidFill>
                <a:srgbClr val="FFFFFF"/>
              </a:solidFill>
              <a:latin typeface="微软雅黑" panose="020B0503020204020204" charset="-122"/>
            </a:endParaRPr>
          </a:p>
        </p:txBody>
      </p:sp>
      <p:sp>
        <p:nvSpPr>
          <p:cNvPr id="9" name="New shape"/>
          <p:cNvSpPr/>
          <p:nvPr/>
        </p:nvSpPr>
        <p:spPr>
          <a:xfrm>
            <a:off x="1486800"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06</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技术挑战应对</a:t>
            </a:r>
            <a:endParaRPr sz="1575" b="0" i="0">
              <a:solidFill>
                <a:srgbClr val="FFFFFF"/>
              </a:solidFill>
              <a:latin typeface="微软雅黑" panose="020B0503020204020204" charset="-122"/>
            </a:endParaRPr>
          </a:p>
        </p:txBody>
      </p:sp>
      <p:sp>
        <p:nvSpPr>
          <p:cNvPr id="10" name="New shape"/>
          <p:cNvSpPr/>
          <p:nvPr/>
        </p:nvSpPr>
        <p:spPr>
          <a:xfrm>
            <a:off x="3455314"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07</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国际发展现状</a:t>
            </a:r>
            <a:endParaRPr sz="1575" b="0" i="0">
              <a:solidFill>
                <a:srgbClr val="FFFFFF"/>
              </a:solidFill>
              <a:latin typeface="微软雅黑" panose="020B0503020204020204" charset="-122"/>
            </a:endParaRPr>
          </a:p>
        </p:txBody>
      </p:sp>
      <p:sp>
        <p:nvSpPr>
          <p:cNvPr id="11" name="New shape"/>
          <p:cNvSpPr/>
          <p:nvPr/>
        </p:nvSpPr>
        <p:spPr>
          <a:xfrm>
            <a:off x="5423828"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08</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未来升级方向</a:t>
            </a:r>
            <a:endParaRPr sz="1575" b="0" i="0">
              <a:solidFill>
                <a:srgbClr val="FFFFFF"/>
              </a:solidFill>
              <a:latin typeface="微软雅黑" panose="020B0503020204020204" charset="-122"/>
            </a:endParaRPr>
          </a:p>
        </p:txBody>
      </p:sp>
      <p:sp>
        <p:nvSpPr>
          <p:cNvPr id="12" name="New shape"/>
          <p:cNvSpPr/>
          <p:nvPr/>
        </p:nvSpPr>
        <p:spPr>
          <a:xfrm>
            <a:off x="7392342"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09</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训练模拟系统</a:t>
            </a:r>
            <a:endParaRPr sz="1575" b="0" i="0">
              <a:solidFill>
                <a:srgbClr val="FFFFFF"/>
              </a:solidFill>
              <a:latin typeface="微软雅黑" panose="020B0503020204020204" charset="-122"/>
            </a:endParaRPr>
          </a:p>
        </p:txBody>
      </p:sp>
      <p:sp>
        <p:nvSpPr>
          <p:cNvPr id="13" name="New shape"/>
          <p:cNvSpPr/>
          <p:nvPr/>
        </p:nvSpPr>
        <p:spPr>
          <a:xfrm>
            <a:off x="9360857" y="3674006"/>
            <a:ext cx="1841514" cy="6922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r>
              <a:rPr sz="1575" b="1">
                <a:solidFill>
                  <a:srgbClr val="C560FF"/>
                </a:solidFill>
                <a:latin typeface="微软雅黑" panose="020B0503020204020204" charset="-122"/>
              </a:rPr>
              <a:t>10</a:t>
            </a:r>
            <a:endParaRPr sz="1575" b="1">
              <a:solidFill>
                <a:srgbClr val="C560FF"/>
              </a:solidFill>
              <a:latin typeface="微软雅黑" panose="020B0503020204020204" charset="-122"/>
            </a:endParaRPr>
          </a:p>
          <a:p>
            <a:pPr>
              <a:lnSpc>
                <a:spcPct val="150000"/>
              </a:lnSpc>
            </a:pPr>
            <a:r>
              <a:rPr sz="1575" b="0" i="0">
                <a:solidFill>
                  <a:srgbClr val="FFFFFF"/>
                </a:solidFill>
                <a:latin typeface="微软雅黑" panose="020B0503020204020204" charset="-122"/>
              </a:rPr>
              <a:t>产业生态构建</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早期试验阶段</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20世纪中叶，随着航空工业发展，电磁弹射技术应运而生。其旨在提高舰载机起飞效率，减少对传统蒸汽弹射技术的依赖。</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早期试验背景</a:t>
            </a:r>
            <a:endParaRPr sz="2100" b="1" i="0">
              <a:solidFill>
                <a:srgbClr val="C560FF"/>
              </a:solidFill>
              <a:latin typeface="微软雅黑" panose="020B0503020204020204" charset="-122"/>
            </a:endParaRPr>
          </a:p>
        </p:txBody>
      </p:sp>
      <p:sp>
        <p:nvSpPr>
          <p:cNvPr id="6" name="New shape"/>
          <p:cNvSpPr/>
          <p:nvPr/>
        </p:nvSpPr>
        <p:spPr>
          <a:xfrm>
            <a:off x="4430015"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初期研究集中于电磁力产生与控制，通过实验验证电磁场作用下的物体运动规律，为后续技术突破奠定基础。</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关键技术探索</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经过一系列实验室测试和小规模试飞，早期电磁弹射系统成功实现对飞机的有效加速，展示了该技术的潜力与前景。</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初步成果展示</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工程化突破点</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电磁弹射技术原理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电磁弹射通过电磁力将飞机迅速加速至起飞速度，相比传统蒸汽弹射，具有响应速度快、维护简便等优点。</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关键技术突破点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主要包括高效能源转换系统设计、精确控制算法开发及耐高温材料应用，这些是实现电磁弹射工程化的关键。</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未来发展前景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随着技术的不断成熟，电磁弹射有望在航空母舰、高速列车等领域得到广泛应用，推动交通工具性能的大幅提升。</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列装服役进展</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电磁弹射技术是一种利用电磁力推动物体快速加速的技术，广泛应用于航空母舰等军事领域。</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列装服役进展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目前，多国海军已开始装备电磁弹射系统，标志着这一技术从理论研究向实际应用的重要转变。</a:t>
            </a:r>
            <a:endParaRPr sz="1575" b="0" i="0">
              <a:solidFill>
                <a:srgbClr val="FFFFFF"/>
              </a:solidFill>
              <a:latin typeface="微软雅黑" panose="020B0503020204020204" charset="-122"/>
            </a:endParaRPr>
          </a:p>
        </p:txBody>
      </p:sp>
      <p:sp>
        <p:nvSpPr>
          <p:cNvPr id="6" name="New shape"/>
          <p:cNvSpPr/>
          <p:nvPr/>
        </p:nvSpPr>
        <p:spPr>
          <a:xfrm>
            <a:off x="7301229" y="1627200"/>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随着技术的不断成熟和成本的降低，预计未来会有更多国家采用电磁弹射系统，推动海军力量现代化。</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06</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技术挑战应对</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高温防护方案</a:t>
            </a:r>
            <a:endParaRPr sz="3000" b="1" i="0">
              <a:solidFill>
                <a:srgbClr val="FFFFFF"/>
              </a:solidFill>
              <a:latin typeface="微软雅黑" panose="020B0503020204020204" charset="-122"/>
            </a:endParaRPr>
          </a:p>
        </p:txBody>
      </p:sp>
      <p:sp>
        <p:nvSpPr>
          <p:cNvPr id="4" name="New shape"/>
          <p:cNvSpPr/>
          <p:nvPr/>
        </p:nvSpPr>
        <p:spPr>
          <a:xfrm>
            <a:off x="1558800" y="301188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高温防护材料选择</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选用耐高温合金和陶瓷复合材料构建电磁弹射系统的关键部件，确保在极端温度下仍能保持结构完整性和功能稳定性。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热管理系统设计</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通过高效散热系统设计，如液冷循环和热辐射装置，快速导出工作过程中产生的热量，保护内部电子元件免受高温损害。</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隔热涂层应用</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在易受高温影响的表面涂覆高性能隔热涂层，有效降低外部高温对内部组件的直接影响，延长设备使用寿命。</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电磁干扰抑制</a:t>
            </a:r>
            <a:endParaRPr sz="3000" b="1" i="0">
              <a:solidFill>
                <a:srgbClr val="FFFFFF"/>
              </a:solidFill>
              <a:latin typeface="微软雅黑" panose="020B0503020204020204" charset="-122"/>
            </a:endParaRPr>
          </a:p>
        </p:txBody>
      </p:sp>
      <p:sp>
        <p:nvSpPr>
          <p:cNvPr id="4" name="New shape"/>
          <p:cNvSpPr/>
          <p:nvPr/>
        </p:nvSpPr>
        <p:spPr>
          <a:xfrm>
            <a:off x="1558800" y="2402271"/>
            <a:ext cx="2744215"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电磁干扰是指电磁波对电子设备或系统正常运行的影响，可能导致信号失真、设备失效等问题。</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电磁干扰定义</a:t>
            </a:r>
            <a:endParaRPr sz="2100" b="1" i="0">
              <a:solidFill>
                <a:srgbClr val="C560FF"/>
              </a:solidFill>
              <a:latin typeface="微软雅黑" panose="020B0503020204020204" charset="-122"/>
            </a:endParaRPr>
          </a:p>
        </p:txBody>
      </p:sp>
      <p:sp>
        <p:nvSpPr>
          <p:cNvPr id="6" name="New shape"/>
          <p:cNvSpPr/>
          <p:nvPr/>
        </p:nvSpPr>
        <p:spPr>
          <a:xfrm>
            <a:off x="4430015" y="2402271"/>
            <a:ext cx="2744215" cy="11727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电磁干扰主要来源于自然现象和人为活动，如雷电、工业设备等产生的电磁波。</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电磁干扰成因</a:t>
            </a:r>
            <a:endParaRPr sz="2100" b="1" i="0">
              <a:solidFill>
                <a:srgbClr val="C560FF"/>
              </a:solidFill>
              <a:latin typeface="微软雅黑" panose="020B0503020204020204" charset="-122"/>
            </a:endParaRPr>
          </a:p>
        </p:txBody>
      </p:sp>
      <p:sp>
        <p:nvSpPr>
          <p:cNvPr id="8" name="New shape"/>
          <p:cNvSpPr/>
          <p:nvPr/>
        </p:nvSpPr>
        <p:spPr>
          <a:xfrm>
            <a:off x="7301229" y="2402271"/>
            <a:ext cx="2744216" cy="153315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通过屏蔽、滤波等方式减少电磁波传播，保护电子设备免受干扰影响，确保系统稳定运行。</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抑制方法</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材料强度要求</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材料强度定义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材料强度是指材料在外力作用下抵抗破坏的能力，是评估材料能否满足电磁弹射系统需求的关键指标。</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强度要求标准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根据电磁弹射器的工作环境和性能要求，对材料强度设定了严格的标准，以确保设备在极端条件下的可靠性和耐久性。</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强度测试方法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采用先进的测试技术对材料进行强度评估，包括拉伸、压缩和疲劳等试验，以准确预测材料在实际使用中的表现。</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07</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国际发展现状</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美国福特级应用</a:t>
            </a:r>
            <a:endParaRPr sz="3000" b="1" i="0">
              <a:solidFill>
                <a:srgbClr val="FFFFFF"/>
              </a:solidFill>
              <a:latin typeface="微软雅黑" panose="020B0503020204020204" charset="-122"/>
            </a:endParaRPr>
          </a:p>
        </p:txBody>
      </p:sp>
      <p:sp>
        <p:nvSpPr>
          <p:cNvPr id="4" name="New shape"/>
          <p:cNvSpPr/>
          <p:nvPr/>
        </p:nvSpPr>
        <p:spPr>
          <a:xfrm>
            <a:off x="1558800" y="1627201"/>
            <a:ext cx="3040532"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福特级电磁弹射概述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美国海军福特级航空母舰采用的电磁弹射技术，旨在提升舰载机的起飞效率和安全性，标志着航母动力系统的一次重大革新。</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32" y="1627201"/>
            <a:ext cx="3040532"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技术优势分析</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电磁弹射相比传统蒸汽弹射具有响应快、维护简便等优势，能够适应更广泛类型的舰载机，提高作战灵活性和任务完成能力。</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64" y="1627201"/>
            <a:ext cx="3040533"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随着技术的不断完善，电磁弹射未来将在全球海军强国中得到更广泛应用，推动航空母舰发展进入新阶段，增强海上作战力量。</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中国福建舰实践</a:t>
            </a:r>
            <a:endParaRPr sz="3000" b="1" i="0">
              <a:solidFill>
                <a:srgbClr val="FFFFFF"/>
              </a:solidFill>
              <a:latin typeface="微软雅黑" panose="020B0503020204020204" charset="-122"/>
            </a:endParaRPr>
          </a:p>
        </p:txBody>
      </p:sp>
      <p:sp>
        <p:nvSpPr>
          <p:cNvPr id="4" name="New shape"/>
          <p:cNvSpPr/>
          <p:nvPr/>
        </p:nvSpPr>
        <p:spPr>
          <a:xfrm>
            <a:off x="6458401" y="1555200"/>
            <a:ext cx="4545078"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福建舰电磁弹射技术实践</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福建舰作为中国首艘装备电磁弹射技术的航母，标志着中国海军在航母技术领域的重大进步。该技术通过电磁力推动舰载机起飞，提高了舰载机的出动效率和作战能力。</a:t>
            </a:r>
            <a:endParaRPr sz="1575" b="0" i="0">
              <a:solidFill>
                <a:srgbClr val="FFFFFF"/>
              </a:solidFill>
              <a:latin typeface="微软雅黑" panose="020B0503020204020204" charset="-122"/>
            </a:endParaRPr>
          </a:p>
        </p:txBody>
      </p:sp>
      <p:sp>
        <p:nvSpPr>
          <p:cNvPr id="5" name="New shape"/>
          <p:cNvSpPr/>
          <p:nvPr/>
        </p:nvSpPr>
        <p:spPr>
          <a:xfrm>
            <a:off x="981860" y="2390400"/>
            <a:ext cx="4545077"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关键技术突破与创新</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福建舰电磁弹射系统的关键技术包括高效能电磁发射装置、精确控制技术等。这些技术的突破和应用，使得电磁弹射系统在性能上优于传统的蒸汽弹射系统，为中国航母的发展提供了新的动力。</a:t>
            </a:r>
            <a:endParaRPr sz="1575" b="0" i="0">
              <a:solidFill>
                <a:srgbClr val="FFFFFF"/>
              </a:solidFill>
              <a:latin typeface="微软雅黑" panose="020B0503020204020204" charset="-122"/>
            </a:endParaRPr>
          </a:p>
        </p:txBody>
      </p:sp>
      <p:sp>
        <p:nvSpPr>
          <p:cNvPr id="6" name="New shape"/>
          <p:cNvSpPr/>
          <p:nvPr/>
        </p:nvSpPr>
        <p:spPr>
          <a:xfrm>
            <a:off x="6458401" y="3726212"/>
            <a:ext cx="4554174" cy="1853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未来发展趋势与挑战</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随着科技的不断进步，电磁弹射技术将更加成熟和完善。然而，面对国际竞争和技术更新换代的挑战，中国仍需继续加大研发投入，推动电磁弹射技术的持续发展和创新应用。</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0"/>
            <a:ext cx="39600" cy="965012"/>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4097012"/>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906752"/>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72621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01</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电磁弹射原理</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全球技术趋势</a:t>
            </a:r>
            <a:endParaRPr sz="3000" b="1" i="0">
              <a:solidFill>
                <a:srgbClr val="FFFFFF"/>
              </a:solidFill>
              <a:latin typeface="微软雅黑" panose="020B0503020204020204" charset="-122"/>
            </a:endParaRPr>
          </a:p>
        </p:txBody>
      </p:sp>
      <p:sp>
        <p:nvSpPr>
          <p:cNvPr id="4" name="New shape"/>
          <p:cNvSpPr/>
          <p:nvPr/>
        </p:nvSpPr>
        <p:spPr>
          <a:xfrm>
            <a:off x="1558800" y="3011879"/>
            <a:ext cx="2744215" cy="28088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全球电磁弹射技术发展</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随着科技的进步，电磁弹射技术在多国获得突破，成为现代海军推进系统的重要方向，标志着舰艇动力系统的革新。</a:t>
            </a:r>
            <a:endParaRPr sz="1575" b="0" i="0">
              <a:solidFill>
                <a:srgbClr val="FFFFFF"/>
              </a:solidFill>
              <a:latin typeface="微软雅黑" panose="020B0503020204020204" charset="-122"/>
            </a:endParaRPr>
          </a:p>
        </p:txBody>
      </p:sp>
      <p:sp>
        <p:nvSpPr>
          <p:cNvPr id="5" name="New shape"/>
          <p:cNvSpPr/>
          <p:nvPr/>
        </p:nvSpPr>
        <p:spPr>
          <a:xfrm>
            <a:off x="4430015" y="3011879"/>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主要国家技术布局</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美国、中国和俄罗斯等国家积极研发电磁弹射技术，旨在提升海军舰艇的作战能力和战略地位，推动国防科技进步。</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预计未来电磁弹射技术将进一步优化和完善，提高舰艇的机动性和续航力，为海军装备发展带来革命性变革。</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08</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未来升级方向</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小型化改进路径</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电磁弹射是一种利用电磁力推动物体加速的技术，相较于传统液压或蒸汽弹射系统，具有更高的能效和灵活性。</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小型化改进策略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通过优化电磁线圈设计、采用轻质材料及集成智能控制系统，实现电磁弹射系统的小型化，提升其便携性和应用范围。</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未来发展趋势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随着材料科学和电力电子技术的不断进步，电磁弹射的小型化将进一步突破，为航空航天等领域带来革命性变革。</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智能化控制拓展</a:t>
            </a:r>
            <a:endParaRPr sz="3000" b="1" i="0">
              <a:solidFill>
                <a:srgbClr val="FFFFFF"/>
              </a:solidFill>
              <a:latin typeface="微软雅黑" panose="020B0503020204020204" charset="-122"/>
            </a:endParaRPr>
          </a:p>
        </p:txBody>
      </p:sp>
      <p:sp>
        <p:nvSpPr>
          <p:cNvPr id="4" name="New shape"/>
          <p:cNvSpPr/>
          <p:nvPr/>
        </p:nvSpPr>
        <p:spPr>
          <a:xfrm>
            <a:off x="1558800" y="1627200"/>
            <a:ext cx="3040516"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自适应控制策略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智能化控制系统通过实时监控和数据分析，自动调整电磁弹射参数，实现最优性能输出，提高系统稳定性和效率。</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5" y="1627201"/>
            <a:ext cx="3040532" cy="3627421"/>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故障自诊断技术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利用先进的传感器和算法，智能化控制系统能够快速识别电磁弹射过程中的异常，及时进行自我修复或报警，保障系统安全运行。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47" y="1627201"/>
            <a:ext cx="3040532" cy="3627420"/>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预测性维护方案</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通过收集和分析系统运行数据，智能化控制系统可以预测潜在的故障点，提前进行维护，减少停机时间，延长设备使用寿命。</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能量回收机制</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能量回收原理</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电磁弹射器通过捕获并重用发射过程中产生的能量，实现能源的高效利用。这一机制显著提高了系统的整体效率和可靠性。</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关键技术解析</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能量回收技术涉及精确控制电磁场和优化机械结构设计，确保在高速运动下能稳定地捕获和转换能量，为持续运行提供保障。</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应用前景展望</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随着技术的成熟，电磁弹射能量回收机制将在航空航天、电动汽车等领域得到广泛应用，推动相关行业的可持续发展。</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09</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训练模拟系统</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虚拟仿真平台</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虚拟仿真平台概述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电磁弹射虚拟仿真平台通过模拟真实环境，为研究提供精确数据支持。利用高级计算模型，实现对复杂系统的深入分析。</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关键技术与优势</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该平台采用最新的图形处理技术和物理引擎，确保仿真结果的高精度和高可靠性。同时具备快速迭代能力，显著提高研发效率。</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应用前景展望</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随着技术的不断进步，虚拟仿真平台在电磁弹射领域将发挥越来越重要的作用。未来有望广泛应用于军事、航天等多个重要领域。</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实操考核标准</a:t>
            </a:r>
            <a:endParaRPr sz="3000" b="1" i="0">
              <a:solidFill>
                <a:srgbClr val="FFFFFF"/>
              </a:solidFill>
              <a:latin typeface="微软雅黑" panose="020B0503020204020204" charset="-122"/>
            </a:endParaRPr>
          </a:p>
        </p:txBody>
      </p:sp>
      <p:sp>
        <p:nvSpPr>
          <p:cNvPr id="4" name="New shape"/>
          <p:cNvSpPr/>
          <p:nvPr/>
        </p:nvSpPr>
        <p:spPr>
          <a:xfrm>
            <a:off x="1558800" y="1627200"/>
            <a:ext cx="2744215" cy="24885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实操考核标准概述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实操考核是评估电磁弹射技术掌握程度的重要环节，通过模拟实际操作环境，检验操作人员对设备的操作熟练度和故障处理能力。</a:t>
            </a:r>
            <a:endParaRPr sz="1575" b="0" i="0">
              <a:solidFill>
                <a:srgbClr val="FFFFFF"/>
              </a:solidFill>
              <a:latin typeface="微软雅黑" panose="020B0503020204020204" charset="-122"/>
            </a:endParaRPr>
          </a:p>
        </p:txBody>
      </p:sp>
      <p:sp>
        <p:nvSpPr>
          <p:cNvPr id="5" name="New shape"/>
          <p:cNvSpPr/>
          <p:nvPr/>
        </p:nvSpPr>
        <p:spPr>
          <a:xfrm>
            <a:off x="4430015" y="1627200"/>
            <a:ext cx="2744215"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考核内容与要点</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考核内容包括电磁弹射系统的启动、运行监控、应急处理等方面，重点考察操作规范性、安全意识和问题解决能力。</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考核流程与评分标准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考核流程从设备检查开始，到实际操作执行，再到故障排除结束，每个环节都有明确的评分标准，确保考核的公正性和有效性。</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故障诊断模块</a:t>
            </a:r>
            <a:endParaRPr sz="3000" b="1" i="0">
              <a:solidFill>
                <a:srgbClr val="FFFFFF"/>
              </a:solidFill>
              <a:latin typeface="微软雅黑" panose="020B0503020204020204" charset="-122"/>
            </a:endParaRPr>
          </a:p>
        </p:txBody>
      </p:sp>
      <p:sp>
        <p:nvSpPr>
          <p:cNvPr id="4" name="New shape"/>
          <p:cNvSpPr/>
          <p:nvPr/>
        </p:nvSpPr>
        <p:spPr>
          <a:xfrm>
            <a:off x="1558800" y="1627201"/>
            <a:ext cx="3040516"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电磁弹射系统概述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电磁弹射（EMALS）是一种利用电磁力加速飞机的先进技术。它比传统蒸汽弹射更高效、更可靠，适用于未来航母。</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16"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故障诊断模块功能</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故障诊断模块负责监测和分析EMALS系统的运行状态，及时发现并报告潜在问题，保障系统稳定运行。</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17" y="1627201"/>
            <a:ext cx="3040517" cy="3267239"/>
          </a:xfrm>
          <a:prstGeom prst="roundRect">
            <a:avLst>
              <a:gd name="adj" fmla="val 9999"/>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常见故障与处理</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常见故障包括电气故障、机械磨损等。通过定期检查和维护，结合先进的故障诊断技术，可有效预防和解决这些问题。</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10</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产业生态构建</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电磁感应基础</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电磁感应原理</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电磁感应是法拉第定律的体现，即磁场变化产生电动势。此现象为电磁弹射技术提供理论基础，实现电能高效转化为机械能。</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电磁场生成方法</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通过线圈在磁场中运动或电流通过导体产生的电磁效应，生成强大的电磁场。这是电磁弹射器将电能转换为动能的关键步骤。</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能量转换效率</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电磁弹射器的能量转换效率高于传统液压弹射，能够更有效地利用电能，实现高速、大推力的发射效果，提高作战效能。</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核心部件国产化</a:t>
            </a:r>
            <a:endParaRPr sz="3000" b="1" i="0">
              <a:solidFill>
                <a:srgbClr val="FFFFFF"/>
              </a:solidFill>
              <a:latin typeface="微软雅黑" panose="020B0503020204020204" charset="-122"/>
            </a:endParaRPr>
          </a:p>
        </p:txBody>
      </p:sp>
      <p:sp>
        <p:nvSpPr>
          <p:cNvPr id="4" name="New shape"/>
          <p:cNvSpPr/>
          <p:nvPr/>
        </p:nvSpPr>
        <p:spPr>
          <a:xfrm>
            <a:off x="1558800" y="2402271"/>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电磁弹射系统利用电磁力加速飞机，相比传统蒸汽弹射器，具有更高的效率和可靠性，是未来航母动力系统的发展方向。</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电磁弹射系统概述</a:t>
            </a:r>
            <a:endParaRPr sz="2100" b="1" i="0">
              <a:solidFill>
                <a:srgbClr val="C560FF"/>
              </a:solidFill>
              <a:latin typeface="微软雅黑" panose="020B0503020204020204" charset="-122"/>
            </a:endParaRPr>
          </a:p>
        </p:txBody>
      </p:sp>
      <p:sp>
        <p:nvSpPr>
          <p:cNvPr id="6" name="New shape"/>
          <p:cNvSpPr/>
          <p:nvPr/>
        </p:nvSpPr>
        <p:spPr>
          <a:xfrm>
            <a:off x="4430015" y="2878466"/>
            <a:ext cx="2744215"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随着技术的进步，国内已成功研发出电磁弹射所需的关键部件，如直线电机、能量存储装置等，标志着向完全自主生产迈出重要一步。</a:t>
            </a:r>
            <a:endParaRPr sz="1575" b="0" i="0">
              <a:solidFill>
                <a:srgbClr val="FFFFFF"/>
              </a:solidFill>
              <a:latin typeface="微软雅黑" panose="020B0503020204020204" charset="-122"/>
            </a:endParaRPr>
          </a:p>
        </p:txBody>
      </p:sp>
      <p:sp>
        <p:nvSpPr>
          <p:cNvPr id="7" name="New shape"/>
          <p:cNvSpPr/>
          <p:nvPr/>
        </p:nvSpPr>
        <p:spPr>
          <a:xfrm>
            <a:off x="4427625" y="1627200"/>
            <a:ext cx="2580660" cy="1124265"/>
          </a:xfrm>
          <a:prstGeom prst="roundRect">
            <a:avLst>
              <a:gd name="adj" fmla="val 10888"/>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核心部件国产化进展</a:t>
            </a:r>
            <a:endParaRPr sz="2100" b="1" i="0">
              <a:solidFill>
                <a:srgbClr val="C560FF"/>
              </a:solidFill>
              <a:latin typeface="微软雅黑" panose="020B0503020204020204" charset="-122"/>
            </a:endParaRPr>
          </a:p>
        </p:txBody>
      </p:sp>
      <p:sp>
        <p:nvSpPr>
          <p:cNvPr id="8" name="New shape"/>
          <p:cNvSpPr/>
          <p:nvPr/>
        </p:nvSpPr>
        <p:spPr>
          <a:xfrm>
            <a:off x="7301229" y="2402270"/>
            <a:ext cx="2744216" cy="18935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虽然取得了一定成就，但面对复杂的技术要求和高标准的质量认证，仍需克服诸多挑战。同时，这也为国内相关产业链带来新的发展机遇。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国产化挑战与机遇</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配套产业链发展</a:t>
            </a:r>
            <a:endParaRPr sz="3000" b="1" i="0">
              <a:solidFill>
                <a:srgbClr val="FFFFFF"/>
              </a:solidFill>
              <a:latin typeface="微软雅黑" panose="020B0503020204020204" charset="-122"/>
            </a:endParaRPr>
          </a:p>
        </p:txBody>
      </p:sp>
      <p:sp>
        <p:nvSpPr>
          <p:cNvPr id="4" name="New shape"/>
          <p:cNvSpPr/>
          <p:nvPr/>
        </p:nvSpPr>
        <p:spPr>
          <a:xfrm>
            <a:off x="1774800" y="1555200"/>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配套产业链概述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电磁弹射技术发展带动了相关产业链的扩展，包括材料科学、精密机械和电子控制等领域的创新与进步。</a:t>
            </a:r>
            <a:endParaRPr sz="1575" b="0" i="0">
              <a:solidFill>
                <a:srgbClr val="FFFFFF"/>
              </a:solidFill>
              <a:latin typeface="微软雅黑" panose="020B0503020204020204" charset="-122"/>
            </a:endParaRPr>
          </a:p>
        </p:txBody>
      </p:sp>
      <p:sp>
        <p:nvSpPr>
          <p:cNvPr id="5" name="New shape"/>
          <p:cNvSpPr/>
          <p:nvPr/>
        </p:nvSpPr>
        <p:spPr>
          <a:xfrm>
            <a:off x="1774800" y="3089496"/>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关键材料研发</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高强度轻质合金等关键材料的开发是电磁弹射器成功应用的基础，推动了新型材料科技的发展。</a:t>
            </a:r>
            <a:endParaRPr sz="1575" b="0" i="0">
              <a:solidFill>
                <a:srgbClr val="FFFFFF"/>
              </a:solidFill>
              <a:latin typeface="微软雅黑" panose="020B0503020204020204" charset="-122"/>
            </a:endParaRPr>
          </a:p>
        </p:txBody>
      </p:sp>
      <p:sp>
        <p:nvSpPr>
          <p:cNvPr id="6" name="New shape"/>
          <p:cNvSpPr/>
          <p:nvPr/>
        </p:nvSpPr>
        <p:spPr>
          <a:xfrm>
            <a:off x="1774800" y="4623792"/>
            <a:ext cx="8016003" cy="14072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精密制造技术</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电磁弹射系统要求极高的制造精度，促进了精密加工和自动化装配技术的发展，提高了整体装备的性能与可靠性。</a:t>
            </a:r>
            <a:endParaRPr sz="1575" b="0" i="0">
              <a:solidFill>
                <a:srgbClr val="FFFFFF"/>
              </a:solidFill>
              <a:latin typeface="微软雅黑" panose="020B0503020204020204" charset="-122"/>
            </a:endParaRPr>
          </a:p>
        </p:txBody>
      </p:sp>
      <p:sp>
        <p:nvSpPr>
          <p:cNvPr id="7" name="New shape"/>
          <p:cNvSpPr/>
          <p:nvPr/>
        </p:nvSpPr>
        <p:spPr>
          <a:xfrm>
            <a:off x="1270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8" name="New shape"/>
          <p:cNvSpPr/>
          <p:nvPr/>
        </p:nvSpPr>
        <p:spPr>
          <a:xfrm>
            <a:off x="1270800" y="3089496"/>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9" name="New shape"/>
          <p:cNvSpPr/>
          <p:nvPr/>
        </p:nvSpPr>
        <p:spPr>
          <a:xfrm>
            <a:off x="1270800" y="4623792"/>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标准体系完善</a:t>
            </a:r>
            <a:endParaRPr sz="3000" b="1" i="0">
              <a:solidFill>
                <a:srgbClr val="FFFFFF"/>
              </a:solidFill>
              <a:latin typeface="微软雅黑" panose="020B0503020204020204" charset="-122"/>
            </a:endParaRPr>
          </a:p>
        </p:txBody>
      </p:sp>
      <p:sp>
        <p:nvSpPr>
          <p:cNvPr id="4" name="New shape"/>
          <p:cNvSpPr/>
          <p:nvPr/>
        </p:nvSpPr>
        <p:spPr>
          <a:xfrm>
            <a:off x="1558800" y="162720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电磁弹射技术概述</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电磁弹射技术利用电磁力推动物体加速，具有高效、快速和可控性强的特点，在军事领域尤其受到关注。</a:t>
            </a:r>
            <a:endParaRPr sz="1575" b="0" i="0">
              <a:solidFill>
                <a:srgbClr val="FFFFFF"/>
              </a:solidFill>
              <a:latin typeface="微软雅黑" panose="020B0503020204020204" charset="-122"/>
            </a:endParaRPr>
          </a:p>
        </p:txBody>
      </p:sp>
      <p:sp>
        <p:nvSpPr>
          <p:cNvPr id="5" name="New shape"/>
          <p:cNvSpPr/>
          <p:nvPr/>
        </p:nvSpPr>
        <p:spPr>
          <a:xfrm>
            <a:off x="4430015" y="1627200"/>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标准体系的重要性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完善的标准体系确保电磁弹射技术的可靠性和一致性，是提升技术水平和应用范围的关键因素。</a:t>
            </a:r>
            <a:endParaRPr sz="1575" b="0" i="0">
              <a:solidFill>
                <a:srgbClr val="FFFFFF"/>
              </a:solidFill>
              <a:latin typeface="微软雅黑" panose="020B0503020204020204" charset="-122"/>
            </a:endParaRPr>
          </a:p>
        </p:txBody>
      </p:sp>
      <p:sp>
        <p:nvSpPr>
          <p:cNvPr id="6" name="New shape"/>
          <p:cNvSpPr/>
          <p:nvPr/>
        </p:nvSpPr>
        <p:spPr>
          <a:xfrm>
            <a:off x="7301229" y="1627200"/>
            <a:ext cx="2744216" cy="24885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完善标准体系的策略</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通过国际合作、技术创新和法规制定等措施，不断完善电磁弹射相关的技术标准和操作规程，以适应未来发展需求。</a:t>
            </a:r>
            <a:endParaRPr sz="1575" b="0"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sp>
        <p:nvSpPr>
          <p:cNvPr id="2" name="New shape"/>
          <p:cNvSpPr/>
          <p:nvPr/>
        </p:nvSpPr>
        <p:spPr>
          <a:xfrm>
            <a:off x="611778" y="2635727"/>
            <a:ext cx="11038043"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4800" b="1" i="0">
                <a:solidFill>
                  <a:srgbClr val="FFFFFF"/>
                </a:solidFill>
                <a:latin typeface="微软雅黑" panose="020B0503020204020204" charset="-122"/>
              </a:rPr>
              <a:t>谢 谢 大 家</a:t>
            </a:r>
            <a:endParaRPr sz="4800" b="1" i="0">
              <a:solidFill>
                <a:srgbClr val="FFFF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直线电机驱动</a:t>
            </a:r>
            <a:endParaRPr sz="3000" b="1" i="0">
              <a:solidFill>
                <a:srgbClr val="FFFFFF"/>
              </a:solidFill>
              <a:latin typeface="微软雅黑" panose="020B0503020204020204" charset="-122"/>
            </a:endParaRPr>
          </a:p>
        </p:txBody>
      </p:sp>
      <p:sp>
        <p:nvSpPr>
          <p:cNvPr id="4" name="New shape"/>
          <p:cNvSpPr/>
          <p:nvPr/>
        </p:nvSpPr>
        <p:spPr>
          <a:xfrm>
            <a:off x="1558800" y="2402271"/>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直线电机是一种将电能直接转换为直线运动的装置，其工作原理基于电磁力。通过在移动部件上产生连续的电磁场，实现无接触式的动力传输，广泛应用于高速运输和精密定位系统。</a:t>
            </a:r>
            <a:endParaRPr sz="1575" b="0" i="0">
              <a:solidFill>
                <a:srgbClr val="FFFFFF"/>
              </a:solidFill>
              <a:latin typeface="微软雅黑" panose="020B0503020204020204" charset="-122"/>
            </a:endParaRPr>
          </a:p>
        </p:txBody>
      </p:sp>
      <p:sp>
        <p:nvSpPr>
          <p:cNvPr id="5" name="New shape"/>
          <p:cNvSpPr/>
          <p:nvPr/>
        </p:nvSpPr>
        <p:spPr>
          <a:xfrm>
            <a:off x="1556530"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直线电机驱动原理</a:t>
            </a:r>
            <a:endParaRPr sz="2100" b="1" i="0">
              <a:solidFill>
                <a:srgbClr val="C560FF"/>
              </a:solidFill>
              <a:latin typeface="微软雅黑" panose="020B0503020204020204" charset="-122"/>
            </a:endParaRPr>
          </a:p>
        </p:txBody>
      </p:sp>
      <p:sp>
        <p:nvSpPr>
          <p:cNvPr id="6" name="New shape"/>
          <p:cNvSpPr/>
          <p:nvPr/>
        </p:nvSpPr>
        <p:spPr>
          <a:xfrm>
            <a:off x="4430015" y="2402270"/>
            <a:ext cx="2744215" cy="26143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直线电机驱动技术因其高效率、高加速度和低维护成本等特点，成为现代工业自动化的重要选择。特别是在航空航天领域，直线电机能够提供稳定且精确的控制，满足高性能装备的需求。</a:t>
            </a:r>
            <a:endParaRPr sz="1575" b="0" i="0">
              <a:solidFill>
                <a:srgbClr val="FFFFFF"/>
              </a:solidFill>
              <a:latin typeface="微软雅黑" panose="020B0503020204020204" charset="-122"/>
            </a:endParaRPr>
          </a:p>
        </p:txBody>
      </p:sp>
      <p:sp>
        <p:nvSpPr>
          <p:cNvPr id="7" name="New shape"/>
          <p:cNvSpPr/>
          <p:nvPr/>
        </p:nvSpPr>
        <p:spPr>
          <a:xfrm>
            <a:off x="4427745"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技术优势分析</a:t>
            </a:r>
            <a:endParaRPr sz="2100" b="1" i="0">
              <a:solidFill>
                <a:srgbClr val="C560FF"/>
              </a:solidFill>
              <a:latin typeface="微软雅黑" panose="020B0503020204020204" charset="-122"/>
            </a:endParaRPr>
          </a:p>
        </p:txBody>
      </p:sp>
      <p:sp>
        <p:nvSpPr>
          <p:cNvPr id="8" name="New shape"/>
          <p:cNvSpPr/>
          <p:nvPr/>
        </p:nvSpPr>
        <p:spPr>
          <a:xfrm>
            <a:off x="7301229" y="2402270"/>
            <a:ext cx="2744216" cy="2974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lnSpc>
                <a:spcPct val="150000"/>
              </a:lnSpc>
            </a:pPr>
            <a:r>
              <a:rPr sz="1575" b="0" i="0">
                <a:solidFill>
                  <a:srgbClr val="FFFFFF"/>
                </a:solidFill>
                <a:latin typeface="微软雅黑" panose="020B0503020204020204" charset="-122"/>
              </a:rPr>
              <a:t>直线电机已成功应用于磁浮列车、高速打印机及精密机械加工等领域。例如，在磁浮列车中，直线电机提供了必要的动力支持，实现了超高速运行；而在高速打印机中，则确保了打印头的快速精准移动，提高了作业效率。</a:t>
            </a:r>
            <a:endParaRPr sz="1575" b="0" i="0">
              <a:solidFill>
                <a:srgbClr val="FFFFFF"/>
              </a:solidFill>
              <a:latin typeface="微软雅黑" panose="020B0503020204020204" charset="-122"/>
            </a:endParaRPr>
          </a:p>
        </p:txBody>
      </p:sp>
      <p:sp>
        <p:nvSpPr>
          <p:cNvPr id="9" name="New shape"/>
          <p:cNvSpPr/>
          <p:nvPr/>
        </p:nvSpPr>
        <p:spPr>
          <a:xfrm>
            <a:off x="7298959" y="1627201"/>
            <a:ext cx="2532802" cy="648071"/>
          </a:xfrm>
          <a:prstGeom prst="roundRect">
            <a:avLst>
              <a:gd name="adj" fmla="val 20033"/>
            </a:avLst>
          </a:prstGeom>
          <a:solidFill>
            <a:srgbClr val="160B3A"/>
          </a:solidFill>
          <a:ln w="6350">
            <a:solidFill>
              <a:srgbClr val="6764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ctr">
              <a:lnSpc>
                <a:spcPct val="150000"/>
              </a:lnSpc>
            </a:pPr>
            <a:r>
              <a:rPr sz="2100" b="1" i="0">
                <a:solidFill>
                  <a:srgbClr val="C560FF"/>
                </a:solidFill>
                <a:latin typeface="微软雅黑" panose="020B0503020204020204" charset="-122"/>
              </a:rPr>
              <a:t>应用场景举例</a:t>
            </a:r>
            <a:endParaRPr sz="2100" b="1" i="0">
              <a:solidFill>
                <a:srgbClr val="C560FF"/>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储能系统作用</a:t>
            </a:r>
            <a:endParaRPr sz="3000" b="1" i="0">
              <a:solidFill>
                <a:srgbClr val="FFFFFF"/>
              </a:solidFill>
              <a:latin typeface="微软雅黑" panose="020B0503020204020204" charset="-122"/>
            </a:endParaRPr>
          </a:p>
        </p:txBody>
      </p:sp>
      <p:sp>
        <p:nvSpPr>
          <p:cNvPr id="4" name="New shape"/>
          <p:cNvSpPr/>
          <p:nvPr/>
        </p:nvSpPr>
        <p:spPr>
          <a:xfrm>
            <a:off x="1558800" y="3011880"/>
            <a:ext cx="2744215" cy="21281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储能系统定义</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储能系统在电磁弹射中起到关键作用，主要负责储存和释放能量，以保证弹射过程的连续性和稳定性。</a:t>
            </a:r>
            <a:endParaRPr sz="1575" b="0" i="0">
              <a:solidFill>
                <a:srgbClr val="FFFFFF"/>
              </a:solidFill>
              <a:latin typeface="微软雅黑" panose="020B0503020204020204" charset="-122"/>
            </a:endParaRPr>
          </a:p>
        </p:txBody>
      </p:sp>
      <p:sp>
        <p:nvSpPr>
          <p:cNvPr id="5" name="New shape"/>
          <p:cNvSpPr/>
          <p:nvPr/>
        </p:nvSpPr>
        <p:spPr>
          <a:xfrm>
            <a:off x="4430015" y="3011879"/>
            <a:ext cx="2744215"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储能系统类型</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常用的储能系统包括电容器、电池等，它们通过不同的物理或化学原理来储存电能，为电磁弹射提供必要的动力。</a:t>
            </a:r>
            <a:endParaRPr sz="1575" b="0" i="0">
              <a:solidFill>
                <a:srgbClr val="FFFFFF"/>
              </a:solidFill>
              <a:latin typeface="微软雅黑" panose="020B0503020204020204" charset="-122"/>
            </a:endParaRPr>
          </a:p>
        </p:txBody>
      </p:sp>
      <p:sp>
        <p:nvSpPr>
          <p:cNvPr id="6" name="New shape"/>
          <p:cNvSpPr/>
          <p:nvPr/>
        </p:nvSpPr>
        <p:spPr>
          <a:xfrm>
            <a:off x="7301229" y="3011879"/>
            <a:ext cx="2744216" cy="2128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储能系统重要性</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高效的储能系统能够确保电磁弹射器在高负载条件下持续工作，对于提高弹射效率和可靠性具有决定性意义。</a:t>
            </a:r>
            <a:endParaRPr sz="1575" b="0" i="0">
              <a:solidFill>
                <a:srgbClr val="FFFFFF"/>
              </a:solidFill>
              <a:latin typeface="微软雅黑" panose="020B0503020204020204" charset="-122"/>
            </a:endParaRPr>
          </a:p>
        </p:txBody>
      </p:sp>
      <p:pic>
        <p:nvPicPr>
          <p:cNvPr id="7" name="New picture"/>
          <p:cNvPicPr/>
          <p:nvPr/>
        </p:nvPicPr>
        <p:blipFill>
          <a:blip r:embed="rId3"/>
          <a:srcRect/>
          <a:stretch>
            <a:fillRect/>
          </a:stretch>
        </p:blipFill>
        <p:spPr>
          <a:xfrm>
            <a:off x="1558800" y="1342800"/>
            <a:ext cx="2738736" cy="1540539"/>
          </a:xfrm>
          <a:prstGeom prst="rect">
            <a:avLst/>
          </a:prstGeom>
          <a:ln>
            <a:noFill/>
          </a:ln>
        </p:spPr>
      </p:pic>
      <p:pic>
        <p:nvPicPr>
          <p:cNvPr id="8" name="New picture"/>
          <p:cNvPicPr/>
          <p:nvPr/>
        </p:nvPicPr>
        <p:blipFill>
          <a:blip r:embed="rId3"/>
          <a:srcRect/>
          <a:stretch>
            <a:fillRect/>
          </a:stretch>
        </p:blipFill>
        <p:spPr>
          <a:xfrm>
            <a:off x="4430015" y="1342800"/>
            <a:ext cx="2738736" cy="1540539"/>
          </a:xfrm>
          <a:prstGeom prst="rect">
            <a:avLst/>
          </a:prstGeom>
          <a:ln>
            <a:noFill/>
          </a:ln>
        </p:spPr>
      </p:pic>
      <p:pic>
        <p:nvPicPr>
          <p:cNvPr id="9" name="New picture"/>
          <p:cNvPicPr/>
          <p:nvPr/>
        </p:nvPicPr>
        <p:blipFill>
          <a:blip r:embed="rId3"/>
          <a:srcRect/>
          <a:stretch>
            <a:fillRect/>
          </a:stretch>
        </p:blipFill>
        <p:spPr>
          <a:xfrm>
            <a:off x="7301230" y="1342800"/>
            <a:ext cx="2738736" cy="1540539"/>
          </a:xfrm>
          <a:prstGeom prst="rect">
            <a:avLst/>
          </a:prstGeom>
          <a:ln>
            <a:noFill/>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13132B"/>
        </a:solidFill>
        <a:effectLst/>
      </p:bgPr>
    </p:bg>
    <p:spTree>
      <p:nvGrpSpPr>
        <p:cNvPr id="1" name=""/>
        <p:cNvGrpSpPr/>
        <p:nvPr/>
      </p:nvGrpSpPr>
      <p:grpSpPr>
        <a:xfrm>
          <a:off x="0" y="0"/>
          <a:ext cx="0" cy="0"/>
          <a:chOff x="0" y="0"/>
          <a:chExt cx="0" cy="0"/>
        </a:xfrm>
      </p:grpSpPr>
      <p:pic>
        <p:nvPicPr>
          <p:cNvPr id="2" name="New picture"/>
          <p:cNvPicPr/>
          <p:nvPr/>
        </p:nvPicPr>
        <p:blipFill>
          <a:blip r:embed="rId1"/>
          <a:srcRect/>
          <a:stretch>
            <a:fillRect/>
          </a:stretch>
        </p:blipFill>
        <p:spPr>
          <a:xfrm>
            <a:off x="7802880" y="0"/>
            <a:ext cx="4389120" cy="6858000"/>
          </a:xfrm>
          <a:prstGeom prst="rect">
            <a:avLst/>
          </a:prstGeom>
          <a:ln>
            <a:noFill/>
          </a:ln>
        </p:spPr>
      </p:pic>
      <p:pic>
        <p:nvPicPr>
          <p:cNvPr id="3" name="New picture"/>
          <p:cNvPicPr/>
          <p:nvPr/>
        </p:nvPicPr>
        <p:blipFill>
          <a:blip r:embed="rId2"/>
          <a:srcRect/>
          <a:stretch>
            <a:fillRect/>
          </a:stretch>
        </p:blipFill>
        <p:spPr>
          <a:xfrm>
            <a:off x="766800" y="835200"/>
            <a:ext cx="925200" cy="925200"/>
          </a:xfrm>
          <a:prstGeom prst="rect">
            <a:avLst/>
          </a:prstGeom>
          <a:ln>
            <a:noFill/>
          </a:ln>
        </p:spPr>
      </p:pic>
      <p:sp>
        <p:nvSpPr>
          <p:cNvPr id="4" name="New shape"/>
          <p:cNvSpPr/>
          <p:nvPr/>
        </p:nvSpPr>
        <p:spPr>
          <a:xfrm>
            <a:off x="986400" y="931446"/>
            <a:ext cx="5776571"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C560FF"/>
                </a:solidFill>
                <a:latin typeface="微软雅黑" panose="020B0503020204020204" charset="-122"/>
              </a:rPr>
              <a:t>02</a:t>
            </a:r>
            <a:endParaRPr sz="4800" b="1" i="0">
              <a:solidFill>
                <a:srgbClr val="C560FF"/>
              </a:solidFill>
              <a:latin typeface="微软雅黑" panose="020B0503020204020204" charset="-122"/>
            </a:endParaRPr>
          </a:p>
        </p:txBody>
      </p:sp>
      <p:sp>
        <p:nvSpPr>
          <p:cNvPr id="5" name="New shape"/>
          <p:cNvSpPr/>
          <p:nvPr/>
        </p:nvSpPr>
        <p:spPr>
          <a:xfrm>
            <a:off x="986400" y="2635727"/>
            <a:ext cx="5771526" cy="11899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4800" b="1" i="0">
                <a:solidFill>
                  <a:srgbClr val="6764FB"/>
                </a:solidFill>
                <a:latin typeface="微软雅黑" panose="020B0503020204020204" charset="-122"/>
              </a:rPr>
              <a:t>技术优势对比</a:t>
            </a:r>
            <a:endParaRPr sz="4800" b="1" i="0">
              <a:solidFill>
                <a:srgbClr val="6764FB"/>
              </a:solidFill>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效率显著提升</a:t>
            </a:r>
            <a:endParaRPr sz="3000" b="1" i="0">
              <a:solidFill>
                <a:srgbClr val="FFFFFF"/>
              </a:solidFill>
              <a:latin typeface="微软雅黑" panose="020B0503020204020204" charset="-122"/>
            </a:endParaRPr>
          </a:p>
        </p:txBody>
      </p:sp>
      <p:sp>
        <p:nvSpPr>
          <p:cNvPr id="4" name="New shape"/>
          <p:cNvSpPr/>
          <p:nvPr/>
        </p:nvSpPr>
        <p:spPr>
          <a:xfrm>
            <a:off x="1558800" y="1627201"/>
            <a:ext cx="3040503"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能量转换效率提升</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电磁弹射系统通过优化电磁力与机械能的转换过程，显著提高能量使用效率，减少能源浪费。</a:t>
            </a:r>
            <a:br>
              <a:rPr sz="1800">
                <a:latin typeface="微软雅黑" panose="020B0503020204020204" charset="-122"/>
              </a:rPr>
            </a:br>
            <a:endParaRPr sz="1800">
              <a:latin typeface="微软雅黑" panose="020B0503020204020204" charset="-122"/>
            </a:endParaRPr>
          </a:p>
        </p:txBody>
      </p:sp>
      <p:sp>
        <p:nvSpPr>
          <p:cNvPr id="5" name="New shape"/>
          <p:cNvSpPr/>
          <p:nvPr/>
        </p:nvSpPr>
        <p:spPr>
          <a:xfrm>
            <a:off x="4726302" y="1627201"/>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维护成本降低</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由于电磁弹射技术的可靠性和耐用性，减少了定期维护的需求，从而降低了整体的运营成本。</a:t>
            </a:r>
            <a:br>
              <a:rPr sz="1800">
                <a:latin typeface="微软雅黑" panose="020B0503020204020204" charset="-122"/>
              </a:rPr>
            </a:br>
            <a:endParaRPr sz="1800">
              <a:latin typeface="微软雅黑" panose="020B0503020204020204" charset="-122"/>
            </a:endParaRPr>
          </a:p>
        </p:txBody>
      </p:sp>
      <p:sp>
        <p:nvSpPr>
          <p:cNvPr id="6" name="New shape"/>
          <p:cNvSpPr/>
          <p:nvPr/>
        </p:nvSpPr>
        <p:spPr>
          <a:xfrm>
            <a:off x="7893804" y="1627202"/>
            <a:ext cx="3040502" cy="3267239"/>
          </a:xfrm>
          <a:prstGeom prst="roundRect">
            <a:avLst>
              <a:gd name="adj" fmla="val 10000"/>
            </a:avLst>
          </a:prstGeom>
          <a:solidFill>
            <a:srgbClr val="160B3A"/>
          </a:solidFill>
          <a:ln w="6350">
            <a:solidFill>
              <a:srgbClr val="C56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br>
              <a:rPr sz="1800">
                <a:latin typeface="微软雅黑" panose="020B0503020204020204" charset="-122"/>
              </a:rPr>
            </a:br>
            <a:endParaRPr sz="1800">
              <a:latin typeface="微软雅黑" panose="020B0503020204020204" charset="-122"/>
            </a:endParaRPr>
          </a:p>
          <a:p>
            <a:pPr algn="l"/>
            <a:r>
              <a:rPr sz="2100" b="1" i="0">
                <a:solidFill>
                  <a:srgbClr val="C560FF"/>
                </a:solidFill>
                <a:latin typeface="微软雅黑" panose="020B0503020204020204" charset="-122"/>
              </a:rPr>
              <a:t>操作灵活性增强</a:t>
            </a:r>
            <a:br>
              <a:rPr sz="1800">
                <a:latin typeface="微软雅黑" panose="020B0503020204020204" charset="-122"/>
              </a:rPr>
            </a:br>
            <a:endParaRPr sz="1800">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电磁弹射技术提供了更高的操作灵活性，能够根据任务需求快速调整输出功率，适应多变的任务环境。</a:t>
            </a:r>
            <a:br>
              <a:rPr sz="1800">
                <a:latin typeface="微软雅黑" panose="020B0503020204020204" charset="-122"/>
              </a:rPr>
            </a:br>
            <a:endParaRPr sz="1800">
              <a:latin typeface="微软雅黑" panose="020B0503020204020204"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a:blip r:embed="rId1"/>
          <a:srcRect/>
          <a:stretch>
            <a:fillRect/>
          </a:stretch>
        </a:blipFill>
        <a:effectLst/>
      </p:bgPr>
    </p:bg>
    <p:spTree>
      <p:nvGrpSpPr>
        <p:cNvPr id="1" name=""/>
        <p:cNvGrpSpPr/>
        <p:nvPr/>
      </p:nvGrpSpPr>
      <p:grpSpPr>
        <a:xfrm>
          <a:off x="0" y="0"/>
          <a:ext cx="0" cy="0"/>
          <a:chOff x="0" y="0"/>
          <a:chExt cx="0" cy="0"/>
        </a:xfrm>
      </p:grpSpPr>
      <p:pic>
        <p:nvPicPr>
          <p:cNvPr id="2" name="New picture"/>
          <p:cNvPicPr/>
          <p:nvPr/>
        </p:nvPicPr>
        <p:blipFill>
          <a:blip r:embed="rId2"/>
          <a:srcRect/>
          <a:stretch>
            <a:fillRect/>
          </a:stretch>
        </p:blipFill>
        <p:spPr>
          <a:xfrm>
            <a:off x="424800" y="338400"/>
            <a:ext cx="619200" cy="313200"/>
          </a:xfrm>
          <a:prstGeom prst="rect">
            <a:avLst/>
          </a:prstGeom>
          <a:ln>
            <a:noFill/>
          </a:ln>
        </p:spPr>
      </p:pic>
      <p:sp>
        <p:nvSpPr>
          <p:cNvPr id="3" name="New shape"/>
          <p:cNvSpPr/>
          <p:nvPr/>
        </p:nvSpPr>
        <p:spPr>
          <a:xfrm>
            <a:off x="982800" y="105991"/>
            <a:ext cx="9369360" cy="7780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nSpc>
                <a:spcPct val="150000"/>
              </a:lnSpc>
            </a:pPr>
            <a:r>
              <a:rPr sz="3000" b="1" i="0">
                <a:solidFill>
                  <a:srgbClr val="FFFFFF"/>
                </a:solidFill>
                <a:latin typeface="微软雅黑" panose="020B0503020204020204" charset="-122"/>
              </a:rPr>
              <a:t>维护成本降低</a:t>
            </a:r>
            <a:endParaRPr sz="3000" b="1" i="0">
              <a:solidFill>
                <a:srgbClr val="FFFFFF"/>
              </a:solidFill>
              <a:latin typeface="微软雅黑" panose="020B0503020204020204" charset="-122"/>
            </a:endParaRPr>
          </a:p>
        </p:txBody>
      </p:sp>
      <p:sp>
        <p:nvSpPr>
          <p:cNvPr id="4" name="New shape"/>
          <p:cNvSpPr/>
          <p:nvPr/>
        </p:nvSpPr>
        <p:spPr>
          <a:xfrm>
            <a:off x="6458401" y="1555200"/>
            <a:ext cx="4545078"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维护成本结构</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电磁弹射系统相较于传统蒸汽弹射，其维护成本显著降低。这主要得益于其设计简化和部件的耐用性提高。</a:t>
            </a:r>
            <a:endParaRPr sz="1575" b="0" i="0">
              <a:solidFill>
                <a:srgbClr val="FFFFFF"/>
              </a:solidFill>
              <a:latin typeface="微软雅黑" panose="020B0503020204020204" charset="-122"/>
            </a:endParaRPr>
          </a:p>
        </p:txBody>
      </p:sp>
      <p:sp>
        <p:nvSpPr>
          <p:cNvPr id="5" name="New shape"/>
          <p:cNvSpPr/>
          <p:nvPr/>
        </p:nvSpPr>
        <p:spPr>
          <a:xfrm>
            <a:off x="981860" y="2390401"/>
            <a:ext cx="4545077"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r"/>
            <a:r>
              <a:rPr sz="2100" b="1" i="0">
                <a:solidFill>
                  <a:srgbClr val="C560FF"/>
                </a:solidFill>
                <a:latin typeface="微软雅黑" panose="020B0503020204020204" charset="-122"/>
              </a:rPr>
              <a:t>减少更换频率</a:t>
            </a:r>
            <a:endParaRPr sz="2100" b="1" i="0">
              <a:solidFill>
                <a:srgbClr val="C560FF"/>
              </a:solidFill>
              <a:latin typeface="微软雅黑" panose="020B0503020204020204" charset="-122"/>
            </a:endParaRPr>
          </a:p>
          <a:p>
            <a:pPr algn="r">
              <a:lnSpc>
                <a:spcPct val="150000"/>
              </a:lnSpc>
            </a:pPr>
            <a:r>
              <a:rPr sz="1575" b="0" i="0">
                <a:solidFill>
                  <a:srgbClr val="FFFFFF"/>
                </a:solidFill>
                <a:latin typeface="微软雅黑" panose="020B0503020204020204" charset="-122"/>
              </a:rPr>
              <a:t>由于电磁弹射系统的高效能和稳定性，关键部件的磨损率较低，从而减少了更换的频率和相关成本。</a:t>
            </a:r>
            <a:endParaRPr sz="1575" b="0" i="0">
              <a:solidFill>
                <a:srgbClr val="FFFFFF"/>
              </a:solidFill>
              <a:latin typeface="微软雅黑" panose="020B0503020204020204" charset="-122"/>
            </a:endParaRPr>
          </a:p>
        </p:txBody>
      </p:sp>
      <p:sp>
        <p:nvSpPr>
          <p:cNvPr id="6" name="New shape"/>
          <p:cNvSpPr/>
          <p:nvPr/>
        </p:nvSpPr>
        <p:spPr>
          <a:xfrm>
            <a:off x="6458401" y="3365807"/>
            <a:ext cx="4554174" cy="14931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pAutoFit/>
          </a:bodyPr>
          <a:lstStyle/>
          <a:p>
            <a:pPr algn="l"/>
            <a:r>
              <a:rPr sz="2100" b="1" i="0">
                <a:solidFill>
                  <a:srgbClr val="C560FF"/>
                </a:solidFill>
                <a:latin typeface="微软雅黑" panose="020B0503020204020204" charset="-122"/>
              </a:rPr>
              <a:t>延长使用寿命</a:t>
            </a:r>
            <a:endParaRPr sz="2100" b="1" i="0">
              <a:solidFill>
                <a:srgbClr val="C560FF"/>
              </a:solidFill>
              <a:latin typeface="微软雅黑" panose="020B0503020204020204" charset="-122"/>
            </a:endParaRPr>
          </a:p>
          <a:p>
            <a:pPr algn="l">
              <a:lnSpc>
                <a:spcPct val="150000"/>
              </a:lnSpc>
            </a:pPr>
            <a:r>
              <a:rPr sz="1575" b="0" i="0">
                <a:solidFill>
                  <a:srgbClr val="FFFFFF"/>
                </a:solidFill>
                <a:latin typeface="微软雅黑" panose="020B0503020204020204" charset="-122"/>
              </a:rPr>
              <a:t>电磁弹射技术通过优化设计和材料选择，使得整个系统的使用寿命得到延长，进一步降低了长期拥有成本。</a:t>
            </a:r>
            <a:endParaRPr sz="1575" b="0" i="0">
              <a:solidFill>
                <a:srgbClr val="FFFFFF"/>
              </a:solidFill>
              <a:latin typeface="微软雅黑" panose="020B0503020204020204" charset="-122"/>
            </a:endParaRPr>
          </a:p>
        </p:txBody>
      </p:sp>
      <p:sp>
        <p:nvSpPr>
          <p:cNvPr id="7" name="New shape"/>
          <p:cNvSpPr/>
          <p:nvPr/>
        </p:nvSpPr>
        <p:spPr>
          <a:xfrm>
            <a:off x="5965200" y="1926000"/>
            <a:ext cx="39600" cy="4644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ew shape"/>
          <p:cNvSpPr/>
          <p:nvPr/>
        </p:nvSpPr>
        <p:spPr>
          <a:xfrm>
            <a:off x="6152400" y="1735740"/>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New shape"/>
          <p:cNvSpPr/>
          <p:nvPr/>
        </p:nvSpPr>
        <p:spPr>
          <a:xfrm>
            <a:off x="5806800" y="1555200"/>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1</a:t>
            </a:r>
            <a:endParaRPr lang="en-US">
              <a:solidFill>
                <a:srgbClr val="FFFFFF"/>
              </a:solidFill>
            </a:endParaRPr>
          </a:p>
        </p:txBody>
      </p:sp>
      <p:sp>
        <p:nvSpPr>
          <p:cNvPr id="10" name="New shape"/>
          <p:cNvSpPr/>
          <p:nvPr/>
        </p:nvSpPr>
        <p:spPr>
          <a:xfrm>
            <a:off x="5965200" y="2761201"/>
            <a:ext cx="39600" cy="604606"/>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New shape"/>
          <p:cNvSpPr/>
          <p:nvPr/>
        </p:nvSpPr>
        <p:spPr>
          <a:xfrm>
            <a:off x="5515200" y="2570941"/>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New shape"/>
          <p:cNvSpPr/>
          <p:nvPr/>
        </p:nvSpPr>
        <p:spPr>
          <a:xfrm>
            <a:off x="5806800" y="2390401"/>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2</a:t>
            </a:r>
            <a:endParaRPr lang="en-US">
              <a:solidFill>
                <a:srgbClr val="FFFFFF"/>
              </a:solidFill>
            </a:endParaRPr>
          </a:p>
        </p:txBody>
      </p:sp>
      <p:sp>
        <p:nvSpPr>
          <p:cNvPr id="13" name="New shape"/>
          <p:cNvSpPr/>
          <p:nvPr/>
        </p:nvSpPr>
        <p:spPr>
          <a:xfrm>
            <a:off x="5965200" y="3736607"/>
            <a:ext cx="39600" cy="4572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New shape"/>
          <p:cNvSpPr/>
          <p:nvPr/>
        </p:nvSpPr>
        <p:spPr>
          <a:xfrm>
            <a:off x="6152400" y="3546347"/>
            <a:ext cx="309600" cy="39600"/>
          </a:xfrm>
          <a:prstGeom prst="rect">
            <a:avLst/>
          </a:prstGeom>
          <a:solidFill>
            <a:srgbClr val="C56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New shape"/>
          <p:cNvSpPr/>
          <p:nvPr/>
        </p:nvSpPr>
        <p:spPr>
          <a:xfrm>
            <a:off x="5806800" y="3365807"/>
            <a:ext cx="360000" cy="370800"/>
          </a:xfrm>
          <a:prstGeom prst="roundRect">
            <a:avLst>
              <a:gd name="adj" fmla="val 8819"/>
            </a:avLst>
          </a:prstGeom>
          <a:solidFill>
            <a:srgbClr val="6764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FFFFFF"/>
                </a:solidFill>
              </a:rPr>
              <a:t>3</a:t>
            </a:r>
            <a:endParaRPr lang="en-US">
              <a:solidFill>
                <a:srgbClr val="FFFFFF"/>
              </a:solidFill>
            </a:endParaRPr>
          </a:p>
        </p:txBody>
      </p:sp>
    </p:spTree>
  </p:cSld>
  <p:clrMapOvr>
    <a:masterClrMapping/>
  </p:clrMapOvr>
  <p:transition/>
  <p:timing>
    <p:tnLst>
      <p:par>
        <p:cTn id="1" dur="indefinite" restart="never" nodeType="tmRoot"/>
      </p:par>
    </p:tnLst>
  </p:timing>
</p:sld>
</file>

<file path=ppt/tags/tag1.xml><?xml version="1.0" encoding="utf-8"?>
<p:tagLst xmlns:p="http://schemas.openxmlformats.org/presentationml/2006/main">
  <p:tag name="AS_NET" val="Unix 5.4 unknown"/>
  <p:tag name="AS_OS" val="Unix 5.4 unknown"/>
  <p:tag name="AS_RELEASE_DATE" val="2013.12.17"/>
  <p:tag name="AS_TITLE" val="Spire.Presentation for .NET "/>
  <p:tag name="AS_VERSION" val="2.1.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5844</Words>
  <Application>WPS 演示</Application>
  <PresentationFormat>全屏显示(4:3)</PresentationFormat>
  <Paragraphs>502</Paragraphs>
  <Slides>43</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43</vt:i4>
      </vt:variant>
    </vt:vector>
  </HeadingPairs>
  <TitlesOfParts>
    <vt:vector size="50" baseType="lpstr">
      <vt:lpstr>Arial</vt:lpstr>
      <vt:lpstr>宋体</vt:lpstr>
      <vt:lpstr>Wingdings</vt:lpstr>
      <vt:lpstr>微软雅黑</vt:lpstr>
      <vt:lpstr>Calibri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玄月冰灵</cp:lastModifiedBy>
  <cp:revision>2</cp:revision>
  <dcterms:created xsi:type="dcterms:W3CDTF">2025-10-09T07:54:00Z</dcterms:created>
  <dcterms:modified xsi:type="dcterms:W3CDTF">2025-10-09T07:53:40Z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12F20EF67CD54306A9719C7ED6157AAE_12</vt:lpwstr>
  </property>
  <property fmtid="{D5CDD505-2E9C-101B-9397-08002B2CF9AE}" pid="3" name="KSOProductBuildVer">
    <vt:lpwstr>2052-12.1.0.22529</vt:lpwstr>
  </property>
</Properties>
</file>