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Lst>
  <p:sldSz cx="12192000" cy="6858000" type="screen16x9"/>
  <p:notesSz cx="6858000" cy="9144000"/>
  <p:custDataLst>
    <p:tags r:id="rId4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1" Type="http://schemas.openxmlformats.org/officeDocument/2006/relationships/tags" Target="tags/tag1.xml"/><Relationship Id="rId40" Type="http://schemas.openxmlformats.org/officeDocument/2006/relationships/tableStyles" Target="tableStyles.xml"/><Relationship Id="rId4" Type="http://schemas.openxmlformats.org/officeDocument/2006/relationships/slide" Target="slides/slide2.xml"/><Relationship Id="rId39" Type="http://schemas.openxmlformats.org/officeDocument/2006/relationships/viewProps" Target="viewProps.xml"/><Relationship Id="rId38" Type="http://schemas.openxmlformats.org/officeDocument/2006/relationships/presProps" Target="presProps.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粒子配序原理解析</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5585B5"/>
                </a:solidFill>
                <a:latin typeface="微软雅黑" panose="020B0503020204020204" charset="-122"/>
              </a:rPr>
              <a:t>微观世界秩序探寻</a:t>
            </a:r>
            <a:endParaRPr sz="3000" b="1" i="0">
              <a:solidFill>
                <a:srgbClr val="5585B5"/>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2025/09/30</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稳定性规律</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粒子配序稳定性指在特定条件下，粒子排列的有序状态能维持多长时间或在何种扰动下不发生改变。</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配序稳定性定义</a:t>
            </a:r>
            <a:endParaRPr sz="2100" b="1" i="0">
              <a:solidFill>
                <a:srgbClr val="5585B5"/>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温度、压力和外部环境对粒子配序稳定性有显著影响。高温可能破坏有序排列，而稳定环境有助于维持结构。</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影响因素分析</a:t>
            </a:r>
            <a:endParaRPr sz="2100" b="1" i="0">
              <a:solidFill>
                <a:srgbClr val="5585B5"/>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通过研究分子晶体、合金材料中的粒子配序稳定性，可以优化材料性能，提高其在实际应用中的持久性和可靠性。</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应用实例探讨</a:t>
            </a:r>
            <a:endParaRPr sz="2100" b="1" i="0">
              <a:solidFill>
                <a:srgbClr val="5585B5"/>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03</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观测技术演进</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显微成像发展</a:t>
            </a:r>
            <a:endParaRPr sz="3000" b="1" i="0">
              <a:solidFill>
                <a:srgbClr val="000000"/>
              </a:solidFill>
              <a:latin typeface="微软雅黑" panose="020B0503020204020204" charset="-122"/>
            </a:endParaRPr>
          </a:p>
        </p:txBody>
      </p:sp>
      <p:sp>
        <p:nvSpPr>
          <p:cNvPr id="4" name="New shape"/>
          <p:cNvSpPr/>
          <p:nvPr/>
        </p:nvSpPr>
        <p:spPr>
          <a:xfrm>
            <a:off x="1558800" y="3011879"/>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显微成像技术概述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显微成像技术是研究微观世界的重要手段，从最初的光学显微镜到电子显微镜、扫描探针显微镜等多种类型的发展，极大地推动了生命科学和材料科学等领域的研究。</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电子显微镜的进展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电子显微镜的发展经历了透射电镜、扫描电镜等阶段，其分辨率不断提高，已成为纳米尺度下材料结构分析不可或缺的工具。</a:t>
            </a:r>
            <a:endParaRPr sz="1575" b="0" i="0">
              <a:solidFill>
                <a:srgbClr val="000000"/>
              </a:solidFill>
              <a:latin typeface="微软雅黑" panose="020B0503020204020204" charset="-122"/>
            </a:endParaRPr>
          </a:p>
        </p:txBody>
      </p:sp>
      <p:sp>
        <p:nvSpPr>
          <p:cNvPr id="6" name="New shape"/>
          <p:cNvSpPr/>
          <p:nvPr/>
        </p:nvSpPr>
        <p:spPr>
          <a:xfrm>
            <a:off x="7301229" y="3011880"/>
            <a:ext cx="2744216" cy="31692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扫描探针显微镜的创新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扫描探针显微镜利用探针与样品表面原子级的相互作用，能够实现高分辨率的表面形貌和力学性质测量，为纳米科技提供了强有力的技术支持。</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光谱分析应用</a:t>
            </a:r>
            <a:endParaRPr sz="3000" b="1" i="0">
              <a:solidFill>
                <a:srgbClr val="000000"/>
              </a:solidFill>
              <a:latin typeface="微软雅黑" panose="020B0503020204020204" charset="-122"/>
            </a:endParaRPr>
          </a:p>
        </p:txBody>
      </p:sp>
      <p:sp>
        <p:nvSpPr>
          <p:cNvPr id="4" name="New shape"/>
          <p:cNvSpPr/>
          <p:nvPr/>
        </p:nvSpPr>
        <p:spPr>
          <a:xfrm>
            <a:off x="1558800" y="1627200"/>
            <a:ext cx="3040516" cy="3627439"/>
          </a:xfrm>
          <a:prstGeom prst="roundRect">
            <a:avLst>
              <a:gd name="adj" fmla="val 9999"/>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光谱分析技术概述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光谱分析通过测量物质吸收或发射特定波长的光来识别和量化元素，广泛应用于科学研究、工业生产及环境监测等领域。</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5" y="1627201"/>
            <a:ext cx="3040515" cy="3627439"/>
          </a:xfrm>
          <a:prstGeom prst="roundRect">
            <a:avLst>
              <a:gd name="adj" fmla="val 9999"/>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在科学研究中的应用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光谱分析在化学、物理及生物学研究中用于鉴定化合物、研究分子结构和探索化学反应机制，为科研提供精确数据支持。</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30" y="1627201"/>
            <a:ext cx="3040542" cy="3627439"/>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工业与环境监测应用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在工业生产中，光谱分析用于材料成分分析、质量控制等；在环境监测中，则用于水质检测、空气污染物分析等，确保生产安全与环境保护。</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量子探测突破</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量子探测技术简介</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量子探测技术利用微观粒子特性进行信息探测，具有高灵敏度和低噪声等优势，广泛应用于物理、化学等领域。</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5585B5"/>
                </a:solidFill>
                <a:latin typeface="微软雅黑" panose="020B0503020204020204" charset="-122"/>
              </a:rPr>
              <a:t>最新突破进展</a:t>
            </a:r>
            <a:endParaRPr sz="2100" b="1" i="0">
              <a:solidFill>
                <a:srgbClr val="5585B5"/>
              </a:solidFill>
              <a:latin typeface="微软雅黑" panose="020B0503020204020204" charset="-122"/>
            </a:endParaRPr>
          </a:p>
          <a:p>
            <a:pPr algn="r">
              <a:lnSpc>
                <a:spcPct val="150000"/>
              </a:lnSpc>
            </a:pPr>
            <a:r>
              <a:rPr sz="1575" b="0" i="0">
                <a:solidFill>
                  <a:srgbClr val="000000"/>
                </a:solidFill>
                <a:latin typeface="微软雅黑" panose="020B0503020204020204" charset="-122"/>
              </a:rPr>
              <a:t>近年来，量子探测领域取得显著进展，如超导量子干涉装置（SQUID）在磁场测量中表现出色，为科学研究提供强大工具。</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未来应用前景</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量子探测技术有望在医疗成像、精密制造及通信安全等领域发挥更大作用，推动相关行业实现重大突破和发展。</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04</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材料科学实践</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纳米结构构建</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纳米结构概述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纳米结构是指尺寸在纳米级别（1-100nm）的微观构造，具有独特的物理、化学特性。广泛应用于材料科学、生物医学等领域。</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构建方法详解</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常见的纳米结构构建方法包括自组装、模板合成和化学气相沉积等技术。每种方法有其特点和适用范围，需根据需求选择。</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应用前景展望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纳米结构的高比表面积和量子效应使其在催化、传感、能源转换等方面表现出色。未来研究将进一步深化其在各领域的应用潜力。</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功能化改性</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功能化改性概述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功能化改性是指通过物理或化学方法赋予粒子特定功能的过程，提升其在材料科学中的应用性能。</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改性技术分类</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包括表面涂层、掺杂改性等方法，每种技术根据粒子特性和需求选择，以达到最佳改性效果。</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改性应用案例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在涂料、塑料添加剂等领域，功能化改性显著提升产品性能，如提高耐磨性、增强附着力等。</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性能优化路径</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性能优化基础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性能优化是提升系统运行效率的关键，通过减少资源消耗、提高响应速度等手段，确保系统在高负载下依然稳定运行。</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关键路径分析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关键路径分析是一种项目管理技术，通过识别项目中最长的路径来确定项目完成时间。它帮助管理者优化资源分配，确保项目按时完成。</a:t>
            </a:r>
            <a:endParaRPr sz="1575" b="0" i="0">
              <a:solidFill>
                <a:srgbClr val="000000"/>
              </a:solidFill>
              <a:latin typeface="微软雅黑" panose="020B0503020204020204" charset="-122"/>
            </a:endParaRPr>
          </a:p>
        </p:txBody>
      </p:sp>
      <p:sp>
        <p:nvSpPr>
          <p:cNvPr id="6" name="New shape"/>
          <p:cNvSpPr/>
          <p:nvPr/>
        </p:nvSpPr>
        <p:spPr>
          <a:xfrm>
            <a:off x="7301229" y="3011879"/>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持续集成与部署</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持续集成与部署是一种软件开发实践，通过自动化构建和测试过程，缩短开发周期，提高软件质量。它有助于团队快速响应变化，保持产品的持续交付。</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05</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前沿研究方向</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目录</a:t>
            </a:r>
            <a:endParaRPr sz="4800" b="1" i="0">
              <a:solidFill>
                <a:srgbClr val="202580"/>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01</a:t>
            </a:r>
            <a:r>
              <a:rPr sz="1800">
                <a:latin typeface="微软雅黑" panose="020B0503020204020204" charset="-122"/>
              </a:rPr>
              <a:t> </a:t>
            </a:r>
            <a:r>
              <a:rPr sz="1575" b="0" i="0">
                <a:solidFill>
                  <a:srgbClr val="000000"/>
                </a:solidFill>
                <a:latin typeface="微软雅黑" panose="020B0503020204020204" charset="-122"/>
              </a:rPr>
              <a:t>粒子基础概念</a:t>
            </a:r>
            <a:endParaRPr sz="1575" b="0" i="0">
              <a:solidFill>
                <a:srgbClr val="000000"/>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02</a:t>
            </a:r>
            <a:r>
              <a:rPr sz="1800">
                <a:latin typeface="微软雅黑" panose="020B0503020204020204" charset="-122"/>
              </a:rPr>
              <a:t> </a:t>
            </a:r>
            <a:r>
              <a:rPr sz="1575" b="0" i="0">
                <a:solidFill>
                  <a:srgbClr val="000000"/>
                </a:solidFill>
                <a:latin typeface="微软雅黑" panose="020B0503020204020204" charset="-122"/>
              </a:rPr>
              <a:t>配序原理解析</a:t>
            </a:r>
            <a:endParaRPr sz="1575" b="0" i="0">
              <a:solidFill>
                <a:srgbClr val="000000"/>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03</a:t>
            </a:r>
            <a:r>
              <a:rPr sz="1800">
                <a:latin typeface="微软雅黑" panose="020B0503020204020204" charset="-122"/>
              </a:rPr>
              <a:t> </a:t>
            </a:r>
            <a:r>
              <a:rPr sz="1575" b="0" i="0">
                <a:solidFill>
                  <a:srgbClr val="000000"/>
                </a:solidFill>
                <a:latin typeface="微软雅黑" panose="020B0503020204020204" charset="-122"/>
              </a:rPr>
              <a:t>观测技术演进</a:t>
            </a:r>
            <a:endParaRPr sz="1575" b="0" i="0">
              <a:solidFill>
                <a:srgbClr val="000000"/>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04</a:t>
            </a:r>
            <a:r>
              <a:rPr sz="1800">
                <a:latin typeface="微软雅黑" panose="020B0503020204020204" charset="-122"/>
              </a:rPr>
              <a:t> </a:t>
            </a:r>
            <a:r>
              <a:rPr sz="1575" b="0" i="0">
                <a:solidFill>
                  <a:srgbClr val="000000"/>
                </a:solidFill>
                <a:latin typeface="微软雅黑" panose="020B0503020204020204" charset="-122"/>
              </a:rPr>
              <a:t>材料科学实践</a:t>
            </a:r>
            <a:endParaRPr sz="1575" b="0" i="0">
              <a:solidFill>
                <a:srgbClr val="000000"/>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05</a:t>
            </a:r>
            <a:r>
              <a:rPr sz="1800">
                <a:latin typeface="微软雅黑" panose="020B0503020204020204" charset="-122"/>
              </a:rPr>
              <a:t> </a:t>
            </a:r>
            <a:r>
              <a:rPr sz="1575" b="0" i="0">
                <a:solidFill>
                  <a:srgbClr val="000000"/>
                </a:solidFill>
                <a:latin typeface="微软雅黑" panose="020B0503020204020204" charset="-122"/>
              </a:rPr>
              <a:t>前沿研究方向</a:t>
            </a:r>
            <a:endParaRPr sz="1575" b="0" i="0">
              <a:solidFill>
                <a:srgbClr val="000000"/>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06</a:t>
            </a:r>
            <a:r>
              <a:rPr sz="1800">
                <a:latin typeface="微软雅黑" panose="020B0503020204020204" charset="-122"/>
              </a:rPr>
              <a:t> </a:t>
            </a:r>
            <a:r>
              <a:rPr sz="1575" b="0" i="0">
                <a:solidFill>
                  <a:srgbClr val="000000"/>
                </a:solidFill>
                <a:latin typeface="微软雅黑" panose="020B0503020204020204" charset="-122"/>
              </a:rPr>
              <a:t>工业转化案例</a:t>
            </a:r>
            <a:endParaRPr sz="1575" b="0" i="0">
              <a:solidFill>
                <a:srgbClr val="000000"/>
              </a:solidFill>
              <a:latin typeface="微软雅黑" panose="020B0503020204020204" charset="-122"/>
            </a:endParaRPr>
          </a:p>
        </p:txBody>
      </p:sp>
      <p:sp>
        <p:nvSpPr>
          <p:cNvPr id="10" name="New shape"/>
          <p:cNvSpPr/>
          <p:nvPr/>
        </p:nvSpPr>
        <p:spPr>
          <a:xfrm>
            <a:off x="2340000" y="4005069"/>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07</a:t>
            </a:r>
            <a:r>
              <a:rPr sz="1800">
                <a:latin typeface="微软雅黑" panose="020B0503020204020204" charset="-122"/>
              </a:rPr>
              <a:t> </a:t>
            </a:r>
            <a:r>
              <a:rPr sz="1575" b="0" i="0">
                <a:solidFill>
                  <a:srgbClr val="000000"/>
                </a:solidFill>
                <a:latin typeface="微软雅黑" panose="020B0503020204020204" charset="-122"/>
              </a:rPr>
              <a:t>交叉学科融合</a:t>
            </a:r>
            <a:endParaRPr sz="1575" b="0" i="0">
              <a:solidFill>
                <a:srgbClr val="000000"/>
              </a:solidFill>
              <a:latin typeface="微软雅黑" panose="020B0503020204020204" charset="-122"/>
            </a:endParaRPr>
          </a:p>
        </p:txBody>
      </p:sp>
      <p:sp>
        <p:nvSpPr>
          <p:cNvPr id="11" name="New shape"/>
          <p:cNvSpPr/>
          <p:nvPr/>
        </p:nvSpPr>
        <p:spPr>
          <a:xfrm>
            <a:off x="6484141" y="4005069"/>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5585B5"/>
                </a:solidFill>
                <a:latin typeface="微软雅黑" panose="020B0503020204020204" charset="-122"/>
              </a:rPr>
              <a:t>08</a:t>
            </a:r>
            <a:r>
              <a:rPr sz="1800">
                <a:latin typeface="微软雅黑" panose="020B0503020204020204" charset="-122"/>
              </a:rPr>
              <a:t> </a:t>
            </a:r>
            <a:r>
              <a:rPr sz="1575" b="0" i="0">
                <a:solidFill>
                  <a:srgbClr val="000000"/>
                </a:solidFill>
                <a:latin typeface="微软雅黑" panose="020B0503020204020204" charset="-122"/>
              </a:rPr>
              <a:t>未来挑战展望</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拓扑态探索</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拓扑态是粒子在空间中排列的有序状态，这种状态具有特定的对称性和稳定性，是研究粒子相互作用的重要基础。</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拓扑态定义</a:t>
            </a:r>
            <a:endParaRPr sz="2100" b="1" i="0">
              <a:solidFill>
                <a:srgbClr val="5585B5"/>
              </a:solidFill>
              <a:latin typeface="微软雅黑" panose="020B0503020204020204" charset="-122"/>
            </a:endParaRPr>
          </a:p>
        </p:txBody>
      </p:sp>
      <p:sp>
        <p:nvSpPr>
          <p:cNvPr id="6" name="New shape"/>
          <p:cNvSpPr/>
          <p:nvPr/>
        </p:nvSpPr>
        <p:spPr>
          <a:xfrm>
            <a:off x="4430015" y="2402270"/>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近年来，科学家通过实验和理论计算，不断探索新的拓扑态，如量子霍尔效应、分数量子霍尔效应等，为理解物质的基本性质提供了新视角。</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研究进展</a:t>
            </a:r>
            <a:endParaRPr sz="2100" b="1" i="0">
              <a:solidFill>
                <a:srgbClr val="5585B5"/>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拓扑态在信息传输、量子计算等领域具有潜在应用价值，有望推动相关技术的发展，为人类带来更多便利。</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应用前景</a:t>
            </a:r>
            <a:endParaRPr sz="2100" b="1" i="0">
              <a:solidFill>
                <a:srgbClr val="5585B5"/>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自旋操控技术</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自旋态操控技术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通过激光或微波等手段精确控制量子比特的自旋状态，是实现量子计算和量子信息处理的基础。</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超导量子比特操控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利用超导材料构建的量子比特，通过改变电流或磁场来调节其自旋状态，实现高效的量子操作。</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光学操控方法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利用光子与原子或离子相互作用，通过光场调控实现对自旋态的有效操控，适用于长距离量子通信。</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超导关联研究</a:t>
            </a:r>
            <a:endParaRPr sz="3000" b="1" i="0">
              <a:solidFill>
                <a:srgbClr val="000000"/>
              </a:solidFill>
              <a:latin typeface="微软雅黑" panose="020B0503020204020204" charset="-122"/>
            </a:endParaRPr>
          </a:p>
        </p:txBody>
      </p:sp>
      <p:sp>
        <p:nvSpPr>
          <p:cNvPr id="4" name="New shape"/>
          <p:cNvSpPr/>
          <p:nvPr/>
        </p:nvSpPr>
        <p:spPr>
          <a:xfrm>
            <a:off x="1558800"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超导关联理论</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超导材料在低温下表现出零电阻特性，其物理机制主要与电子配对形成库珀对有关。研究这些电子配对的规律，有助于深入理解超导现象及其应用潜力。</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实验观测方法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通过精密仪器测量超导体的温度、磁通量等物理量，可以观察到超导态的存在与转变。这些实验数据为验证理论模型提供了重要依据。</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理论研究进展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近年来，科研人员利用量子力学和统计物理方法，对超导关联进行了系统研究。这些研究揭示了更多关于超导相变和临界温度的内在机制。</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06</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工业转化案例</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半导体器件</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半导体器件概述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半导体器件是电子技术的核心，广泛应用于计算机、通信和消费电子产品中，包括二极管、晶体管等基础元件。</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粒子配序的重要性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在半导体制造过程中，粒子配序对器件性能有决定性影响，优化配序可提升电子迁移率和减少缺陷，从而提高产品性能。</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粒子配序技术应用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先进的粒子配序技术如原子层沉积（ALD）和分子束外延（MBE），能够实现更精确的材料生长和掺杂，对半导体器件性能至关重要。</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储能新材料</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储能新材料是指用于储存能量的先进材料，如超级电容器、锂离子电池等，具有高能量密度、长寿命和快速充放电等优点。</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储能新材料概述</a:t>
            </a:r>
            <a:endParaRPr sz="2100" b="1" i="0">
              <a:solidFill>
                <a:srgbClr val="5585B5"/>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根据储能机制的不同，储能新材料可分为物理储能、化学储能和电化学储能三大类，每类都有其独特的应用场景和优势。</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储能新材料分类</a:t>
            </a:r>
            <a:endParaRPr sz="2100" b="1" i="0">
              <a:solidFill>
                <a:srgbClr val="5585B5"/>
              </a:solidFill>
              <a:latin typeface="微软雅黑" panose="020B0503020204020204" charset="-122"/>
            </a:endParaRPr>
          </a:p>
        </p:txBody>
      </p:sp>
      <p:sp>
        <p:nvSpPr>
          <p:cNvPr id="8" name="New shape"/>
          <p:cNvSpPr/>
          <p:nvPr/>
        </p:nvSpPr>
        <p:spPr>
          <a:xfrm>
            <a:off x="7301229" y="2878466"/>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随着可再生能源的发展和电动汽车的普及，储能新材料的需求日益增长。未来，这些材料将在能源存储、智能电网等领域发挥重要作用。</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储能新材料应用前景</a:t>
            </a:r>
            <a:endParaRPr sz="2100" b="1" i="0">
              <a:solidFill>
                <a:srgbClr val="5585B5"/>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催化反应体系</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催化反应体系概述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催化反应体系是利用催化剂加速化学反应速率的过程，广泛应用于工业生产和科学研究中，通过优化反应条件提高产率和选择性。</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催化剂类型与特点</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催化剂按化学性质分为均相与非均相两类，前者在反应体系中均匀分布，后者则以固体形式存在。每种催化剂都有其独特的活性位点和作用机理。</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催化反应的应用实例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催化反应在石油化工、环境保护、药物合成等领域有广泛应用。例如，在汽车尾气净化中，使用贵金属催化剂可有效降低有害气体排放。</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07</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交叉学科融合</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生物医学传感</a:t>
            </a:r>
            <a:endParaRPr sz="3000" b="1" i="0">
              <a:solidFill>
                <a:srgbClr val="000000"/>
              </a:solidFill>
              <a:latin typeface="微软雅黑" panose="020B0503020204020204" charset="-122"/>
            </a:endParaRPr>
          </a:p>
        </p:txBody>
      </p:sp>
      <p:sp>
        <p:nvSpPr>
          <p:cNvPr id="4" name="New shape"/>
          <p:cNvSpPr/>
          <p:nvPr/>
        </p:nvSpPr>
        <p:spPr>
          <a:xfrm>
            <a:off x="1558800" y="1627201"/>
            <a:ext cx="3032171" cy="3227166"/>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生物医学传感概述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生物医学传感是利用传感器技术检测和监测生物体状态，广泛应用于疾病诊断与治疗监控。</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971" y="1627201"/>
            <a:ext cx="3040512" cy="3227166"/>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常见生物医学传感器类型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包括电化学传感器、光学传感器等，它们通过不同机制实现对生物标志物的快速准确检测。</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85483" y="1627200"/>
            <a:ext cx="3032170" cy="3227166"/>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应用实例与未来趋势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如血糖监测、心脏健康评估等，随着技术进步，未来将更加精准高效，助力个性化医疗发展。</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光电转换装置</a:t>
            </a:r>
            <a:endParaRPr sz="3000" b="1" i="0">
              <a:solidFill>
                <a:srgbClr val="000000"/>
              </a:solidFill>
              <a:latin typeface="微软雅黑" panose="020B0503020204020204" charset="-122"/>
            </a:endParaRPr>
          </a:p>
        </p:txBody>
      </p:sp>
      <p:sp>
        <p:nvSpPr>
          <p:cNvPr id="4" name="New shape"/>
          <p:cNvSpPr/>
          <p:nvPr/>
        </p:nvSpPr>
        <p:spPr>
          <a:xfrm>
            <a:off x="6458401" y="1735403"/>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光电转换原理</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光电转换装置基于光生伏打效应，将光能直接转换为电能。该过程涉及光子吸收和电荷分离，是太阳能光伏技术的基础。</a:t>
            </a:r>
            <a:endParaRPr sz="1575" b="0" i="0">
              <a:solidFill>
                <a:srgbClr val="000000"/>
              </a:solidFill>
              <a:latin typeface="微软雅黑" panose="020B0503020204020204" charset="-122"/>
            </a:endParaRPr>
          </a:p>
        </p:txBody>
      </p:sp>
      <p:sp>
        <p:nvSpPr>
          <p:cNvPr id="5" name="New shape"/>
          <p:cNvSpPr/>
          <p:nvPr/>
        </p:nvSpPr>
        <p:spPr>
          <a:xfrm>
            <a:off x="981860" y="2390400"/>
            <a:ext cx="4545077"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5585B5"/>
                </a:solidFill>
                <a:latin typeface="微软雅黑" panose="020B0503020204020204" charset="-122"/>
              </a:rPr>
              <a:t>关键组件解析</a:t>
            </a:r>
            <a:endParaRPr sz="2100" b="1" i="0">
              <a:solidFill>
                <a:srgbClr val="5585B5"/>
              </a:solidFill>
              <a:latin typeface="微软雅黑" panose="020B0503020204020204" charset="-122"/>
            </a:endParaRPr>
          </a:p>
          <a:p>
            <a:pPr algn="r">
              <a:lnSpc>
                <a:spcPct val="150000"/>
              </a:lnSpc>
            </a:pPr>
            <a:r>
              <a:rPr sz="1575" b="0" i="0">
                <a:solidFill>
                  <a:srgbClr val="000000"/>
                </a:solidFill>
                <a:latin typeface="微软雅黑" panose="020B0503020204020204" charset="-122"/>
              </a:rPr>
              <a:t>核心组件包括半导体材料、电极和封装层。选择高效能的半导体材料至关重要，电极设计优化电流收集效率，而封装层则保护内部结构免受环境影响。</a:t>
            </a:r>
            <a:endParaRPr sz="1575" b="0" i="0">
              <a:solidFill>
                <a:srgbClr val="000000"/>
              </a:solidFill>
              <a:latin typeface="微软雅黑" panose="020B0503020204020204" charset="-122"/>
            </a:endParaRPr>
          </a:p>
        </p:txBody>
      </p:sp>
      <p:sp>
        <p:nvSpPr>
          <p:cNvPr id="6" name="New shape"/>
          <p:cNvSpPr/>
          <p:nvPr/>
        </p:nvSpPr>
        <p:spPr>
          <a:xfrm>
            <a:off x="6458401" y="3726212"/>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应用前景展望</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光电转换装置在可再生能源领域具有重要地位，未来随着技术进步和成本降低，其在家庭和工业能源供应中的应用将更加广泛。</a:t>
            </a:r>
            <a:endParaRPr sz="1575" b="0" i="0">
              <a:solidFill>
                <a:srgbClr val="000000"/>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965012"/>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4097012"/>
            <a:ext cx="39600" cy="4572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906752"/>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726212"/>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01</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粒子基础概念</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量子计算载体</a:t>
            </a:r>
            <a:endParaRPr sz="3000" b="1" i="0">
              <a:solidFill>
                <a:srgbClr val="000000"/>
              </a:solidFill>
              <a:latin typeface="微软雅黑" panose="020B0503020204020204" charset="-122"/>
            </a:endParaRPr>
          </a:p>
        </p:txBody>
      </p:sp>
      <p:sp>
        <p:nvSpPr>
          <p:cNvPr id="4" name="New shape"/>
          <p:cNvSpPr/>
          <p:nvPr/>
        </p:nvSpPr>
        <p:spPr>
          <a:xfrm>
            <a:off x="1558800" y="3011879"/>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量子计算载体概述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粒子配序作为量子计算的基石，通过精确控制量子态实现高效计算。其独特的物理性质使量子计算机在处理复杂问题时展现出超越传统计算机的强大能力。</a:t>
            </a:r>
            <a:endParaRPr sz="1575" b="0" i="0">
              <a:solidFill>
                <a:srgbClr val="000000"/>
              </a:solidFill>
              <a:latin typeface="微软雅黑" panose="020B0503020204020204" charset="-122"/>
            </a:endParaRPr>
          </a:p>
        </p:txBody>
      </p:sp>
      <p:sp>
        <p:nvSpPr>
          <p:cNvPr id="5" name="New shape"/>
          <p:cNvSpPr/>
          <p:nvPr/>
        </p:nvSpPr>
        <p:spPr>
          <a:xfrm>
            <a:off x="4430015" y="3011879"/>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量子比特与信息表示</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量子比特是量子计算的基本单元，不同于经典比特，它可同时处于0和1的状态。这种叠加态使得量子计算能够并行处理大量数据，极大地提高了运算效率。</a:t>
            </a:r>
            <a:endParaRPr sz="1575" b="0" i="0">
              <a:solidFill>
                <a:srgbClr val="000000"/>
              </a:solidFill>
              <a:latin typeface="微软雅黑" panose="020B0503020204020204" charset="-122"/>
            </a:endParaRPr>
          </a:p>
        </p:txBody>
      </p:sp>
      <p:sp>
        <p:nvSpPr>
          <p:cNvPr id="6" name="New shape"/>
          <p:cNvSpPr/>
          <p:nvPr/>
        </p:nvSpPr>
        <p:spPr>
          <a:xfrm>
            <a:off x="7301229" y="3011880"/>
            <a:ext cx="2744216" cy="32093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稳定性与操控技术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粒子的稳定性是量子计算成功的关键之一。当前研究致力于开发高精度的操控技术，如光晶格、超导电路等，以实现对量子态的精确操作，确保计算过程的准确性和可靠性。</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08</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未来挑战展望</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理论模型完善</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理论模型构建</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粒子配序理论模型基于量子力学原理，通过模拟粒子间的相互作用和状态变化，预测材料性质和行为。</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模型验证与优化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通过实验数据对理论模型进行验证，识别误差来源并调整模型参数，以提高预测精度和适用性。</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应用前景展望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粒子配序理论不仅在材料科学中发挥关键作用，其发展还可能推动量子计算、药物设计等领域的创新。</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制备工艺革新</a:t>
            </a:r>
            <a:endParaRPr sz="3000" b="1" i="0">
              <a:solidFill>
                <a:srgbClr val="000000"/>
              </a:solidFill>
              <a:latin typeface="微软雅黑" panose="020B0503020204020204" charset="-122"/>
            </a:endParaRPr>
          </a:p>
        </p:txBody>
      </p:sp>
      <p:sp>
        <p:nvSpPr>
          <p:cNvPr id="4" name="New shape"/>
          <p:cNvSpPr/>
          <p:nvPr/>
        </p:nvSpPr>
        <p:spPr>
          <a:xfrm>
            <a:off x="1558800" y="1627200"/>
            <a:ext cx="3040555" cy="3988065"/>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粒子配序技术简介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粒子配序是一种精确控制分子、原子排列的技术，广泛应用于材料科学和纳米技术领域。通过调控粒子间的相互作用，实现对材料的结构和性能的优化设计。</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54" y="1627201"/>
            <a:ext cx="3040555" cy="3988066"/>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制备工艺革新进展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随着科技的发展，粒子配序的制备工艺也在不断创新。目前，主要采用自下而上的组装技术和自上而下的刻蚀技术，这些技术大大提高了粒子配序的精度和效率。</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909" y="1627201"/>
            <a:ext cx="3040554" cy="3988066"/>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未来发展方向</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未来粒子配序技术的发展趋势将更加注重绿色化、智能化和多功能化。通过引入生物模板法、智能响应材料等新技术，进一步提升粒子配序的应用价值和环境友好性。</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应用场景拓展</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粒子配序技术概述</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粒子配序技术是一种通过精确控制和排列微观粒子来构建复杂材料的前沿科学，广泛应用于新材料开发与纳米科技领域。</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5585B5"/>
                </a:solidFill>
                <a:latin typeface="微软雅黑" panose="020B0503020204020204" charset="-122"/>
              </a:rPr>
              <a:t>在生物医学中的应用</a:t>
            </a:r>
            <a:endParaRPr sz="2100" b="1" i="0">
              <a:solidFill>
                <a:srgbClr val="5585B5"/>
              </a:solidFill>
              <a:latin typeface="微软雅黑" panose="020B0503020204020204" charset="-122"/>
            </a:endParaRPr>
          </a:p>
          <a:p>
            <a:pPr algn="r">
              <a:lnSpc>
                <a:spcPct val="150000"/>
              </a:lnSpc>
            </a:pPr>
            <a:r>
              <a:rPr sz="1575" b="0" i="0">
                <a:solidFill>
                  <a:srgbClr val="000000"/>
                </a:solidFill>
                <a:latin typeface="微软雅黑" panose="020B0503020204020204" charset="-122"/>
              </a:rPr>
              <a:t>该技术在生物医学领域展现出巨大潜力，可用于药物递送系统、细胞工程及组织工程，提升治疗效果并降低副作用。</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能源领域的应用前景</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粒子配序技术在新能源材料如太阳能电池和储能系统中具有重要应用，可显著提高能量转换效率和储存稳定性。</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定义与特性</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粒子配序定义</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粒子配序是指在化学反应中，不同种类的原子或分子按照特定顺序排列形成化合物的过程。这一过程对理解物质的性质与反应机制至关重要。</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5585B5"/>
                </a:solidFill>
                <a:latin typeface="微软雅黑" panose="020B0503020204020204" charset="-122"/>
              </a:rPr>
              <a:t>粒子配序特性</a:t>
            </a:r>
            <a:endParaRPr sz="2100" b="1" i="0">
              <a:solidFill>
                <a:srgbClr val="5585B5"/>
              </a:solidFill>
              <a:latin typeface="微软雅黑" panose="020B0503020204020204" charset="-122"/>
            </a:endParaRPr>
          </a:p>
          <a:p>
            <a:pPr algn="r">
              <a:lnSpc>
                <a:spcPct val="150000"/>
              </a:lnSpc>
            </a:pPr>
            <a:r>
              <a:rPr sz="1575" b="0" i="0">
                <a:solidFill>
                  <a:srgbClr val="000000"/>
                </a:solidFill>
                <a:latin typeface="微软雅黑" panose="020B0503020204020204" charset="-122"/>
              </a:rPr>
              <a:t>粒子配序具有方向性、选择性和可逆性等特性。这些特性使得化学反应能够有序进行，并决定了产物的种类和数量。</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粒子配序重要性</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粒子配序对于合成复杂分子、设计新材料以及开发高效催化剂等方面具有重要意义。深入理解粒子配序有助于推动化学及相关领域的进步与发展。</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分类标准</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根据粒子的属性和行为，如电荷、自旋、质量等，将粒子分为不同类别。这种分类有助于理解粒子间的相互作用和物理规律。</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粒子分类标准</a:t>
            </a:r>
            <a:endParaRPr sz="2100" b="1" i="0">
              <a:solidFill>
                <a:srgbClr val="5585B5"/>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根据粒子的相似性和差异性，将粒子划分为不同的“家族”，如强子家族、轻子家族等。这种划分有助于研究粒子的起源和演化。</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粒子家族划分</a:t>
            </a:r>
            <a:endParaRPr sz="2100" b="1" i="0">
              <a:solidFill>
                <a:srgbClr val="5585B5"/>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分析粒子之间通过电磁力、弱核力、强核力等相互作用的方式和规律。了解这些相互作用有助于揭示物质世界的奥秘。</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CF4FF"/>
          </a:solidFill>
          <a:ln w="6350">
            <a:solidFill>
              <a:srgbClr val="2025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5585B5"/>
                </a:solidFill>
                <a:latin typeface="微软雅黑" panose="020B0503020204020204" charset="-122"/>
              </a:rPr>
              <a:t>粒子间相互作用</a:t>
            </a:r>
            <a:endParaRPr sz="2100" b="1" i="0">
              <a:solidFill>
                <a:srgbClr val="5585B5"/>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应用领域概览</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粒子配序技术概述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粒子配序是一种先进的材料制备方法，通过精确控制粒子的排列顺序来优化材料的结构和性能。</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应用领域概览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粒子配序技术广泛应用于纳米材料、电子器件和生物医学等领域，展现出巨大的潜力和广阔的前景。</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未来发展趋势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随着科技的进步，粒子配序技术将朝着更高效率、更低成本和更广泛应用方向发展，为各领域带来更多创新。</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5585B5"/>
                </a:solidFill>
                <a:latin typeface="微软雅黑" panose="020B0503020204020204" charset="-122"/>
              </a:rPr>
              <a:t>02</a:t>
            </a:r>
            <a:endParaRPr sz="4800" b="1" i="0">
              <a:solidFill>
                <a:srgbClr val="5585B5"/>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202580"/>
                </a:solidFill>
                <a:latin typeface="微软雅黑" panose="020B0503020204020204" charset="-122"/>
              </a:rPr>
              <a:t>配序原理解析</a:t>
            </a:r>
            <a:endParaRPr sz="4800" b="1" i="0">
              <a:solidFill>
                <a:srgbClr val="20258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能量层级分布</a:t>
            </a:r>
            <a:endParaRPr sz="3000" b="1" i="0">
              <a:solidFill>
                <a:srgbClr val="000000"/>
              </a:solidFill>
              <a:latin typeface="微软雅黑" panose="020B0503020204020204" charset="-122"/>
            </a:endParaRPr>
          </a:p>
        </p:txBody>
      </p:sp>
      <p:sp>
        <p:nvSpPr>
          <p:cNvPr id="4" name="New shape"/>
          <p:cNvSpPr/>
          <p:nvPr/>
        </p:nvSpPr>
        <p:spPr>
          <a:xfrm>
            <a:off x="1558800" y="1627201"/>
            <a:ext cx="3040498" cy="3267239"/>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粒子的能量层级描述了粒子在原子结构中不同能级上的分布情况，反映了电子在不同能级间跃迁的规律。</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298" y="1627201"/>
            <a:ext cx="3040501" cy="3267239"/>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能级跃迁过程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能级跃迁是粒子从高能级向低能级转移的过程，伴随着能量的释放或吸收，是光吸收和发射的基础。</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799" y="1627202"/>
            <a:ext cx="3040502" cy="3267239"/>
          </a:xfrm>
          <a:prstGeom prst="roundRect">
            <a:avLst>
              <a:gd name="adj" fmla="val 10000"/>
            </a:avLst>
          </a:prstGeom>
          <a:solidFill>
            <a:srgbClr val="ECF4FF"/>
          </a:solidFill>
          <a:ln w="6350">
            <a:solidFill>
              <a:srgbClr val="5585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5585B5"/>
                </a:solidFill>
                <a:latin typeface="微软雅黑" panose="020B0503020204020204" charset="-122"/>
              </a:rPr>
              <a:t>光谱线与能级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光谱线的产生是由于电子在不同能级间的跃迁，通过分析光谱线，可以研究粒子的能量层级分布及其变化。</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跃迁机制说明</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跃迁机制概念</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跃迁机制是粒子在不同能级之间转换的方式，通过吸收或释放能量实现，是量子力学中的基本现象。</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5585B5"/>
                </a:solidFill>
                <a:latin typeface="微软雅黑" panose="020B0503020204020204" charset="-122"/>
              </a:rPr>
              <a:t>跃迁类型解析</a:t>
            </a:r>
            <a:endParaRPr sz="2100" b="1" i="0">
              <a:solidFill>
                <a:srgbClr val="5585B5"/>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分为辐射跃迁与非辐射跃迁两类，前者涉及光子发射，后者则不涉及能量的传递过程，各有其物理意义和应用。</a:t>
            </a:r>
            <a:endParaRPr sz="1575" b="0" i="0">
              <a:solidFill>
                <a:srgbClr val="000000"/>
              </a:solidFill>
              <a:latin typeface="微软雅黑" panose="020B0503020204020204" charset="-122"/>
            </a:endParaRPr>
          </a:p>
        </p:txBody>
      </p:sp>
      <p:sp>
        <p:nvSpPr>
          <p:cNvPr id="6" name="New shape"/>
          <p:cNvSpPr/>
          <p:nvPr/>
        </p:nvSpPr>
        <p:spPr>
          <a:xfrm>
            <a:off x="6458401" y="3365807"/>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5585B5"/>
                </a:solidFill>
                <a:latin typeface="微软雅黑" panose="020B0503020204020204" charset="-122"/>
              </a:rPr>
              <a:t>实际应用探讨</a:t>
            </a:r>
            <a:endParaRPr sz="2100" b="1" i="0">
              <a:solidFill>
                <a:srgbClr val="5585B5"/>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在半导体、激光技术及核物理等领域，跃迁机制的应用广泛，对科技进步和工业发展有重要影响。</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5585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202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4777</Words>
  <Application>WPS 演示</Application>
  <PresentationFormat>全屏显示(4:3)</PresentationFormat>
  <Paragraphs>396</Paragraphs>
  <Slides>35</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35</vt:i4>
      </vt:variant>
    </vt:vector>
  </HeadingPairs>
  <TitlesOfParts>
    <vt:vector size="42"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2025-09-30T15:44:00Z</dcterms:created>
  <dcterms:modified xsi:type="dcterms:W3CDTF">2025-09-30T15:44:03Z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3C0BBAB85D944D82BFFCA3E3D6CE05EF_12</vt:lpwstr>
  </property>
  <property fmtid="{D5CDD505-2E9C-101B-9397-08002B2CF9AE}" pid="3" name="KSOProductBuildVer">
    <vt:lpwstr>2052-12.1.0.22529</vt:lpwstr>
  </property>
</Properties>
</file>