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type="screen16x9"/>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gs" Target="tags/tag1.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核磁共振技术解析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1CCFF"/>
                </a:solidFill>
                <a:latin typeface="微软雅黑" panose="020B0503020204020204" charset="-122"/>
              </a:rPr>
              <a:t>医学影像核心原理与应用</a:t>
            </a:r>
            <a:endParaRPr sz="3000" b="1" i="0">
              <a:solidFill>
                <a:srgbClr val="01CC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2025/10/09</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射频发射接收单元</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核磁共振中，射频线圈用于发射和接收磁场信号，实现与样本的相互作用，关键于图像质量及诊断准确性。</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射频发射接收原理</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射频线圈设计影响信号强度与均匀性，采用超导材料提高信噪比，优化磁场环境，提升成像效果。</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射频线圈技术</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接收器需具备高灵敏度与快速响应能力，准确捕捉微弱信号，确保图像清晰度与诊断精确度，是系统核心组件。</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接收器性能要求</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03</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临床应用领域概览</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神经系统成像优势</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高分辨率成像能力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核磁共振技术能提供极高的图像分辨率，清晰展现大脑和脊髓的精细结构，有助于医生进行精确诊断。</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多参数成像优势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核磁共振可同时获取多种生理参数信息，如T1、T2加权图像等，全面评估神经组织健康状况，提高诊断准确性。</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无创性检测方法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核磁共振是一种非侵入性的医学影像技术，无需注射造影剂或进行外科手术，降低了患者的不适感和风险。</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软组织对比度特点</a:t>
            </a:r>
            <a:endParaRPr sz="3000" b="1" i="0">
              <a:solidFill>
                <a:srgbClr val="FFFFFF"/>
              </a:solidFill>
              <a:latin typeface="微软雅黑" panose="020B0503020204020204" charset="-122"/>
            </a:endParaRPr>
          </a:p>
        </p:txBody>
      </p:sp>
      <p:sp>
        <p:nvSpPr>
          <p:cNvPr id="4" name="New shape"/>
          <p:cNvSpPr/>
          <p:nvPr/>
        </p:nvSpPr>
        <p:spPr>
          <a:xfrm>
            <a:off x="1558800" y="1627200"/>
            <a:ext cx="3040503" cy="3627421"/>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软组织对比度概述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核磁共振成像（MRI）技术通过磁场和射频波，提供高软组织对比度图像，适用于诊断肌肉、关节及内脏等。</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3" y="1627201"/>
            <a:ext cx="3040517" cy="3627421"/>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软组织成像优势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MRI在软组织成像中具有无辐射、多参数成像等优点，能清晰显示软组织结构及其变化，为临床诊断提供重要信息。</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9" y="1627201"/>
            <a:ext cx="3040532" cy="3627421"/>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应用范围与前景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MRI广泛应用于神经学、心脏病学、运动医学等领域，未来随着技术进步，其在软组织病变早期检测中的应用将更加广泛。</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血管显影技术应用</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血管显影技术简介</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核磁共振血管显影技术利用磁场与射频脉冲，实现对血管结构的高分辨率成像，广泛应用于诊断和治疗计划。</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临床应用实例</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在心脏病、脑血管病等领域，通过该技术能够精准评估血管状态，为手术和介入治疗提供重要信息支持。</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技术优势分析</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相比传统成像方法，核磁共振血管显影具有无创性、高分辨率和多角度成像的优势，显著提高了诊断准确性。</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04</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检查流程规范操作</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患者准备注意事项</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患者准备前检查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进行核磁共振前，需完成一系列基础健康检查，包括血常规、心电图等，确保无金属植入物或对造影剂过敏。</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穿着与物品准备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患者应穿着舒适衣物，避免穿戴任何金属饰品及电子设备，并移除所有金属配件，以免干扰检查结果。</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饮食与药物调整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检查前6小时内禁止进食，保持空腹状态；如有服用特定药物，请提前咨询医生是否需要暂时停药。</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体位固定技巧</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固定体位的重要性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正确的体位固定有助于提高核磁共振图像的清晰度，确保扫描过程中患者的稳定性，减少运动伪影。</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常见固定方法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包括使用特制的头颈支撑、腹部束带及肢体夹具等，根据扫描部位选择合适的固定工具，以增强图像质量。</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固定技巧要点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操作时应轻柔且准确定位，避免过度压迫或拉伸，同时注意患者的舒适度和配合度，以确保检查顺利进行。</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扫描序列参数设置</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扫描参数选择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选择合适的扫描参数是核磁共振成像的关键，包括TR（重复时间）、TE（回波时间）和翻转角等，直接影响图像质量和诊断准确性。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序列类型确定</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根据检查部位和病变特点，需选用不同的扫描序列，如T1、T2加权像及弥散成像等，以获取最佳的影像信息。</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参数调整优化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通过不断调整和优化扫描参数，可以提高图像的信噪比和对比度，使病灶显示更加清晰，提高诊断的准确率。</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05</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图像质量影响因素</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目录</a:t>
            </a:r>
            <a:endParaRPr sz="4800" b="1" i="0">
              <a:solidFill>
                <a:srgbClr val="FA666E"/>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01</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核磁共振原理基础</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02</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设备组成结构解析</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03</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临床应用领域概览</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04</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检查流程规范操作</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05</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图像质量影响因素</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06</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安全防护核心要点</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07</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技术创新发展趋势</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1CCFF"/>
                </a:solidFill>
                <a:latin typeface="微软雅黑" panose="020B0503020204020204" charset="-122"/>
              </a:rPr>
              <a:t>08</a:t>
            </a:r>
            <a:endParaRPr sz="1575" b="1">
              <a:solidFill>
                <a:srgbClr val="01CCFF"/>
              </a:solidFill>
              <a:latin typeface="微软雅黑" panose="020B0503020204020204" charset="-122"/>
            </a:endParaRPr>
          </a:p>
          <a:p>
            <a:pPr>
              <a:lnSpc>
                <a:spcPct val="150000"/>
              </a:lnSpc>
            </a:pPr>
            <a:r>
              <a:rPr sz="1575" b="0" i="0">
                <a:solidFill>
                  <a:srgbClr val="FFFFFF"/>
                </a:solidFill>
                <a:latin typeface="微软雅黑" panose="020B0503020204020204" charset="-122"/>
              </a:rPr>
              <a:t>典型病例分析示例</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伪影类型识别</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伪影是核磁共振成像中常见的干扰现象，影响图像质量。准确识别伪影类型对诊断至关重要。</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伪影类型识别概述</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伪影由多种因素引起，包括设备故障、患者运动及特定组织特性。了解这些因素有助于预防和校正伪影。</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伪影产生原因</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介绍几种常见的伪影类型，如卷褶伪影、运动伪影及化学位移伪影，并分析其特征和影响。</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常见伪影类型</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信噪比优化策略</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信噪比基础概念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信噪比是衡量信号强度与噪声强度的比例，对核磁共振成像质量至关重要。高信噪比意味着图像更清晰、细节更丰富。</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优化方法概述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提高信噪比的策略包括使用更高场强的MRI设备、优化扫描参数和采用先进的图像重建算法。这些方法共同作用，提升图像质量。</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实际应用案例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通过调整射频脉冲序列、增加线圈敏感度等措施，在临床诊断中成功实现信噪比的提升，为疾病诊断提供更可靠的影像支持。</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分辨率调节方法</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分辨率调节的重要性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核磁共振图像的分辨率直接影响诊断的准确性，适当的分辨率调节能提高图像质量，确保医生获取更清晰的病理信息。</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调节分辨率的方法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通过调整磁场强度、扫描参数等手段，可以有效地改变核磁共振图像的分辨率。这些方法需根据具体临床需求和设备条件进行选择。</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影响分辨率的因素</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分辨率受多种因素影响，包括患者体型、成像序列选择以及设备性能等。理解这些因素有助于在实际应用中更好地调节图像分辨率。</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06</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安全防护核心要点</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金属禁忌物排查</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金属禁忌物定义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金属禁忌物指在核磁共振成像（MRI）检查中可能引起图像伪影或设备故障的金属物品。包括体内植入金属、外部携带金属等。</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常见金属禁忌物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如心脏起搏器、人工关节、金属夹子等，这些物品在MRI检查时可能产生严重风险，需提前告知医生并采取相应措施。</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排查方法与步骤</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包括患者自述、医生问诊、专业设备检测等，确保全面识别所有潜在的金属禁忌物，保障检查安全与有效性。</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电磁辐射防护措施</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通过限制和监控电磁设备的使用，减少电磁辐射的强度和范围，从而有效降低对人体的潜在伤害。</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电磁辐射源控制</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利用金属屏蔽材料或特殊设计的结构来阻挡电磁波的传播，为工作人员提供更安全的工作环境。</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屏蔽技术应用</a:t>
            </a:r>
            <a:endParaRPr sz="2100" b="1" i="0">
              <a:solidFill>
                <a:srgbClr val="01CC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配备专业的防护服、眼镜等个人防护装备，以减少直接暴露于强电磁环境中的风险，保护操作人员的健康安全。</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个人防护装备</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幽闭恐惧症应对方案</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幽闭恐惧症概述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幽闭恐惧症是一种焦虑障碍，患者在封闭或拥挤的空间中感到强烈的不安和恐惧。核磁共振检查因其封闭环境，易成为诱因。</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缓解策略与方法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实施呼吸训练、认知行为疗法及渐进性暴露疗法等策略，帮助患者逐步适应核磁共振环境，减轻或消除幽闭恐惧症状。</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心理支持与治疗</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提供心理咨询和专业治疗，包括团体辅导和家庭支持，增强患者应对幽闭恐惧的能力，提高其面对核磁共振检查的信心。</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07</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技术创新发展趋势</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超高场强突破进展</a:t>
            </a:r>
            <a:endParaRPr sz="3000" b="1" i="0">
              <a:solidFill>
                <a:srgbClr val="FFFFFF"/>
              </a:solidFill>
              <a:latin typeface="微软雅黑" panose="020B0503020204020204" charset="-122"/>
            </a:endParaRPr>
          </a:p>
        </p:txBody>
      </p:sp>
      <p:sp>
        <p:nvSpPr>
          <p:cNvPr id="4" name="New shape"/>
          <p:cNvSpPr/>
          <p:nvPr/>
        </p:nvSpPr>
        <p:spPr>
          <a:xfrm>
            <a:off x="1558800" y="1627201"/>
            <a:ext cx="3040575" cy="4348834"/>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超高场强技术突破</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近年来，核磁共振领域的超高场强技术取得显著进展。通过改进超导磁体和射频线圈等关键部件，成功实现了更高磁场强度的稳定输出，为医学诊断和科学研究提供了更强大的工具。</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74" y="1627202"/>
            <a:ext cx="3040564" cy="4348834"/>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应用领域拓展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随着超高场强技术的成熟，其在医学影像、物质结构分析等领域的应用日益广泛。特别是在肿瘤检测、脑功能成像等方面展现出独特优势，为疾病诊治提供更为精准的信息支持。</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938" y="1627202"/>
            <a:ext cx="3040582" cy="4348833"/>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未来，超高场强核磁共振技术将继续向更高磁场强度、更大扫描范围、更快成像速度方向发展。同时，结合人工智能、大数据等先进技术，进一步提升诊断效率和准确性，推动医疗健康事业不断进步。</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AI辅助诊断系统</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AI辅助诊断系统概述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AI辅助诊断系统通过分析大量数据，快速准确地提供疾病诊断建议，提高医疗工作效率和准确性。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技术实现原理</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该系统基于机器学习与深度学习技术，通过训练模型识别病症特征，实现对疾病的自动分类和预测。</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应用前景与挑战</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AI辅助诊断系统在提升医疗服务质量方面具有巨大潜力，但也面临数据隐私、算法透明度等问题的挑战。</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01</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核磁共振原理基础</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多模态融合技术</a:t>
            </a:r>
            <a:endParaRPr sz="3000" b="1" i="0">
              <a:solidFill>
                <a:srgbClr val="FFFFFF"/>
              </a:solidFill>
              <a:latin typeface="微软雅黑" panose="020B0503020204020204" charset="-122"/>
            </a:endParaRPr>
          </a:p>
        </p:txBody>
      </p:sp>
      <p:sp>
        <p:nvSpPr>
          <p:cNvPr id="4" name="New shape"/>
          <p:cNvSpPr/>
          <p:nvPr/>
        </p:nvSpPr>
        <p:spPr>
          <a:xfrm>
            <a:off x="1558800"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多模态融合概念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多模态融合技术是指将来自不同模态的数据（如图像、文本和音频）进行整合，以提供更全面的分析结果。该技术在医学、安防等领域具有广泛应用前景。</a:t>
            </a:r>
            <a:endParaRPr sz="1575" b="0" i="0">
              <a:solidFill>
                <a:srgbClr val="FFFFFF"/>
              </a:solidFill>
              <a:latin typeface="微软雅黑" panose="020B0503020204020204" charset="-122"/>
            </a:endParaRPr>
          </a:p>
        </p:txBody>
      </p:sp>
      <p:sp>
        <p:nvSpPr>
          <p:cNvPr id="5" name="New shape"/>
          <p:cNvSpPr/>
          <p:nvPr/>
        </p:nvSpPr>
        <p:spPr>
          <a:xfrm>
            <a:off x="4430015"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技术实现路径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通过深度学习算法，多模态融合技术能够自动识别并关联多种数据源的信息。这一过程涉及模型训练、特征提取与匹配等关键步骤，确保信息的高度协同。</a:t>
            </a:r>
            <a:endParaRPr sz="1575" b="0" i="0">
              <a:solidFill>
                <a:srgbClr val="FFFFFF"/>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应用案例展示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在核磁共振成像中，多模态融合技术可结合MRI与功能性数据，提高诊断准确性。此外，还应用于智能交通系统，实现对车辆和行人的实时监控与分析。</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08</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典型病例分析示例</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脑肿瘤定位诊断</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脑肿瘤核磁共振定位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核磁共振技术通过磁场与射频脉冲成像，实现对脑肿瘤的精确定位，为治疗提供关键信息。</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诊断流程与优势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从准备到图像分析，详细阐述核磁共振在脑肿瘤诊断中的流程，突出其在无创性、高分辨率方面的优势。</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临床应用案例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列举几个典型的脑肿瘤案例，展示核磁共振如何辅助医生制定治疗方案，提高治疗效果。</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关节软骨损伤评估</a:t>
            </a:r>
            <a:endParaRPr sz="3000" b="1" i="0">
              <a:solidFill>
                <a:srgbClr val="FFFFFF"/>
              </a:solidFill>
              <a:latin typeface="微软雅黑" panose="020B0503020204020204" charset="-122"/>
            </a:endParaRPr>
          </a:p>
        </p:txBody>
      </p:sp>
      <p:sp>
        <p:nvSpPr>
          <p:cNvPr id="4" name="New shape"/>
          <p:cNvSpPr/>
          <p:nvPr/>
        </p:nvSpPr>
        <p:spPr>
          <a:xfrm>
            <a:off x="1558800" y="1627201"/>
            <a:ext cx="3040532" cy="3947988"/>
          </a:xfrm>
          <a:prstGeom prst="roundRect">
            <a:avLst>
              <a:gd name="adj" fmla="val 9999"/>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核磁共振技术简介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核磁共振（NMR）是一种物理现象，通过射频脉冲激发原子核产生信号，利用这些信号重建图像。广泛应用于医学、材料科学等领域。</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2"/>
            <a:ext cx="3040525" cy="3947988"/>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关节软骨损伤评估原理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通过核磁共振成像技术，可以详细观察关节软骨的形态、结构及组织变化，准确评估损伤程度，为临床治疗提供依据。</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56" y="1627202"/>
            <a:ext cx="3040553" cy="3947988"/>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核磁共振在软骨损伤中的应用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核磁共振成像技术在关节软骨损伤的诊断中具有高分辨率和无创性优势，能够早期发现病变，指导治疗方案制定，提高治疗效果。</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心脏动态功能监测</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心脏动态功能监测概述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核磁共振技术通过非侵入性方式，实时监测心脏运动和血液流动，评估心脏健康状态和功能。</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核磁共振在心脏研究中的应用</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利用核磁共振成像的高分辨率，可以详细观察心肌组织、血流动力学变化，为心脏病诊断提供重要依据。</a:t>
            </a:r>
            <a:endParaRPr sz="1575" b="0" i="0">
              <a:solidFill>
                <a:srgbClr val="FFFFFF"/>
              </a:solidFill>
              <a:latin typeface="微软雅黑" panose="020B0503020204020204" charset="-122"/>
            </a:endParaRPr>
          </a:p>
        </p:txBody>
      </p:sp>
      <p:sp>
        <p:nvSpPr>
          <p:cNvPr id="6" name="New shape"/>
          <p:cNvSpPr/>
          <p:nvPr/>
        </p:nvSpPr>
        <p:spPr>
          <a:xfrm>
            <a:off x="6458401" y="3365807"/>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心脏动态功能监测的优势</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核磁共振监测无辐射风险，能够精确捕捉心脏动态信息，对心脏病早期发现和治疗具有显著优势。</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磁场作用机制</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磁场的基本原理</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核磁共振成像技术依赖于强磁场的作用，该磁场能够对原子核进行排列和重排，从而在特定的条件下产生信号。</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核磁共振中的磁场效应</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通过调节外加磁场的强度和方向，可以精确控制原子核的共振频率，实现对生物体内不同组织和结构的成像。</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磁场与生物组织的相互作用</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磁场不仅影响原子核，还能通过与生物大分子如蛋白质、核酸等发生相互作用，影响细胞功能和代谢过程。</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氢原子响应特性</a:t>
            </a:r>
            <a:endParaRPr sz="3000" b="1" i="0">
              <a:solidFill>
                <a:srgbClr val="FFFFFF"/>
              </a:solidFill>
              <a:latin typeface="微软雅黑" panose="020B0503020204020204" charset="-122"/>
            </a:endParaRPr>
          </a:p>
        </p:txBody>
      </p:sp>
      <p:sp>
        <p:nvSpPr>
          <p:cNvPr id="4" name="New shape"/>
          <p:cNvSpPr/>
          <p:nvPr/>
        </p:nvSpPr>
        <p:spPr>
          <a:xfrm>
            <a:off x="1558800" y="2878466"/>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核磁共振基于氢原子核在外加磁场中吸收特定频率电磁波产生共振现象，通过分析共振信号揭示分子结构信息。</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氢原子核磁共振原理</a:t>
            </a:r>
            <a:endParaRPr sz="2100" b="1" i="0">
              <a:solidFill>
                <a:srgbClr val="01CC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氢原子的核磁共振响应特性受其电子环境和化学键影响，不同化合物中氢原子的化学位移和偶合常数差异显著。</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氢原子响应特性</a:t>
            </a:r>
            <a:endParaRPr sz="2100" b="1" i="0">
              <a:solidFill>
                <a:srgbClr val="01CC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利用氢原子核磁共振技术可有效检测生物大分子、药物分子等复杂体系中的氢原子分布和动态变化，为结构解析和功能研究提供重要手段。</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C387F"/>
          </a:solidFill>
          <a:ln w="6350">
            <a:solidFill>
              <a:srgbClr val="FA66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1CCFF"/>
                </a:solidFill>
                <a:latin typeface="微软雅黑" panose="020B0503020204020204" charset="-122"/>
              </a:rPr>
              <a:t>氢原子检测应用</a:t>
            </a:r>
            <a:endParaRPr sz="2100" b="1" i="0">
              <a:solidFill>
                <a:srgbClr val="01CC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信号产生过程</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核磁共振信号原理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核磁共振信号是通过特定射频脉冲激发原子核，使其在磁场中产生进动现象，进而通过检测这些进动产生的信号来获取物质内部信息。</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信号采集过程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在核磁共振实验中，通过精确控制的射频脉冲序列对样品进行激发，随后收集由样品原子核返回基态时释放的信号，此过程称为信号采集。</a:t>
            </a:r>
            <a:endParaRPr sz="1575" b="0" i="0">
              <a:solidFill>
                <a:srgbClr val="FFFFFF"/>
              </a:solidFill>
              <a:latin typeface="微软雅黑" panose="020B0503020204020204" charset="-122"/>
            </a:endParaRPr>
          </a:p>
        </p:txBody>
      </p:sp>
      <p:sp>
        <p:nvSpPr>
          <p:cNvPr id="6" name="New shape"/>
          <p:cNvSpPr/>
          <p:nvPr/>
        </p:nvSpPr>
        <p:spPr>
          <a:xfrm>
            <a:off x="7301229" y="3011879"/>
            <a:ext cx="2744216"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信号处理与解析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采集到的原始信号需经过傅里叶变换等数据处理技术进行转换和解析，以获得反映样品结构和动态特性的信息，实现对样品成分和结构的分析。</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8205C"/>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1CCFF"/>
                </a:solidFill>
                <a:latin typeface="微软雅黑" panose="020B0503020204020204" charset="-122"/>
              </a:rPr>
              <a:t>02</a:t>
            </a:r>
            <a:endParaRPr sz="4800" b="1" i="0">
              <a:solidFill>
                <a:srgbClr val="01CC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FA666E"/>
                </a:solidFill>
                <a:latin typeface="微软雅黑" panose="020B0503020204020204" charset="-122"/>
              </a:rPr>
              <a:t>设备组成结构解析</a:t>
            </a:r>
            <a:endParaRPr sz="4800" b="1" i="0">
              <a:solidFill>
                <a:srgbClr val="FA666E"/>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主磁体功能模块</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主磁体功能概述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核磁共振设备的核心组件，产生均匀强磁场，使人体组织内氢原子发生共振，为成像提供基础。</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磁场强度与稳定性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主磁体需提供足够强度的磁场以确保高分辨率成像，同时要求磁场稳定无波动，避免图像失真。</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C387F"/>
          </a:solidFill>
          <a:ln w="6350">
            <a:solidFill>
              <a:srgbClr val="01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1CCFF"/>
                </a:solidFill>
                <a:latin typeface="微软雅黑" panose="020B0503020204020204" charset="-122"/>
              </a:rPr>
              <a:t>磁体设计与材料选择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根据不同应用需求设计磁体结构，选用高导磁率材料减少能量损失，提高磁场均匀性和效率。</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梯度线圈系统</a:t>
            </a:r>
            <a:endParaRPr sz="3000" b="1" i="0">
              <a:solidFill>
                <a:srgbClr val="FFFFFF"/>
              </a:solidFill>
              <a:latin typeface="微软雅黑" panose="020B0503020204020204" charset="-122"/>
            </a:endParaRPr>
          </a:p>
        </p:txBody>
      </p:sp>
      <p:sp>
        <p:nvSpPr>
          <p:cNvPr id="4" name="New shape"/>
          <p:cNvSpPr/>
          <p:nvPr/>
        </p:nvSpPr>
        <p:spPr>
          <a:xfrm>
            <a:off x="6458401" y="1735403"/>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梯度线圈系统概述</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梯度线圈系统是核磁共振设备的关键部分，负责产生梯度磁场，帮助区分不同位置的氢原子信号。</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1CCFF"/>
                </a:solidFill>
                <a:latin typeface="微软雅黑" panose="020B0503020204020204" charset="-122"/>
              </a:rPr>
              <a:t>工作原理解析</a:t>
            </a:r>
            <a:endParaRPr sz="2100" b="1" i="0">
              <a:solidFill>
                <a:srgbClr val="01CC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通过调整电流强度和方向，梯度线圈在空间中产生非均匀磁场，使质子在不同位置具有不同的拉莫频率，实现空间编码。</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1CCFF"/>
                </a:solidFill>
                <a:latin typeface="微软雅黑" panose="020B0503020204020204" charset="-122"/>
              </a:rPr>
              <a:t>技术优势与挑战</a:t>
            </a:r>
            <a:endParaRPr sz="2100" b="1" i="0">
              <a:solidFill>
                <a:srgbClr val="01CC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梯度线圈技术的高精度和高稳定性提升了成像质量，但设计复杂性和成本较高，是当前研究的重点之一。</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1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FA66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4702</Words>
  <Application>WPS 演示</Application>
  <PresentationFormat>全屏显示(4:3)</PresentationFormat>
  <Paragraphs>404</Paragraphs>
  <Slides>35</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2025-10-09T08:35:00Z</dcterms:created>
  <dcterms:modified xsi:type="dcterms:W3CDTF">2025-10-09T08:34:56Z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A3ECE59DC0AE4919A40B8F3022DF6F00_12</vt:lpwstr>
  </property>
  <property fmtid="{D5CDD505-2E9C-101B-9397-08002B2CF9AE}" pid="3" name="KSOProductBuildVer">
    <vt:lpwstr>2052-12.1.0.22529</vt:lpwstr>
  </property>
</Properties>
</file>