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  <p:sldId id="286" r:id="rId32"/>
    <p:sldId id="287" r:id="rId33"/>
    <p:sldId id="288" r:id="rId34"/>
    <p:sldId id="289" r:id="rId35"/>
  </p:sldIdLst>
  <p:sldSz cx="12192000" cy="6858000" type="screen16x9"/>
  <p:notesSz cx="6858000" cy="9144000"/>
  <p:custDataLst>
    <p:tags r:id="rId3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1212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9" Type="http://schemas.openxmlformats.org/officeDocument/2006/relationships/tags" Target="tags/tag1.xml"/><Relationship Id="rId38" Type="http://schemas.openxmlformats.org/officeDocument/2006/relationships/tableStyles" Target="tableStyles.xml"/><Relationship Id="rId37" Type="http://schemas.openxmlformats.org/officeDocument/2006/relationships/viewProps" Target="viewProps.xml"/><Relationship Id="rId36" Type="http://schemas.openxmlformats.org/officeDocument/2006/relationships/presProps" Target="presProps.xml"/><Relationship Id="rId35" Type="http://schemas.openxmlformats.org/officeDocument/2006/relationships/slide" Target="slides/slide33.xml"/><Relationship Id="rId34" Type="http://schemas.openxmlformats.org/officeDocument/2006/relationships/slide" Target="slides/slide32.xml"/><Relationship Id="rId33" Type="http://schemas.openxmlformats.org/officeDocument/2006/relationships/slide" Target="slides/slide31.xml"/><Relationship Id="rId32" Type="http://schemas.openxmlformats.org/officeDocument/2006/relationships/slide" Target="slides/slide30.xml"/><Relationship Id="rId31" Type="http://schemas.openxmlformats.org/officeDocument/2006/relationships/slide" Target="slides/slide29.xml"/><Relationship Id="rId30" Type="http://schemas.openxmlformats.org/officeDocument/2006/relationships/slide" Target="slides/slide28.xml"/><Relationship Id="rId3" Type="http://schemas.openxmlformats.org/officeDocument/2006/relationships/slide" Target="slides/slide1.xml"/><Relationship Id="rId29" Type="http://schemas.openxmlformats.org/officeDocument/2006/relationships/slide" Target="slides/slide27.xml"/><Relationship Id="rId28" Type="http://schemas.openxmlformats.org/officeDocument/2006/relationships/slide" Target="slides/slide26.xml"/><Relationship Id="rId27" Type="http://schemas.openxmlformats.org/officeDocument/2006/relationships/slide" Target="slides/slide25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</p:spPr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737600" y="6356350"/>
            <a:ext cx="2844800" cy="365125"/>
          </a:xfrm>
        </p:spPr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8FD0B7A-F5DD-4F40-B4CB-3B2C354B893A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AE1883-0942-4AA3-9DB2-9C7C3A0314B1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3.png"/><Relationship Id="rId1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image" Target="../media/image5.png"/><Relationship Id="rId1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151446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云函数技术解析与应用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3" name="New shape"/>
          <p:cNvSpPr/>
          <p:nvPr/>
        </p:nvSpPr>
        <p:spPr>
          <a:xfrm>
            <a:off x="622800" y="3101012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4" name="New shape"/>
          <p:cNvSpPr/>
          <p:nvPr/>
        </p:nvSpPr>
        <p:spPr>
          <a:xfrm>
            <a:off x="611778" y="3101012"/>
            <a:ext cx="11038043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3000" b="1" i="0">
                <a:solidFill>
                  <a:srgbClr val="FFB6B6"/>
                </a:solidFill>
                <a:latin typeface="微软雅黑" panose="020B0503020204020204" charset="-122"/>
              </a:rPr>
              <a:t>赋能企业高效创新实践</a:t>
            </a:r>
            <a:endParaRPr sz="30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6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7" name="New shape"/>
          <p:cNvSpPr/>
          <p:nvPr/>
        </p:nvSpPr>
        <p:spPr>
          <a:xfrm>
            <a:off x="622800" y="4138369"/>
            <a:ext cx="11016000" cy="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/>
        </p:txBody>
      </p:sp>
      <p:sp>
        <p:nvSpPr>
          <p:cNvPr id="8" name="New shape"/>
          <p:cNvSpPr/>
          <p:nvPr/>
        </p:nvSpPr>
        <p:spPr>
          <a:xfrm>
            <a:off x="611778" y="4136689"/>
            <a:ext cx="11038043" cy="4552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作者：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张抿</a:t>
            </a:r>
            <a:r>
              <a:rPr lang="zh-CN" sz="1575" b="0" i="0">
                <a:solidFill>
                  <a:srgbClr val="FFFFFF"/>
                </a:solidFill>
                <a:latin typeface="微软雅黑" panose="020B0503020204020204" charset="-122"/>
              </a:rPr>
              <a:t>轩</a:t>
            </a:r>
            <a:endParaRPr lang="zh-CN"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11778" y="4740950"/>
            <a:ext cx="11038043" cy="45193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汇报时间: 2025/09/30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事件驱动任务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事件驱动任务是一种通过特定事件触发执行的编程模型，广泛应用于云函数中，实现高效资源管理和自动化处理。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事件驱动任务概述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事件驱动任务常用于实时数据处理、消息通知和状态监控等场景，通过绑定特定事件，自动触发相应的业务逻辑执行。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1"/>
            <a:ext cx="2744216" cy="1533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事件驱动任务具有高并发处理能力、资源消耗低等优点，但也存在事件冲突、延迟等问题，需合理设计和优化。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优势与挑战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数据处理流程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数据收集与预处理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收集目标数据集，通过清洗、标准化等步骤，确保数据质量，为后续分析提供可靠的基础。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数据存储与管理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采用云数据库或分布式文件系统，对处理后的数据进行高效存储和管理，保障数据的可访问性和安全性。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263387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数据分析与挖掘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使用统计和机器学习方法，从数据中提取有价值的信息和模式，支持业务决策和优化流程。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26338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开发环境搭建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SDK配置要点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03" cy="3988067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SDK核心功能概览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云函数SDK提供基础的云服务接入能力，包括函数创建、部署、调用等操作，实现与云端服务的无缝连接。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02" y="1627201"/>
            <a:ext cx="3040566" cy="3988067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配置步骤详细指南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用户需先在云平台注册账号并获取API密钥，随后在SDK中输入这些信息以完成认证。接下来，根据业务需求编写相应的函数代码，并通过SDK上传至云平台进行部署和运行。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72" y="1627201"/>
            <a:ext cx="3040541" cy="3988067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优化建议与最佳实践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为确保云函数高效稳定运行，推荐使用异步编程模型减少阻塞等待时间；同时，合理设置函数超时时间和并发限制，避免资源耗尽导致服务不可用。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本地测试方法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本地测试环境搭建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首先需要在本地环境中安装云函数运行所需的SDK和相关工具，确保开发机满足最低系统要求，为后续代码编写和调试打下基础。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功能模块测试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根据云函数设计的功能划分，逐一进行单元测试。使用模拟数据或预置的测试数据集，验证每个功能模块的正确性和稳定性，确保各部分独立工作正常。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集成测试与性能调优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将各功能模块集成后进行全面测试，检查接口调用、数据处理等环节是否协调一致。同时进行性能调优，优化代码逻辑和资源使用，提升整体运行效率。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代码编写规范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入口函数设计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入口函数定义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入口函数是云函数执行的起点，负责接收请求参数、初始化环境并调用主处理函数。正确设计入口函数可以确保云函数的高效运行和稳定性。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参数接收与验证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在入口函数中，首先需要接收客户端发来的请求参数，并进行必要的验证，确保输入数据的有效性和安全性，防止潜在的漏洞攻击。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环境初始化与配置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根据请求内容，进行必要的环境初始化和配置，包括资源分配、权限设置等，为后续的主处理逻辑做好准备工作，提升云函数的响应速度和处理能力。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参数传递规则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参数传递的重要性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在云函数中，参数传递是实现函数间数据交换的关键步骤。正确的参数设置能确保函数执行效率和结果准确性。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参数类型与格式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云函数支持多种参数类型，如字符串、数字、对象等。合理的参数格式设计有助于提高代码的可读性和易维护性。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参数传递方式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包括值传递和引用传递两种方式。值传递会创建新副本，而引用传递则共享内存地址。了解两者差异对优化代码性能至关重要。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触发器类型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HTTP请求触发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HTTP请求概述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HTTP请求是客户端向服务器发送数据的方式，通过请求行、请求头和请求体三部分构成，用于获取或提交信息。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570603"/>
            <a:ext cx="4545077" cy="113270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触发机制解析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云函数通过HTTP请求的特定路径和参数触发执行，实现自动化数据处理与响应，提高效率。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应用场景实例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在电商网站订单处理中，用户下单后系统自动生成订单号并反馈，展示HTTP请求在实际应用中的重要作用。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941403"/>
            <a:ext cx="39600" cy="424404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7511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5706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838800" y="979200"/>
            <a:ext cx="3672000" cy="511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1054800" y="1037646"/>
            <a:ext cx="2482880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目录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2340000" y="2494800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云函数基础概念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6484141" y="2494800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核心优势分析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2340000" y="2998223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典型应用场景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6484141" y="2998223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04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开发环境搭建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2340000" y="3501646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05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代码编写规范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6484141" y="3501646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06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触发器类型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2340000" y="4005069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安全机制保障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1" name="New shape"/>
          <p:cNvSpPr/>
          <p:nvPr/>
        </p:nvSpPr>
        <p:spPr>
          <a:xfrm>
            <a:off x="6484141" y="4005069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性能优化技巧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2" name="New shape"/>
          <p:cNvSpPr/>
          <p:nvPr/>
        </p:nvSpPr>
        <p:spPr>
          <a:xfrm>
            <a:off x="2340000" y="4508491"/>
            <a:ext cx="4152432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监控告警体系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6484141" y="4508491"/>
            <a:ext cx="4152433" cy="50342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1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r>
              <a:rPr sz="1800">
                <a:latin typeface="微软雅黑" panose="020B0503020204020204" charset="-122"/>
              </a:rPr>
              <a:t> </a:t>
            </a: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成本控制策略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定时任务设置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定时任务是指在特定时间自动执行的预定义操作。通过设置任务，系统能在无需人工干预的情况下完成重复性工作。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定时任务概念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用户需登录云平台，进入“定时任务”管理页面，选择“创建新任务”，填写任务名称与触发条件，设定执行频率和时间，最后保存配置。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设置步骤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定时任务广泛应用于数据备份、日志清理、自动化报告生成等领域，有效提高工作效率，保障数据安全与系统稳定运行。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07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安全机制保障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权限控制策略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权限控制的重要性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在云函数中，权限控制是保护数据和资源安全的关键。通过合理设定权限，可以有效防止未授权访问和操作。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常见权限控制策略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包括基于角色的访问控制（RBAC）、基于属性的访问控制（ABAC）等。这些策略根据用户身份、属性或环境来限制访问权限。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实施权限控制的步骤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首先明确权限需求，然后选择合适的控制策略，最后进行配置和测试。确保权限设置符合实际业务需求，同时保持灵活性以应对变化。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密钥管理方案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16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密钥管理基本概念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密钥管理涉及生成、存储、分发、使用和销毁加密密钥的一系列活动，目的是确保数据在传输和存储过程中的安全性。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15" y="1627201"/>
            <a:ext cx="3040532" cy="3627421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常用密钥管理方案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包括对称加密的Kerberos协议及非对称加密的RSA等方案，它们分别适用于不同安全需求和场景，提供灵活的安全保护手段。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47" y="1627201"/>
            <a:ext cx="3040532" cy="3627420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密钥管理最佳实践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推荐采用硬件安全模块（HSM）存储密钥、定期更换密钥以及实施严格的访问控制策略，以增强密钥管理的安全性和可靠性。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08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性能优化技巧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冷启动应对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云函数冷启动是指首次调用或长时间未使用后重新调用时，函数实例从无到有或从休眠状态恢复的过程。理解这一概念有助于优化云服务性能。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云函数冷启动概述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189355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冷启动会导致请求延迟增加，影响用户体验和系统效率。通过分析冷启动原因（如资源分配、调度策略等），可制定有效应对策略。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冷启动影响分析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为减少冷启动影响，可采用预热策略提前创建实例、优化资源调度机制、利用缓存技术等方法。这些措施有助于提升系统响应速度和稳定性。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优化与缓解措施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执行超时处理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超时处理概念解析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云函数执行超时处理是指当函数在规定时间内未能完成执行时，系统自动采取的应对措施，确保服务稳定运行。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3089496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超时处理机制构建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通过设置合理的超时时间、采用异步执行和重试策略等方法，构建有效的超时处理机制，以应对不同场景下的执行延迟。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4623792"/>
            <a:ext cx="8016003" cy="140729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超时处理最佳实践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遵循最小化影响用户体验、保障数据一致性和安全性的原则，实施超时处理的最佳实践，提升云函数的稳定性和可靠性。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3089496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462379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09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监控告警体系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日志查看方式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日志查看基础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日志查看是云函数运维中的基本技能，通过查看日志可快速定位问题。掌握常见命令如`tail -f`和`grep`等，能有效提升工作效率。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32" y="1627201"/>
            <a:ext cx="3040532" cy="3988066"/>
          </a:xfrm>
          <a:prstGeom prst="roundRect">
            <a:avLst>
              <a:gd name="adj" fmla="val 9999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实时监控日志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使用实时日志监控工具如ELK Stack或Grafana，可以持续追踪云函数运行状态。这有助于及时发现并解决异常情况，保障系统稳定运行。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865" y="1627201"/>
            <a:ext cx="3040554" cy="3988066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日志分析技巧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日志分析需要一定的技巧，包括过滤无关信息、提取关键数据及利用自动化工具进行批量分析。掌握这些技能能大大简化日志处理过程，提高故障排查效率。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异常通知配置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735403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异常通知配置概述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异常通知配置是云函数中用于处理系统异常的重要功能，通过配置可确保在发生错误时及时通知相关人员。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0"/>
            <a:ext cx="4545077" cy="1853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配置步骤详解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首先，需登录云服务平台，进入“云函数”管理界面；其次，选择需要配置的函数，点击“编辑”；最后，在“异常处理”选项中设置通知方式和接收人信息。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726212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注意事项与最佳实践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配置异常通知时应确保通知渠道畅通，避免因网络问题导致通知失败；同时建议定期测试通知功能，保证其有效性。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2106203"/>
            <a:ext cx="39600" cy="284197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915943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735403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0"/>
            <a:ext cx="39600" cy="965012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4097012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906752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72621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01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云函数基础概念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10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成本控制策略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资源使用统计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774800" y="1555200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云函数调用量统计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展示云函数被调用的次数，通过图表形式直观展现使用频率和变化趋势。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774800" y="2729091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资源消耗情况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分析云函数执行过程中CPU、内存等资源的使用情况，评估性能表现与优化方向。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1774800" y="3902982"/>
            <a:ext cx="8016003" cy="104689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请求响应时间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记录每次调用的响应时间，通过数据对比找出延迟原因，提高系统效率。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1270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8" name="New shape"/>
          <p:cNvSpPr/>
          <p:nvPr/>
        </p:nvSpPr>
        <p:spPr>
          <a:xfrm>
            <a:off x="1270800" y="272909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9" name="New shape"/>
          <p:cNvSpPr/>
          <p:nvPr/>
        </p:nvSpPr>
        <p:spPr>
          <a:xfrm>
            <a:off x="1270800" y="3902982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计费模式选择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48851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计费模式简介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云函数的计费模式主要包括按使用量和使用时间两种，用户可根据实际需求选择合适的计费方式，以实现成本优化。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按使用量计费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此模式根据云函数的实际调用次数进行计费，适用于调用频率高、但每次调用资源消耗较少的场景，有助于控制成本。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按使用时间计费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按使用时间计费模式基于云函数运行的时间长度进行收费，适合长时间运行的任务，可帮助用户更好地预测和控制费用支出。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ew shape"/>
          <p:cNvSpPr/>
          <p:nvPr/>
        </p:nvSpPr>
        <p:spPr>
          <a:xfrm>
            <a:off x="611778" y="2635727"/>
            <a:ext cx="11038043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4800" b="1" i="0">
                <a:solidFill>
                  <a:srgbClr val="FFFFFF"/>
                </a:solidFill>
                <a:latin typeface="微软雅黑" panose="020B0503020204020204" charset="-122"/>
              </a:rPr>
              <a:t>谢 谢 大 家</a:t>
            </a:r>
            <a:endParaRPr sz="48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定义与特点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6458401" y="1555200"/>
            <a:ext cx="4545078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云函数的定义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云函数是运行在云环境中的无服务器代码，用户只需上传代码即可自动部署和扩展，无需管理服务器等基础设施。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1860" y="2390401"/>
            <a:ext cx="4545077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r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云函数的特点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r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云函数具有高可用性、弹性伸缩、按需付费等优点，能够快速响应业务需求，降低运维成本，提升开发效率。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6458401" y="3365807"/>
            <a:ext cx="4554174" cy="1493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云函数的应用场景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云函数广泛应用于实时数据处理、API网关、微服务架构等领域，通过云端计算资源实现高效、灵活的业务处理。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5965200" y="1926000"/>
            <a:ext cx="39600" cy="4644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New shape"/>
          <p:cNvSpPr/>
          <p:nvPr/>
        </p:nvSpPr>
        <p:spPr>
          <a:xfrm>
            <a:off x="6152400" y="1735740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New shape"/>
          <p:cNvSpPr/>
          <p:nvPr/>
        </p:nvSpPr>
        <p:spPr>
          <a:xfrm>
            <a:off x="5806800" y="1555200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1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0" name="New shape"/>
          <p:cNvSpPr/>
          <p:nvPr/>
        </p:nvSpPr>
        <p:spPr>
          <a:xfrm>
            <a:off x="5965200" y="2761201"/>
            <a:ext cx="39600" cy="604606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New shape"/>
          <p:cNvSpPr/>
          <p:nvPr/>
        </p:nvSpPr>
        <p:spPr>
          <a:xfrm>
            <a:off x="5515200" y="2570941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New shape"/>
          <p:cNvSpPr/>
          <p:nvPr/>
        </p:nvSpPr>
        <p:spPr>
          <a:xfrm>
            <a:off x="5806800" y="2390401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2</a:t>
            </a:r>
            <a:endParaRPr lang="en-US">
              <a:solidFill>
                <a:srgbClr val="FFFFFF"/>
              </a:solidFill>
            </a:endParaRPr>
          </a:p>
        </p:txBody>
      </p:sp>
      <p:sp>
        <p:nvSpPr>
          <p:cNvPr id="13" name="New shape"/>
          <p:cNvSpPr/>
          <p:nvPr/>
        </p:nvSpPr>
        <p:spPr>
          <a:xfrm>
            <a:off x="5965200" y="3736607"/>
            <a:ext cx="39600" cy="4572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New shape"/>
          <p:cNvSpPr/>
          <p:nvPr/>
        </p:nvSpPr>
        <p:spPr>
          <a:xfrm>
            <a:off x="6152400" y="3546347"/>
            <a:ext cx="309600" cy="39600"/>
          </a:xfrm>
          <a:prstGeom prst="rect">
            <a:avLst/>
          </a:prstGeom>
          <a:solidFill>
            <a:srgbClr val="FFB6B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New shape"/>
          <p:cNvSpPr/>
          <p:nvPr/>
        </p:nvSpPr>
        <p:spPr>
          <a:xfrm>
            <a:off x="5806800" y="3365807"/>
            <a:ext cx="360000" cy="370800"/>
          </a:xfrm>
          <a:prstGeom prst="roundRect">
            <a:avLst>
              <a:gd name="adj" fmla="val 8819"/>
            </a:avLst>
          </a:prstGeom>
          <a:solidFill>
            <a:srgbClr val="CD9B6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>
                <a:solidFill>
                  <a:srgbClr val="FFFFFF"/>
                </a:solidFill>
              </a:rPr>
              <a:t>3</a:t>
            </a:r>
            <a:endParaRPr lang="en-US">
              <a:solidFill>
                <a:srgbClr val="FFFF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运行机制解析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2402271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云函数是一种在云平台上运行的无服务器代码，用户无需维护服务器即可执行代码。它通过事件触发自动执行，适用于数据处理、API响应等场景。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1556530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云函数概念解析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4430015" y="2402270"/>
            <a:ext cx="2744215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云函数从触发开始，接收到请求后立即执行，处理完成后返回结果。整个过程由云平台管理，包括资源分配和任务调度，确保高效稳定运行。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7" name="New shape"/>
          <p:cNvSpPr/>
          <p:nvPr/>
        </p:nvSpPr>
        <p:spPr>
          <a:xfrm>
            <a:off x="4427745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云函数运行流程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8" name="New shape"/>
          <p:cNvSpPr/>
          <p:nvPr/>
        </p:nvSpPr>
        <p:spPr>
          <a:xfrm>
            <a:off x="7301229" y="2402270"/>
            <a:ext cx="2744216" cy="225396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云函数具有弹性伸缩、按需付费、免维护等特点，显著降低了开发运维成本。同时，其快速部署能力提升了应用上线速度，为企业数字化转型提供有力支持。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9" name="New shape"/>
          <p:cNvSpPr/>
          <p:nvPr/>
        </p:nvSpPr>
        <p:spPr>
          <a:xfrm>
            <a:off x="7298959" y="1627201"/>
            <a:ext cx="2532802" cy="648071"/>
          </a:xfrm>
          <a:prstGeom prst="roundRect">
            <a:avLst>
              <a:gd name="adj" fmla="val 20033"/>
            </a:avLst>
          </a:prstGeom>
          <a:solidFill>
            <a:srgbClr val="922323"/>
          </a:solidFill>
          <a:ln w="6350">
            <a:solidFill>
              <a:srgbClr val="CD9B6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云函数优势分析</a:t>
            </a:r>
            <a:endParaRPr sz="21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02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核心优势分析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弹性扩展能力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2744215" cy="212810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弹性扩展定义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弹性扩展是指云服务根据实际需求，自动调整资源分配，无需人工干预，确保应用性能和成本效益的最大化。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430015" y="1627200"/>
            <a:ext cx="2744215" cy="248851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实现技术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通过容器化、微服务架构及自动化部署工具，结合云计算平台的API接口，实现快速响应业务变化，提升系统灵活性。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301229" y="1627200"/>
            <a:ext cx="2744216" cy="212810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应用场景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适用于流量波动大、业务发展迅速的场景，如电商平台促销期、游戏行业高峰期等，保障用户体验同时控制成本。</a:t>
            </a:r>
            <a:endParaRPr sz="1575" b="0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>
          <a:blip r:embed="rId1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424800" y="338400"/>
            <a:ext cx="619200" cy="313200"/>
          </a:xfrm>
          <a:prstGeom prst="rect">
            <a:avLst/>
          </a:prstGeom>
          <a:ln>
            <a:noFill/>
          </a:ln>
        </p:spPr>
      </p:pic>
      <p:sp>
        <p:nvSpPr>
          <p:cNvPr id="3" name="New shape"/>
          <p:cNvSpPr/>
          <p:nvPr/>
        </p:nvSpPr>
        <p:spPr>
          <a:xfrm>
            <a:off x="982800" y="105991"/>
            <a:ext cx="9369360" cy="77801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3000" b="1" i="0">
                <a:solidFill>
                  <a:srgbClr val="FFFFFF"/>
                </a:solidFill>
                <a:latin typeface="微软雅黑" panose="020B0503020204020204" charset="-122"/>
              </a:rPr>
              <a:t>按需付费模式</a:t>
            </a:r>
            <a:endParaRPr sz="3000" b="1" i="0">
              <a:solidFill>
                <a:srgbClr val="FFFFFF"/>
              </a:solidFill>
              <a:latin typeface="微软雅黑" panose="020B0503020204020204" charset="-122"/>
            </a:endParaRPr>
          </a:p>
        </p:txBody>
      </p:sp>
      <p:sp>
        <p:nvSpPr>
          <p:cNvPr id="4" name="New shape"/>
          <p:cNvSpPr/>
          <p:nvPr/>
        </p:nvSpPr>
        <p:spPr>
          <a:xfrm>
            <a:off x="1558800" y="1627200"/>
            <a:ext cx="3040555" cy="4348834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按需付费模式概述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按需付费模式是一种灵活的计费方式，用户根据实际使用的资源量支付费用，无需预先购买或长期订阅。这种模式广泛应用于云计算、软件即服务等领域。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4726354" y="1627203"/>
            <a:ext cx="3040575" cy="4348834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优势与适用场景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按需付费模式的优势在于成本可控、灵活性高，适用于业务需求波动较大的场景。例如，电商平台在促销期间流量激增，可通过增加云资源应对；而平时则可减少资源使用，节省开支。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  <p:sp>
        <p:nvSpPr>
          <p:cNvPr id="6" name="New shape"/>
          <p:cNvSpPr/>
          <p:nvPr/>
        </p:nvSpPr>
        <p:spPr>
          <a:xfrm>
            <a:off x="7893929" y="1627202"/>
            <a:ext cx="3040564" cy="4348834"/>
          </a:xfrm>
          <a:prstGeom prst="roundRect">
            <a:avLst>
              <a:gd name="adj" fmla="val 10000"/>
            </a:avLst>
          </a:prstGeom>
          <a:solidFill>
            <a:srgbClr val="922323"/>
          </a:solidFill>
          <a:ln w="6350">
            <a:solidFill>
              <a:srgbClr val="FFB6B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rmAutofit/>
          </a:bodyPr>
          <a:lstStyle/>
          <a:p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/>
            <a:r>
              <a:rPr sz="2100" b="1" i="0">
                <a:solidFill>
                  <a:srgbClr val="FFB6B6"/>
                </a:solidFill>
                <a:latin typeface="微软雅黑" panose="020B0503020204020204" charset="-122"/>
              </a:rPr>
              <a:t>实施策略与注意事项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  <a:p>
            <a:pPr algn="l">
              <a:lnSpc>
                <a:spcPct val="150000"/>
              </a:lnSpc>
            </a:pPr>
            <a:r>
              <a:rPr sz="1575" b="0" i="0">
                <a:solidFill>
                  <a:srgbClr val="FFFFFF"/>
                </a:solidFill>
                <a:latin typeface="微软雅黑" panose="020B0503020204020204" charset="-122"/>
              </a:rPr>
              <a:t>实施按需付费模式时，需关注成本管理，定期监控资源使用情况，避免不必要的浪费。同时，选择可靠的服务提供商，确保服务质量和稳定性，以保障业务的连续性和安全性。</a:t>
            </a:r>
            <a:br>
              <a:rPr sz="1800">
                <a:latin typeface="微软雅黑" panose="020B0503020204020204" charset="-122"/>
              </a:rPr>
            </a:br>
            <a:endParaRPr sz="1800"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77131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New picture"/>
          <p:cNvPicPr/>
          <p:nvPr/>
        </p:nvPicPr>
        <p:blipFill>
          <a:blip r:embed="rId1"/>
          <a:srcRect/>
          <a:stretch>
            <a:fillRect/>
          </a:stretch>
        </p:blipFill>
        <p:spPr>
          <a:xfrm>
            <a:off x="7802880" y="0"/>
            <a:ext cx="4389120" cy="6858000"/>
          </a:xfrm>
          <a:prstGeom prst="rect">
            <a:avLst/>
          </a:prstGeom>
          <a:ln>
            <a:noFill/>
          </a:ln>
        </p:spPr>
      </p:pic>
      <p:pic>
        <p:nvPicPr>
          <p:cNvPr id="3" name="New picture"/>
          <p:cNvPicPr/>
          <p:nvPr/>
        </p:nvPicPr>
        <p:blipFill>
          <a:blip r:embed="rId2"/>
          <a:srcRect/>
          <a:stretch>
            <a:fillRect/>
          </a:stretch>
        </p:blipFill>
        <p:spPr>
          <a:xfrm>
            <a:off x="766800" y="835200"/>
            <a:ext cx="925200" cy="925200"/>
          </a:xfrm>
          <a:prstGeom prst="rect">
            <a:avLst/>
          </a:prstGeom>
          <a:ln>
            <a:noFill/>
          </a:ln>
        </p:spPr>
      </p:pic>
      <p:sp>
        <p:nvSpPr>
          <p:cNvPr id="4" name="New shape"/>
          <p:cNvSpPr/>
          <p:nvPr/>
        </p:nvSpPr>
        <p:spPr>
          <a:xfrm>
            <a:off x="986400" y="931446"/>
            <a:ext cx="5776571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FFB6B6"/>
                </a:solidFill>
                <a:latin typeface="微软雅黑" panose="020B0503020204020204" charset="-122"/>
              </a:rPr>
              <a:t>03</a:t>
            </a:r>
            <a:endParaRPr sz="4800" b="1" i="0">
              <a:solidFill>
                <a:srgbClr val="FFB6B6"/>
              </a:solidFill>
              <a:latin typeface="微软雅黑" panose="020B0503020204020204" charset="-122"/>
            </a:endParaRPr>
          </a:p>
        </p:txBody>
      </p:sp>
      <p:sp>
        <p:nvSpPr>
          <p:cNvPr id="5" name="New shape"/>
          <p:cNvSpPr/>
          <p:nvPr/>
        </p:nvSpPr>
        <p:spPr>
          <a:xfrm>
            <a:off x="986400" y="2635727"/>
            <a:ext cx="5771526" cy="118990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spAutoFit/>
          </a:bodyPr>
          <a:lstStyle/>
          <a:p>
            <a:pPr>
              <a:lnSpc>
                <a:spcPct val="150000"/>
              </a:lnSpc>
            </a:pPr>
            <a:r>
              <a:rPr sz="4800" b="1" i="0">
                <a:solidFill>
                  <a:srgbClr val="CD9B63"/>
                </a:solidFill>
                <a:latin typeface="微软雅黑" panose="020B0503020204020204" charset="-122"/>
              </a:rPr>
              <a:t>典型应用场景</a:t>
            </a:r>
            <a:endParaRPr sz="4800" b="1" i="0">
              <a:solidFill>
                <a:srgbClr val="CD9B63"/>
              </a:solidFill>
              <a:latin typeface="微软雅黑" panose="020B0503020204020204" charset="-122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ags/tag1.xml><?xml version="1.0" encoding="utf-8"?>
<p:tagLst xmlns:p="http://schemas.openxmlformats.org/presentationml/2006/main">
  <p:tag name="AS_NET" val="Unix 5.4 unknown"/>
  <p:tag name="AS_OS" val="Unix 5.4 unknown"/>
  <p:tag name="AS_RELEASE_DATE" val="2013.12.17"/>
  <p:tag name="AS_TITLE" val="Spire.Presentation for .NET "/>
  <p:tag name="AS_VERSION" val="2.1.0.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  <a:tileRect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  <a:tileRect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  <a:tileRect/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  <a:tileRect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4181</Words>
  <Application>WPS 演示</Application>
  <PresentationFormat>全屏显示(4:3)</PresentationFormat>
  <Paragraphs>364</Paragraphs>
  <Slides>33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33</vt:i4>
      </vt:variant>
    </vt:vector>
  </HeadingPairs>
  <TitlesOfParts>
    <vt:vector size="40" baseType="lpstr">
      <vt:lpstr>Arial</vt:lpstr>
      <vt:lpstr>宋体</vt:lpstr>
      <vt:lpstr>Wingdings</vt:lpstr>
      <vt:lpstr>微软雅黑</vt:lpstr>
      <vt:lpstr>Calibri</vt:lpstr>
      <vt:lpstr>Arial Unicode MS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>玄月冰灵</cp:lastModifiedBy>
  <cp:revision>2</cp:revision>
  <dcterms:created xsi:type="dcterms:W3CDTF">2025-09-30T14:11:00Z</dcterms:created>
  <dcterms:modified xsi:type="dcterms:W3CDTF">2025-09-30T14:13:54Z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026EEDC2C17941718A5C9D672FE1FEFD_12</vt:lpwstr>
  </property>
  <property fmtid="{D5CDD505-2E9C-101B-9397-08002B2CF9AE}" pid="3" name="KSOProductBuildVer">
    <vt:lpwstr>2052-12.1.0.22529</vt:lpwstr>
  </property>
</Properties>
</file>