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type="screen16x9"/>
  <p:notesSz cx="6858000" cy="9144000"/>
  <p:custDataLst>
    <p:tags r:id="rId3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21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9" Type="http://schemas.openxmlformats.org/officeDocument/2006/relationships/tags" Target="tags/tag1.xml"/><Relationship Id="rId38" Type="http://schemas.openxmlformats.org/officeDocument/2006/relationships/tableStyles" Target="tableStyles.xml"/><Relationship Id="rId37" Type="http://schemas.openxmlformats.org/officeDocument/2006/relationships/viewProps" Target="viewProps.xml"/><Relationship Id="rId36" Type="http://schemas.openxmlformats.org/officeDocument/2006/relationships/presProps" Target="presProps.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E8FD0B7A-F5DD-4F40-B4CB-3B2C354B893A}"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E8FD0B7A-F5DD-4F40-B4CB-3B2C354B893A}"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D0B7A-F5DD-4F40-B4CB-3B2C354B893A}"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09600" y="6356350"/>
            <a:ext cx="2844800" cy="365125"/>
          </a:xfrm>
        </p:spPr>
        <p:txBody>
          <a:bodyPr/>
          <a:lstStyle/>
          <a:p>
            <a:fld id="{E8FD0B7A-F5DD-4F40-B4CB-3B2C354B893A}" type="datetimeFigureOut">
              <a:rPr lang="en-US" smtClean="0"/>
            </a:fld>
            <a:endParaRPr lang="en-US"/>
          </a:p>
        </p:txBody>
      </p:sp>
      <p:sp>
        <p:nvSpPr>
          <p:cNvPr id="3" name="Footer Placeholder 2"/>
          <p:cNvSpPr>
            <a:spLocks noGrp="1"/>
          </p:cNvSpPr>
          <p:nvPr>
            <p:ph type="ftr" sz="quarter" idx="11"/>
          </p:nvPr>
        </p:nvSpPr>
        <p:spPr>
          <a:xfrm>
            <a:off x="4165600" y="6356350"/>
            <a:ext cx="3860800" cy="365125"/>
          </a:xfrm>
        </p:spPr>
        <p:txBody>
          <a:bodyPr/>
          <a:lstStyle/>
          <a:p>
            <a:endParaRPr lang="en-US"/>
          </a:p>
        </p:txBody>
      </p:sp>
      <p:sp>
        <p:nvSpPr>
          <p:cNvPr id="4" name="Slide Number Placeholder 3"/>
          <p:cNvSpPr>
            <a:spLocks noGrp="1"/>
          </p:cNvSpPr>
          <p:nvPr>
            <p:ph type="sldNum" sz="quarter" idx="12"/>
          </p:nvPr>
        </p:nvSpPr>
        <p:spPr>
          <a:xfrm>
            <a:off x="8737600" y="6356350"/>
            <a:ext cx="2844800" cy="365125"/>
          </a:xfrm>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E8FD0B7A-F5DD-4F40-B4CB-3B2C354B893A}"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E1883-0942-4AA3-9DB2-9C7C3A0314B1}" type="slidenum">
              <a:rPr lang="en-US" smtClean="0"/>
            </a:fld>
            <a:endParaRPr lang="en-US"/>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png"/><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7.png"/><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5.png"/><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151446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可控核聚变能源突破之路</a:t>
            </a:r>
            <a:endParaRPr sz="4800" b="1" i="0">
              <a:solidFill>
                <a:srgbClr val="000000"/>
              </a:solidFill>
              <a:latin typeface="微软雅黑" panose="020B0503020204020204" charset="-122"/>
            </a:endParaRPr>
          </a:p>
        </p:txBody>
      </p:sp>
      <p:sp>
        <p:nvSpPr>
          <p:cNvPr id="3" name="New shape"/>
          <p:cNvSpPr/>
          <p:nvPr/>
        </p:nvSpPr>
        <p:spPr>
          <a:xfrm>
            <a:off x="622800" y="3101012"/>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4" name="New shape"/>
          <p:cNvSpPr/>
          <p:nvPr/>
        </p:nvSpPr>
        <p:spPr>
          <a:xfrm>
            <a:off x="611778" y="3101012"/>
            <a:ext cx="11038043"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3000" b="1" i="0">
                <a:solidFill>
                  <a:srgbClr val="18AFAB"/>
                </a:solidFill>
                <a:latin typeface="微软雅黑" panose="020B0503020204020204" charset="-122"/>
              </a:rPr>
              <a:t>未来清洁能源终极解决方案</a:t>
            </a:r>
            <a:endParaRPr sz="3000" b="1" i="0">
              <a:solidFill>
                <a:srgbClr val="18AFAB"/>
              </a:solidFill>
              <a:latin typeface="微软雅黑" panose="020B0503020204020204" charset="-122"/>
            </a:endParaRPr>
          </a:p>
        </p:txBody>
      </p:sp>
      <p:sp>
        <p:nvSpPr>
          <p:cNvPr id="5"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6"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7" name="New shape"/>
          <p:cNvSpPr/>
          <p:nvPr/>
        </p:nvSpPr>
        <p:spPr>
          <a:xfrm>
            <a:off x="622800" y="4138369"/>
            <a:ext cx="11016000" cy="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p:txBody>
      </p:sp>
      <p:sp>
        <p:nvSpPr>
          <p:cNvPr id="8" name="New shape"/>
          <p:cNvSpPr/>
          <p:nvPr/>
        </p:nvSpPr>
        <p:spPr>
          <a:xfrm>
            <a:off x="611778" y="4136689"/>
            <a:ext cx="11038043" cy="4552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作者：</a:t>
            </a:r>
            <a:r>
              <a:rPr lang="zh-CN" sz="1575" b="0" i="0">
                <a:solidFill>
                  <a:srgbClr val="000000"/>
                </a:solidFill>
                <a:latin typeface="微软雅黑" panose="020B0503020204020204" charset="-122"/>
              </a:rPr>
              <a:t>张抿</a:t>
            </a:r>
            <a:r>
              <a:rPr lang="zh-CN" sz="1575" b="0" i="0">
                <a:solidFill>
                  <a:srgbClr val="000000"/>
                </a:solidFill>
                <a:latin typeface="微软雅黑" panose="020B0503020204020204" charset="-122"/>
              </a:rPr>
              <a:t>轩</a:t>
            </a:r>
            <a:endParaRPr lang="zh-CN" sz="1575" b="0" i="0">
              <a:solidFill>
                <a:srgbClr val="000000"/>
              </a:solidFill>
              <a:latin typeface="微软雅黑" panose="020B0503020204020204" charset="-122"/>
            </a:endParaRPr>
          </a:p>
        </p:txBody>
      </p:sp>
      <p:sp>
        <p:nvSpPr>
          <p:cNvPr id="9" name="New shape"/>
          <p:cNvSpPr/>
          <p:nvPr/>
        </p:nvSpPr>
        <p:spPr>
          <a:xfrm>
            <a:off x="611778" y="4740950"/>
            <a:ext cx="11038043" cy="451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1575" b="0" i="0">
                <a:solidFill>
                  <a:srgbClr val="000000"/>
                </a:solidFill>
                <a:latin typeface="微软雅黑" panose="020B0503020204020204" charset="-122"/>
              </a:rPr>
              <a:t>汇报时间: 2025/10/01</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等离子体稳定性</a:t>
            </a:r>
            <a:endParaRPr sz="3000" b="1" i="0">
              <a:solidFill>
                <a:srgbClr val="000000"/>
              </a:solidFill>
              <a:latin typeface="微软雅黑" panose="020B0503020204020204" charset="-122"/>
            </a:endParaRPr>
          </a:p>
        </p:txBody>
      </p:sp>
      <p:sp>
        <p:nvSpPr>
          <p:cNvPr id="4" name="New shape"/>
          <p:cNvSpPr/>
          <p:nvPr/>
        </p:nvSpPr>
        <p:spPr>
          <a:xfrm>
            <a:off x="1558800" y="2878466"/>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等离子体稳定性是指等离子体在磁场约束下保持形状和位置不变的能力，是实现可控核聚变反应的关键条件。</a:t>
            </a:r>
            <a:endParaRPr sz="1575" b="0" i="0">
              <a:solidFill>
                <a:srgbClr val="000000"/>
              </a:solidFill>
              <a:latin typeface="微软雅黑" panose="020B0503020204020204" charset="-122"/>
            </a:endParaRPr>
          </a:p>
        </p:txBody>
      </p:sp>
      <p:sp>
        <p:nvSpPr>
          <p:cNvPr id="5" name="New shape"/>
          <p:cNvSpPr/>
          <p:nvPr/>
        </p:nvSpPr>
        <p:spPr>
          <a:xfrm>
            <a:off x="1556410" y="1627200"/>
            <a:ext cx="2580658" cy="1124265"/>
          </a:xfrm>
          <a:prstGeom prst="roundRect">
            <a:avLst>
              <a:gd name="adj" fmla="val 10888"/>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等离子体稳定性概念</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等离子体温度、密度、磁场强度及其分布等因素直接影响其稳定性，需通过精确控制这些参数来维持等离子体的稳定状态。</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影响稳定性的因素</a:t>
            </a:r>
            <a:endParaRPr sz="2100" b="1" i="0">
              <a:solidFill>
                <a:srgbClr val="18AFAB"/>
              </a:solidFill>
              <a:latin typeface="微软雅黑" panose="020B0503020204020204" charset="-122"/>
            </a:endParaRPr>
          </a:p>
        </p:txBody>
      </p:sp>
      <p:sp>
        <p:nvSpPr>
          <p:cNvPr id="8" name="New shape"/>
          <p:cNvSpPr/>
          <p:nvPr/>
        </p:nvSpPr>
        <p:spPr>
          <a:xfrm>
            <a:off x="7301229" y="2402270"/>
            <a:ext cx="2744216"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采用先进的反馈控制系统和磁场设计，如主动反馈控制、被动磁约束等方法，有效提高等离子体的稳定性，确保聚变反应的持续进行。</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稳定性控制技术</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材料耐久性测试</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材料耐久测试概述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针对可控核聚变反应堆关键材料的耐久性进行评估，旨在确保其在极端环境下的稳定性和使用寿命。</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高温高压环境模拟</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通过模拟真实核聚变条件下的高温高压环境，测试材料在极端工况下的性能表现和抗疲劳能力。</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长期稳定性分析</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对选定材料进行长期暴露实验，监测其在不同时间尺度上的变化趋势，以预测其在实际运行中的稳定性能。</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04</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国际研发进展</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ITER项目动态</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ITER项目概述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ITER项目是国际热核聚变实验反应堆计划，旨在实现可控核聚变。通过模拟太阳内部条件，探索清洁、高效的能源解决方案。</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最新进展与挑战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近期ITER项目取得了多项技术突破，如超导磁体和等离子体控制技术的优化。同时，面临高温材料和大规模国际合作等挑战。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4" y="1627201"/>
            <a:ext cx="3040533"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未来展望与影响</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ITER项目的成功将促进全球能源结构转型，减少碳排放。此外，还将推动相关科技发展和人才培养，为人类社会带来深远影响。</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各国技术突破</a:t>
            </a:r>
            <a:endParaRPr sz="3000" b="1" i="0">
              <a:solidFill>
                <a:srgbClr val="000000"/>
              </a:solidFill>
              <a:latin typeface="微软雅黑" panose="020B0503020204020204" charset="-122"/>
            </a:endParaRPr>
          </a:p>
        </p:txBody>
      </p:sp>
      <p:sp>
        <p:nvSpPr>
          <p:cNvPr id="4" name="New shape"/>
          <p:cNvSpPr/>
          <p:nvPr/>
        </p:nvSpPr>
        <p:spPr>
          <a:xfrm>
            <a:off x="6458401" y="1555200"/>
            <a:ext cx="4545078"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美国技术进展</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美国在核聚变领域持续投入，成功实现高温等离子体稳定运行，为未来商业化奠定基础。</a:t>
            </a:r>
            <a:endParaRPr sz="1575" b="0" i="0">
              <a:solidFill>
                <a:srgbClr val="000000"/>
              </a:solidFill>
              <a:latin typeface="微软雅黑" panose="020B0503020204020204" charset="-122"/>
            </a:endParaRPr>
          </a:p>
        </p:txBody>
      </p:sp>
      <p:sp>
        <p:nvSpPr>
          <p:cNvPr id="5" name="New shape"/>
          <p:cNvSpPr/>
          <p:nvPr/>
        </p:nvSpPr>
        <p:spPr>
          <a:xfrm>
            <a:off x="981860" y="2390400"/>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中国研究突破</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中国科研人员在磁约束和惯性约束核聚变方面取得显著进展，多项实验达到国际领先水平。</a:t>
            </a:r>
            <a:endParaRPr sz="1575" b="0" i="0">
              <a:solidFill>
                <a:srgbClr val="000000"/>
              </a:solidFill>
              <a:latin typeface="微软雅黑" panose="020B0503020204020204" charset="-122"/>
            </a:endParaRPr>
          </a:p>
        </p:txBody>
      </p:sp>
      <p:sp>
        <p:nvSpPr>
          <p:cNvPr id="6" name="New shape"/>
          <p:cNvSpPr/>
          <p:nvPr/>
        </p:nvSpPr>
        <p:spPr>
          <a:xfrm>
            <a:off x="6458401" y="3005402"/>
            <a:ext cx="4554174"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欧洲联合研发</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欧盟通过多国合作项目，推动核聚变技术发展，尤其在托卡马克装置和ITER项目中发挥关键作用。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0"/>
            <a:ext cx="39600" cy="244201"/>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376202"/>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185942"/>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00540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05</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商业化前景展望</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成本效益评估</a:t>
            </a:r>
            <a:endParaRPr sz="3000" b="1" i="0">
              <a:solidFill>
                <a:srgbClr val="000000"/>
              </a:solidFill>
              <a:latin typeface="微软雅黑" panose="020B0503020204020204" charset="-122"/>
            </a:endParaRPr>
          </a:p>
        </p:txBody>
      </p:sp>
      <p:sp>
        <p:nvSpPr>
          <p:cNvPr id="4" name="New shape"/>
          <p:cNvSpPr/>
          <p:nvPr/>
        </p:nvSpPr>
        <p:spPr>
          <a:xfrm>
            <a:off x="1774800" y="1555200"/>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成本效益评估概述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探讨可控核聚变技术在经济上的可行性，分析其研发、建设及运营过程中的成本与潜在经济效益。</a:t>
            </a:r>
            <a:endParaRPr sz="1575" b="0" i="0">
              <a:solidFill>
                <a:srgbClr val="000000"/>
              </a:solidFill>
              <a:latin typeface="微软雅黑" panose="020B0503020204020204" charset="-122"/>
            </a:endParaRPr>
          </a:p>
        </p:txBody>
      </p:sp>
      <p:sp>
        <p:nvSpPr>
          <p:cNvPr id="5" name="New shape"/>
          <p:cNvSpPr/>
          <p:nvPr/>
        </p:nvSpPr>
        <p:spPr>
          <a:xfrm>
            <a:off x="1774800" y="3089496"/>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主要成本因素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详细介绍可控核聚变项目中的关键成本要素，包括设备投资、原材料消耗、人员培训等，以及这些因素如何影响总成本。</a:t>
            </a:r>
            <a:endParaRPr sz="1575" b="0" i="0">
              <a:solidFill>
                <a:srgbClr val="000000"/>
              </a:solidFill>
              <a:latin typeface="微软雅黑" panose="020B0503020204020204" charset="-122"/>
            </a:endParaRPr>
          </a:p>
        </p:txBody>
      </p:sp>
      <p:sp>
        <p:nvSpPr>
          <p:cNvPr id="6" name="New shape"/>
          <p:cNvSpPr/>
          <p:nvPr/>
        </p:nvSpPr>
        <p:spPr>
          <a:xfrm>
            <a:off x="1774800" y="4623792"/>
            <a:ext cx="8016003" cy="140729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潜在经济收益</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阐述可控核聚变技术一旦成功商业化后可能带来的经济回报，如清洁能源供应、减少碳排放等环境效益转化为经济利益的途径。</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3089496"/>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462379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电网接入方案</a:t>
            </a:r>
            <a:endParaRPr sz="3000" b="1" i="0">
              <a:solidFill>
                <a:srgbClr val="000000"/>
              </a:solidFill>
              <a:latin typeface="微软雅黑" panose="020B0503020204020204" charset="-122"/>
            </a:endParaRPr>
          </a:p>
        </p:txBody>
      </p:sp>
      <p:sp>
        <p:nvSpPr>
          <p:cNvPr id="4" name="New shape"/>
          <p:cNvSpPr/>
          <p:nvPr/>
        </p:nvSpPr>
        <p:spPr>
          <a:xfrm>
            <a:off x="1558800" y="1627200"/>
            <a:ext cx="2744215" cy="212810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电网接入技术概述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电网接入是指将可控核聚变产生的电力有效传输至电网系统的过程，涉及高效能转换与稳定供电技术。</a:t>
            </a:r>
            <a:endParaRPr sz="1575" b="0" i="0">
              <a:solidFill>
                <a:srgbClr val="000000"/>
              </a:solidFill>
              <a:latin typeface="微软雅黑" panose="020B0503020204020204" charset="-122"/>
            </a:endParaRPr>
          </a:p>
        </p:txBody>
      </p:sp>
      <p:sp>
        <p:nvSpPr>
          <p:cNvPr id="5" name="New shape"/>
          <p:cNvSpPr/>
          <p:nvPr/>
        </p:nvSpPr>
        <p:spPr>
          <a:xfrm>
            <a:off x="4430015" y="1627200"/>
            <a:ext cx="2744215"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接入方案关键因素</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电网接入方案需考虑电力质量、传输效率和系统安全性等因素，以确保电力供应的可靠性和经济性。</a:t>
            </a:r>
            <a:endParaRPr sz="1575" b="0" i="0">
              <a:solidFill>
                <a:srgbClr val="000000"/>
              </a:solidFill>
              <a:latin typeface="微软雅黑" panose="020B0503020204020204" charset="-122"/>
            </a:endParaRPr>
          </a:p>
        </p:txBody>
      </p:sp>
      <p:sp>
        <p:nvSpPr>
          <p:cNvPr id="6" name="New shape"/>
          <p:cNvSpPr/>
          <p:nvPr/>
        </p:nvSpPr>
        <p:spPr>
          <a:xfrm>
            <a:off x="7301229" y="1627200"/>
            <a:ext cx="2744216" cy="2128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随着技术进步，未来电网接入方案将更加智能化、高效化，实现更广泛的能源互联和优化配置。</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06</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环境影响对比</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碳排放量测算</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碳排放量测算方法</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采用国际通行的碳足迹计算标准，通过量化能源消耗和温室气体排放，为可控核聚变提供科学的碳排放评估。</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核聚变与碳排放对比</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核聚变作为清洁能源，相较于传统化石燃料，其碳排放几乎为零，有助于实现碳中和目标。</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核聚变技术对减排的影响</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发展核聚变技术能显著减少温室气体排放，对于缓解全球气候变暖具有积极意义，推动可持续发展。</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838800" y="979200"/>
            <a:ext cx="3672000" cy="511200"/>
          </a:xfrm>
          <a:prstGeom prst="rect">
            <a:avLst/>
          </a:prstGeom>
          <a:ln>
            <a:noFill/>
          </a:ln>
        </p:spPr>
      </p:pic>
      <p:sp>
        <p:nvSpPr>
          <p:cNvPr id="3" name="New shape"/>
          <p:cNvSpPr/>
          <p:nvPr/>
        </p:nvSpPr>
        <p:spPr>
          <a:xfrm>
            <a:off x="1054800" y="1037646"/>
            <a:ext cx="2482880"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目录</a:t>
            </a:r>
            <a:endParaRPr sz="4800" b="1" i="0">
              <a:solidFill>
                <a:srgbClr val="00479D"/>
              </a:solidFill>
              <a:latin typeface="微软雅黑" panose="020B0503020204020204" charset="-122"/>
            </a:endParaRPr>
          </a:p>
        </p:txBody>
      </p:sp>
      <p:sp>
        <p:nvSpPr>
          <p:cNvPr id="4" name="New shape"/>
          <p:cNvSpPr/>
          <p:nvPr/>
        </p:nvSpPr>
        <p:spPr>
          <a:xfrm>
            <a:off x="2340000" y="2494800"/>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01</a:t>
            </a:r>
            <a:r>
              <a:rPr sz="1800">
                <a:latin typeface="微软雅黑" panose="020B0503020204020204" charset="-122"/>
              </a:rPr>
              <a:t> </a:t>
            </a:r>
            <a:r>
              <a:rPr sz="1575" b="0" i="0">
                <a:solidFill>
                  <a:srgbClr val="000000"/>
                </a:solidFill>
                <a:latin typeface="微软雅黑" panose="020B0503020204020204" charset="-122"/>
              </a:rPr>
              <a:t>可控核聚变概述</a:t>
            </a:r>
            <a:endParaRPr sz="1575" b="0" i="0">
              <a:solidFill>
                <a:srgbClr val="000000"/>
              </a:solidFill>
              <a:latin typeface="微软雅黑" panose="020B0503020204020204" charset="-122"/>
            </a:endParaRPr>
          </a:p>
        </p:txBody>
      </p:sp>
      <p:sp>
        <p:nvSpPr>
          <p:cNvPr id="5" name="New shape"/>
          <p:cNvSpPr/>
          <p:nvPr/>
        </p:nvSpPr>
        <p:spPr>
          <a:xfrm>
            <a:off x="6484141" y="2494800"/>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02</a:t>
            </a:r>
            <a:r>
              <a:rPr sz="1800">
                <a:latin typeface="微软雅黑" panose="020B0503020204020204" charset="-122"/>
              </a:rPr>
              <a:t> </a:t>
            </a:r>
            <a:r>
              <a:rPr sz="1575" b="0" i="0">
                <a:solidFill>
                  <a:srgbClr val="000000"/>
                </a:solidFill>
                <a:latin typeface="微软雅黑" panose="020B0503020204020204" charset="-122"/>
              </a:rPr>
              <a:t>技术实现路径</a:t>
            </a:r>
            <a:endParaRPr sz="1575" b="0" i="0">
              <a:solidFill>
                <a:srgbClr val="000000"/>
              </a:solidFill>
              <a:latin typeface="微软雅黑" panose="020B0503020204020204" charset="-122"/>
            </a:endParaRPr>
          </a:p>
        </p:txBody>
      </p:sp>
      <p:sp>
        <p:nvSpPr>
          <p:cNvPr id="6" name="New shape"/>
          <p:cNvSpPr/>
          <p:nvPr/>
        </p:nvSpPr>
        <p:spPr>
          <a:xfrm>
            <a:off x="2340000" y="2998223"/>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03</a:t>
            </a:r>
            <a:r>
              <a:rPr sz="1800">
                <a:latin typeface="微软雅黑" panose="020B0503020204020204" charset="-122"/>
              </a:rPr>
              <a:t> </a:t>
            </a:r>
            <a:r>
              <a:rPr sz="1575" b="0" i="0">
                <a:solidFill>
                  <a:srgbClr val="000000"/>
                </a:solidFill>
                <a:latin typeface="微软雅黑" panose="020B0503020204020204" charset="-122"/>
              </a:rPr>
              <a:t>关键科学挑战</a:t>
            </a:r>
            <a:endParaRPr sz="1575" b="0" i="0">
              <a:solidFill>
                <a:srgbClr val="000000"/>
              </a:solidFill>
              <a:latin typeface="微软雅黑" panose="020B0503020204020204" charset="-122"/>
            </a:endParaRPr>
          </a:p>
        </p:txBody>
      </p:sp>
      <p:sp>
        <p:nvSpPr>
          <p:cNvPr id="7" name="New shape"/>
          <p:cNvSpPr/>
          <p:nvPr/>
        </p:nvSpPr>
        <p:spPr>
          <a:xfrm>
            <a:off x="6484141" y="2998223"/>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04</a:t>
            </a:r>
            <a:r>
              <a:rPr sz="1800">
                <a:latin typeface="微软雅黑" panose="020B0503020204020204" charset="-122"/>
              </a:rPr>
              <a:t> </a:t>
            </a:r>
            <a:r>
              <a:rPr sz="1575" b="0" i="0">
                <a:solidFill>
                  <a:srgbClr val="000000"/>
                </a:solidFill>
                <a:latin typeface="微软雅黑" panose="020B0503020204020204" charset="-122"/>
              </a:rPr>
              <a:t>国际研发进展</a:t>
            </a:r>
            <a:endParaRPr sz="1575" b="0" i="0">
              <a:solidFill>
                <a:srgbClr val="000000"/>
              </a:solidFill>
              <a:latin typeface="微软雅黑" panose="020B0503020204020204" charset="-122"/>
            </a:endParaRPr>
          </a:p>
        </p:txBody>
      </p:sp>
      <p:sp>
        <p:nvSpPr>
          <p:cNvPr id="8" name="New shape"/>
          <p:cNvSpPr/>
          <p:nvPr/>
        </p:nvSpPr>
        <p:spPr>
          <a:xfrm>
            <a:off x="2340000" y="3501646"/>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05</a:t>
            </a:r>
            <a:r>
              <a:rPr sz="1800">
                <a:latin typeface="微软雅黑" panose="020B0503020204020204" charset="-122"/>
              </a:rPr>
              <a:t> </a:t>
            </a:r>
            <a:r>
              <a:rPr sz="1575" b="0" i="0">
                <a:solidFill>
                  <a:srgbClr val="000000"/>
                </a:solidFill>
                <a:latin typeface="微软雅黑" panose="020B0503020204020204" charset="-122"/>
              </a:rPr>
              <a:t>商业化前景展望</a:t>
            </a:r>
            <a:endParaRPr sz="1575" b="0" i="0">
              <a:solidFill>
                <a:srgbClr val="000000"/>
              </a:solidFill>
              <a:latin typeface="微软雅黑" panose="020B0503020204020204" charset="-122"/>
            </a:endParaRPr>
          </a:p>
        </p:txBody>
      </p:sp>
      <p:sp>
        <p:nvSpPr>
          <p:cNvPr id="9" name="New shape"/>
          <p:cNvSpPr/>
          <p:nvPr/>
        </p:nvSpPr>
        <p:spPr>
          <a:xfrm>
            <a:off x="6484141" y="3501646"/>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06</a:t>
            </a:r>
            <a:r>
              <a:rPr sz="1800">
                <a:latin typeface="微软雅黑" panose="020B0503020204020204" charset="-122"/>
              </a:rPr>
              <a:t> </a:t>
            </a:r>
            <a:r>
              <a:rPr sz="1575" b="0" i="0">
                <a:solidFill>
                  <a:srgbClr val="000000"/>
                </a:solidFill>
                <a:latin typeface="微软雅黑" panose="020B0503020204020204" charset="-122"/>
              </a:rPr>
              <a:t>环境影响对比</a:t>
            </a:r>
            <a:endParaRPr sz="1575" b="0" i="0">
              <a:solidFill>
                <a:srgbClr val="000000"/>
              </a:solidFill>
              <a:latin typeface="微软雅黑" panose="020B0503020204020204" charset="-122"/>
            </a:endParaRPr>
          </a:p>
        </p:txBody>
      </p:sp>
      <p:sp>
        <p:nvSpPr>
          <p:cNvPr id="10" name="New shape"/>
          <p:cNvSpPr/>
          <p:nvPr/>
        </p:nvSpPr>
        <p:spPr>
          <a:xfrm>
            <a:off x="2340000" y="4005069"/>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07</a:t>
            </a:r>
            <a:r>
              <a:rPr sz="1800">
                <a:latin typeface="微软雅黑" panose="020B0503020204020204" charset="-122"/>
              </a:rPr>
              <a:t> </a:t>
            </a:r>
            <a:r>
              <a:rPr sz="1575" b="0" i="0">
                <a:solidFill>
                  <a:srgbClr val="000000"/>
                </a:solidFill>
                <a:latin typeface="微软雅黑" panose="020B0503020204020204" charset="-122"/>
              </a:rPr>
              <a:t>政策支持体系</a:t>
            </a:r>
            <a:endParaRPr sz="1575" b="0" i="0">
              <a:solidFill>
                <a:srgbClr val="000000"/>
              </a:solidFill>
              <a:latin typeface="微软雅黑" panose="020B0503020204020204" charset="-122"/>
            </a:endParaRPr>
          </a:p>
        </p:txBody>
      </p:sp>
      <p:sp>
        <p:nvSpPr>
          <p:cNvPr id="11" name="New shape"/>
          <p:cNvSpPr/>
          <p:nvPr/>
        </p:nvSpPr>
        <p:spPr>
          <a:xfrm>
            <a:off x="6484141" y="4005069"/>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08</a:t>
            </a:r>
            <a:r>
              <a:rPr sz="1800">
                <a:latin typeface="微软雅黑" panose="020B0503020204020204" charset="-122"/>
              </a:rPr>
              <a:t> </a:t>
            </a:r>
            <a:r>
              <a:rPr sz="1575" b="0" i="0">
                <a:solidFill>
                  <a:srgbClr val="000000"/>
                </a:solidFill>
                <a:latin typeface="微软雅黑" panose="020B0503020204020204" charset="-122"/>
              </a:rPr>
              <a:t>未来技术迭代</a:t>
            </a:r>
            <a:endParaRPr sz="1575" b="0" i="0">
              <a:solidFill>
                <a:srgbClr val="000000"/>
              </a:solidFill>
              <a:latin typeface="微软雅黑" panose="020B0503020204020204" charset="-122"/>
            </a:endParaRPr>
          </a:p>
        </p:txBody>
      </p:sp>
      <p:sp>
        <p:nvSpPr>
          <p:cNvPr id="12" name="New shape"/>
          <p:cNvSpPr/>
          <p:nvPr/>
        </p:nvSpPr>
        <p:spPr>
          <a:xfrm>
            <a:off x="2340000" y="4508491"/>
            <a:ext cx="4152432"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09</a:t>
            </a:r>
            <a:r>
              <a:rPr sz="1800">
                <a:latin typeface="微软雅黑" panose="020B0503020204020204" charset="-122"/>
              </a:rPr>
              <a:t> </a:t>
            </a:r>
            <a:r>
              <a:rPr sz="1575" b="0" i="0">
                <a:solidFill>
                  <a:srgbClr val="000000"/>
                </a:solidFill>
                <a:latin typeface="微软雅黑" panose="020B0503020204020204" charset="-122"/>
              </a:rPr>
              <a:t>安全防护措施</a:t>
            </a:r>
            <a:endParaRPr sz="1575" b="0" i="0">
              <a:solidFill>
                <a:srgbClr val="000000"/>
              </a:solidFill>
              <a:latin typeface="微软雅黑" panose="020B0503020204020204" charset="-122"/>
            </a:endParaRPr>
          </a:p>
        </p:txBody>
      </p:sp>
      <p:sp>
        <p:nvSpPr>
          <p:cNvPr id="13" name="New shape"/>
          <p:cNvSpPr/>
          <p:nvPr/>
        </p:nvSpPr>
        <p:spPr>
          <a:xfrm>
            <a:off x="6484141" y="4508491"/>
            <a:ext cx="4152433" cy="5034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1">
                <a:solidFill>
                  <a:srgbClr val="18AFAB"/>
                </a:solidFill>
                <a:latin typeface="微软雅黑" panose="020B0503020204020204" charset="-122"/>
              </a:rPr>
              <a:t>10</a:t>
            </a:r>
            <a:r>
              <a:rPr sz="1800">
                <a:latin typeface="微软雅黑" panose="020B0503020204020204" charset="-122"/>
              </a:rPr>
              <a:t> </a:t>
            </a:r>
            <a:r>
              <a:rPr sz="1575" b="0" i="0">
                <a:solidFill>
                  <a:srgbClr val="000000"/>
                </a:solidFill>
                <a:latin typeface="微软雅黑" panose="020B0503020204020204" charset="-122"/>
              </a:rPr>
              <a:t>公众认知提升</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废料处理技术</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通过快速冷却处理，降低核聚变产生的高温废料温度，减少放射性物质的活性，便于后续安全处理。</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废料冷却技术</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利用先进的物理和化学方法，从冷却后的废料中分离出可循环使用的稀有金属及同位素，实现资源的再利用。</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分离与回收技术</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结合国际标准制定严格的废料处置流程，包括深地层埋藏、特殊容器封装等措施，确保环境与公众安全。</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安全处置策略</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07</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政策支持体系</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国家战略布局</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国家战略布局</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国家通过制定长远规划，推动可控核聚变技术的研发与应用，旨在实现能源自给自足，减少对化石燃料的依赖，促进经济社会可持续发展。</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政策支持体系</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政府出台一系列政策措施，包括财政补贴、税收优惠等，鼓励科研机构和企业投入资源进行技术创新，加快可控核聚变从实验室到商业化的步伐。</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国际合作交流</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积极参与国际科技合作项目，与其他国家共享研究成果和技术经验，共同推进全球能源结构转型，提升人类应对气候变化的能力。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国际合作机制</a:t>
            </a:r>
            <a:endParaRPr sz="3000" b="1" i="0">
              <a:solidFill>
                <a:srgbClr val="000000"/>
              </a:solidFill>
              <a:latin typeface="微软雅黑" panose="020B0503020204020204" charset="-122"/>
            </a:endParaRPr>
          </a:p>
        </p:txBody>
      </p:sp>
      <p:sp>
        <p:nvSpPr>
          <p:cNvPr id="4" name="New shape"/>
          <p:cNvSpPr/>
          <p:nvPr/>
        </p:nvSpPr>
        <p:spPr>
          <a:xfrm>
            <a:off x="1558800" y="1627201"/>
            <a:ext cx="3040503"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国际合作组织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国际热核聚变实验堆(ITER)项目，由多国合作开展，旨在验证可控核聚变的可行性，促进全球能源技术发展。</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3" y="1627201"/>
            <a:ext cx="3040517" cy="3267239"/>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技术交流平台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通过国际会议、学术研讨等形式，各国科学家分享研究成果与经验，推动可控核聚变技术的快速进步和创新应用。</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20" y="1627202"/>
            <a:ext cx="3040502" cy="3267239"/>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资金与资源共享</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各参与国家共同承担研发成本，共享实验设施和技术资源，确保了项目的高效运行及科研成果的最大化利用。</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08</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未来技术迭代</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新型燃料开发</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新型核聚变燃料，如氘-氚混合燃料，具有高反应性、低放射性等优点，是实现可控核聚变的关键。</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新型燃料简介</a:t>
            </a:r>
            <a:endParaRPr sz="2100" b="1" i="0">
              <a:solidFill>
                <a:srgbClr val="18AFAB"/>
              </a:solidFill>
              <a:latin typeface="微软雅黑" panose="020B0503020204020204" charset="-122"/>
            </a:endParaRPr>
          </a:p>
        </p:txBody>
      </p:sp>
      <p:sp>
        <p:nvSpPr>
          <p:cNvPr id="6" name="New shape"/>
          <p:cNvSpPr/>
          <p:nvPr/>
        </p:nvSpPr>
        <p:spPr>
          <a:xfrm>
            <a:off x="4430015"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开发新型燃料面临诸多技术难题，包括提高燃料纯度、优化燃料循环系统等，需跨学科合作解决。</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燃料开发挑战</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随着科技进步，新型燃料有望在能源领域发挥重要作用，推动清洁能源发展，助力实现碳中和目标。</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未来展望</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智能控制系统</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智能控制系统概述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智能控制系统利用现代控制理论与信息技术，实现对聚变反应堆的高效管理和优化操作。</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关键技术应用</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涉及自适应控制、预测模型和实时数据处理等技术，确保核聚变反应的稳定性和安全性。</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未来发展趋势</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随着技术进步，智能控制系统将更精确地调控核聚变过程，推动能源领域的重大突破。</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09</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安全防护措施</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辐射屏蔽技术</a:t>
            </a:r>
            <a:endParaRPr sz="3000" b="1" i="0">
              <a:solidFill>
                <a:srgbClr val="000000"/>
              </a:solidFill>
              <a:latin typeface="微软雅黑" panose="020B0503020204020204" charset="-122"/>
            </a:endParaRPr>
          </a:p>
        </p:txBody>
      </p:sp>
      <p:sp>
        <p:nvSpPr>
          <p:cNvPr id="4" name="New shape"/>
          <p:cNvSpPr/>
          <p:nvPr/>
        </p:nvSpPr>
        <p:spPr>
          <a:xfrm>
            <a:off x="1558800" y="1627200"/>
            <a:ext cx="3040503" cy="362742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辐射屏蔽材料选择</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根据核聚变产生的高能辐射特点，选择具有高原子序数和密度的材料，如铅、钨等，以有效吸收和散射辐射。</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02" y="1627200"/>
            <a:ext cx="3040502" cy="362742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屏蔽层结构设计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通过多层结构和几何形状优化，提高屏蔽效率。考虑辐射穿透特性和防护需求，设计合理的屏蔽层厚度和布局。</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03"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动态监测与维护</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在核聚变装置运行过程中，实时监测辐射水平，确保屏蔽系统正常工作。定期检查和维护，防止因材料老化或损坏导致辐射泄漏。</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事故应急预案</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应急响应流程</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在核聚变事故中，应迅速启动应急响应流程，包括立即隔离故障区域、启动安全系统，并通知相关部门和人员，确保人员安全。</a:t>
            </a:r>
            <a:endParaRPr sz="1575" b="0" i="0">
              <a:solidFill>
                <a:srgbClr val="000000"/>
              </a:solidFill>
              <a:latin typeface="微软雅黑" panose="020B0503020204020204" charset="-122"/>
            </a:endParaRPr>
          </a:p>
        </p:txBody>
      </p:sp>
      <p:sp>
        <p:nvSpPr>
          <p:cNvPr id="5" name="New shape"/>
          <p:cNvSpPr/>
          <p:nvPr/>
        </p:nvSpPr>
        <p:spPr>
          <a:xfrm>
            <a:off x="981860" y="2390401"/>
            <a:ext cx="4545077"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事故后处理措施</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事故发生后，需对受影响区域进行彻底检查与评估，采取必要修复措施，同时进行事故原因分析，防止类似事件再次发生。</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应急培训与演练</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定期开展应急培训和模拟演练，提高员工应对核聚变事故的能力，确保在真实情况下能够有效执行应急预案，保障人员和设备的安全。</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761201"/>
            <a:ext cx="39600" cy="604606"/>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570941"/>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39040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01</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可控核聚变概述</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10</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公众认知提升</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科普教育策略</a:t>
            </a:r>
            <a:endParaRPr sz="3000" b="1" i="0">
              <a:solidFill>
                <a:srgbClr val="000000"/>
              </a:solidFill>
              <a:latin typeface="微软雅黑" panose="020B0503020204020204" charset="-122"/>
            </a:endParaRPr>
          </a:p>
        </p:txBody>
      </p:sp>
      <p:sp>
        <p:nvSpPr>
          <p:cNvPr id="4" name="New shape"/>
          <p:cNvSpPr/>
          <p:nvPr/>
        </p:nvSpPr>
        <p:spPr>
          <a:xfrm>
            <a:off x="1774800" y="1555200"/>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科普教育目标</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通过普及核聚变知识，提升公众对清洁能源的认知，激发对科学探索的兴趣。</a:t>
            </a:r>
            <a:endParaRPr sz="1575" b="0" i="0">
              <a:solidFill>
                <a:srgbClr val="000000"/>
              </a:solidFill>
              <a:latin typeface="微软雅黑" panose="020B0503020204020204" charset="-122"/>
            </a:endParaRPr>
          </a:p>
        </p:txBody>
      </p:sp>
      <p:sp>
        <p:nvSpPr>
          <p:cNvPr id="5" name="New shape"/>
          <p:cNvSpPr/>
          <p:nvPr/>
        </p:nvSpPr>
        <p:spPr>
          <a:xfrm>
            <a:off x="1774800" y="2729091"/>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教育内容设计</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包括核聚变原理、技术进展和未来应用，结合互动式教学，增强学习体验。</a:t>
            </a:r>
            <a:endParaRPr sz="1575" b="0" i="0">
              <a:solidFill>
                <a:srgbClr val="000000"/>
              </a:solidFill>
              <a:latin typeface="微软雅黑" panose="020B0503020204020204" charset="-122"/>
            </a:endParaRPr>
          </a:p>
        </p:txBody>
      </p:sp>
      <p:sp>
        <p:nvSpPr>
          <p:cNvPr id="6" name="New shape"/>
          <p:cNvSpPr/>
          <p:nvPr/>
        </p:nvSpPr>
        <p:spPr>
          <a:xfrm>
            <a:off x="1774800" y="3902982"/>
            <a:ext cx="8016003" cy="10468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传播渠道与方式</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利用线上线下平台，如讲座、视频教程及社交媒体，广泛传播核聚变信息。</a:t>
            </a:r>
            <a:endParaRPr sz="1575" b="0" i="0">
              <a:solidFill>
                <a:srgbClr val="000000"/>
              </a:solidFill>
              <a:latin typeface="微软雅黑" panose="020B0503020204020204" charset="-122"/>
            </a:endParaRPr>
          </a:p>
        </p:txBody>
      </p:sp>
      <p:sp>
        <p:nvSpPr>
          <p:cNvPr id="7" name="New shape"/>
          <p:cNvSpPr/>
          <p:nvPr/>
        </p:nvSpPr>
        <p:spPr>
          <a:xfrm>
            <a:off x="1270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8" name="New shape"/>
          <p:cNvSpPr/>
          <p:nvPr/>
        </p:nvSpPr>
        <p:spPr>
          <a:xfrm>
            <a:off x="1270800" y="2729091"/>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9" name="New shape"/>
          <p:cNvSpPr/>
          <p:nvPr/>
        </p:nvSpPr>
        <p:spPr>
          <a:xfrm>
            <a:off x="1270800" y="3902982"/>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舆情监测机制</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舆情监测机制概述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舆情监测机制通过收集、分析公众对可控核聚变技术的看法和反应，为技术发展提供指导。该机制有助于识别潜在风险，调整研究方向。</a:t>
            </a:r>
            <a:endParaRPr sz="1575" b="0" i="0">
              <a:solidFill>
                <a:srgbClr val="000000"/>
              </a:solidFill>
              <a:latin typeface="微软雅黑" panose="020B0503020204020204" charset="-122"/>
            </a:endParaRPr>
          </a:p>
        </p:txBody>
      </p:sp>
      <p:sp>
        <p:nvSpPr>
          <p:cNvPr id="5" name="New shape"/>
          <p:cNvSpPr/>
          <p:nvPr/>
        </p:nvSpPr>
        <p:spPr>
          <a:xfrm>
            <a:off x="4430015" y="1627200"/>
            <a:ext cx="2744215" cy="28489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关键技术与工具</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利用大数据分析和人工智能算法，实现对社交媒体、新闻网站等多渠道信息的实时监控。通过自然语言处理技术提取关键信息，辅助决策制定。</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应用案例与成效</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某科研机构采用舆情监测机制，成功预测了公众对新技术的接受度。据此调整宣传策略，提高了项目的公众支持率和社会影响力。</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sp>
        <p:nvSpPr>
          <p:cNvPr id="2" name="New shape"/>
          <p:cNvSpPr/>
          <p:nvPr/>
        </p:nvSpPr>
        <p:spPr>
          <a:xfrm>
            <a:off x="611778" y="2635727"/>
            <a:ext cx="11038043"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4800" b="1" i="0">
                <a:solidFill>
                  <a:srgbClr val="000000"/>
                </a:solidFill>
                <a:latin typeface="微软雅黑" panose="020B0503020204020204" charset="-122"/>
              </a:rPr>
              <a:t>谢 谢 大 家</a:t>
            </a:r>
            <a:endParaRPr sz="4800" b="1"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定义与原理</a:t>
            </a:r>
            <a:endParaRPr sz="3000" b="1" i="0">
              <a:solidFill>
                <a:srgbClr val="000000"/>
              </a:solidFill>
              <a:latin typeface="微软雅黑" panose="020B0503020204020204" charset="-122"/>
            </a:endParaRPr>
          </a:p>
        </p:txBody>
      </p:sp>
      <p:sp>
        <p:nvSpPr>
          <p:cNvPr id="4" name="New shape"/>
          <p:cNvSpPr/>
          <p:nvPr/>
        </p:nvSpPr>
        <p:spPr>
          <a:xfrm>
            <a:off x="6458401" y="1555200"/>
            <a:ext cx="4545078"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可控核聚变定义</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可控核聚变是一种利用强磁场约束高温等离子体，使其发生可控的核融合反应，从而释放巨大能量的技术。</a:t>
            </a:r>
            <a:endParaRPr sz="1575" b="0" i="0">
              <a:solidFill>
                <a:srgbClr val="000000"/>
              </a:solidFill>
              <a:latin typeface="微软雅黑" panose="020B0503020204020204" charset="-122"/>
            </a:endParaRPr>
          </a:p>
        </p:txBody>
      </p:sp>
      <p:sp>
        <p:nvSpPr>
          <p:cNvPr id="5" name="New shape"/>
          <p:cNvSpPr/>
          <p:nvPr/>
        </p:nvSpPr>
        <p:spPr>
          <a:xfrm>
            <a:off x="981860" y="2570603"/>
            <a:ext cx="4545077" cy="1132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r"/>
            <a:r>
              <a:rPr sz="2100" b="1" i="0">
                <a:solidFill>
                  <a:srgbClr val="18AFAB"/>
                </a:solidFill>
                <a:latin typeface="微软雅黑" panose="020B0503020204020204" charset="-122"/>
              </a:rPr>
              <a:t>核聚变原理</a:t>
            </a:r>
            <a:endParaRPr sz="2100" b="1" i="0">
              <a:solidFill>
                <a:srgbClr val="18AFAB"/>
              </a:solidFill>
              <a:latin typeface="微软雅黑" panose="020B0503020204020204" charset="-122"/>
            </a:endParaRPr>
          </a:p>
          <a:p>
            <a:pPr algn="r">
              <a:lnSpc>
                <a:spcPct val="150000"/>
              </a:lnSpc>
            </a:pPr>
            <a:r>
              <a:rPr sz="1575" b="0" i="0">
                <a:solidFill>
                  <a:srgbClr val="000000"/>
                </a:solidFill>
                <a:latin typeface="微软雅黑" panose="020B0503020204020204" charset="-122"/>
              </a:rPr>
              <a:t>核聚变通过将轻元素原子核在极高温度下加速碰撞，使其合并形成更重的元素并释放出能量。</a:t>
            </a:r>
            <a:endParaRPr sz="1575" b="0" i="0">
              <a:solidFill>
                <a:srgbClr val="000000"/>
              </a:solidFill>
              <a:latin typeface="微软雅黑" panose="020B0503020204020204" charset="-122"/>
            </a:endParaRPr>
          </a:p>
        </p:txBody>
      </p:sp>
      <p:sp>
        <p:nvSpPr>
          <p:cNvPr id="6" name="New shape"/>
          <p:cNvSpPr/>
          <p:nvPr/>
        </p:nvSpPr>
        <p:spPr>
          <a:xfrm>
            <a:off x="6458401" y="3365807"/>
            <a:ext cx="4554174" cy="14931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关键技术与挑战</a:t>
            </a:r>
            <a:endParaRPr sz="2100" b="1" i="0">
              <a:solidFill>
                <a:srgbClr val="18AFAB"/>
              </a:solidFill>
              <a:latin typeface="微软雅黑" panose="020B0503020204020204" charset="-122"/>
            </a:endParaRPr>
          </a:p>
          <a:p>
            <a:pPr algn="l">
              <a:lnSpc>
                <a:spcPct val="150000"/>
              </a:lnSpc>
            </a:pPr>
            <a:r>
              <a:rPr sz="1575" b="0" i="0">
                <a:solidFill>
                  <a:srgbClr val="000000"/>
                </a:solidFill>
                <a:latin typeface="微软雅黑" panose="020B0503020204020204" charset="-122"/>
              </a:rPr>
              <a:t>实现可控核聚变需解决高温等离子体稳定控制、材料耐受性等问题，目前主要研究方向包括磁约束和惯性约束。</a:t>
            </a:r>
            <a:endParaRPr sz="1575" b="0" i="0">
              <a:solidFill>
                <a:srgbClr val="000000"/>
              </a:solidFill>
              <a:latin typeface="微软雅黑" panose="020B0503020204020204" charset="-122"/>
            </a:endParaRPr>
          </a:p>
        </p:txBody>
      </p:sp>
      <p:sp>
        <p:nvSpPr>
          <p:cNvPr id="7" name="New shape"/>
          <p:cNvSpPr/>
          <p:nvPr/>
        </p:nvSpPr>
        <p:spPr>
          <a:xfrm>
            <a:off x="5965200" y="1926000"/>
            <a:ext cx="39600" cy="4644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New shape"/>
          <p:cNvSpPr/>
          <p:nvPr/>
        </p:nvSpPr>
        <p:spPr>
          <a:xfrm>
            <a:off x="6152400" y="1735740"/>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New shape"/>
          <p:cNvSpPr/>
          <p:nvPr/>
        </p:nvSpPr>
        <p:spPr>
          <a:xfrm>
            <a:off x="5806800" y="1555200"/>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1</a:t>
            </a:r>
            <a:endParaRPr lang="en-US">
              <a:solidFill>
                <a:srgbClr val="FFFFFF"/>
              </a:solidFill>
            </a:endParaRPr>
          </a:p>
        </p:txBody>
      </p:sp>
      <p:sp>
        <p:nvSpPr>
          <p:cNvPr id="10" name="New shape"/>
          <p:cNvSpPr/>
          <p:nvPr/>
        </p:nvSpPr>
        <p:spPr>
          <a:xfrm>
            <a:off x="5965200" y="2941403"/>
            <a:ext cx="39600" cy="424404"/>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New shape"/>
          <p:cNvSpPr/>
          <p:nvPr/>
        </p:nvSpPr>
        <p:spPr>
          <a:xfrm>
            <a:off x="5515200" y="2751143"/>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New shape"/>
          <p:cNvSpPr/>
          <p:nvPr/>
        </p:nvSpPr>
        <p:spPr>
          <a:xfrm>
            <a:off x="5806800" y="2570603"/>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2</a:t>
            </a:r>
            <a:endParaRPr lang="en-US">
              <a:solidFill>
                <a:srgbClr val="FFFFFF"/>
              </a:solidFill>
            </a:endParaRPr>
          </a:p>
        </p:txBody>
      </p:sp>
      <p:sp>
        <p:nvSpPr>
          <p:cNvPr id="13" name="New shape"/>
          <p:cNvSpPr/>
          <p:nvPr/>
        </p:nvSpPr>
        <p:spPr>
          <a:xfrm>
            <a:off x="5965200" y="3736607"/>
            <a:ext cx="39600" cy="4572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New shape"/>
          <p:cNvSpPr/>
          <p:nvPr/>
        </p:nvSpPr>
        <p:spPr>
          <a:xfrm>
            <a:off x="6152400" y="3546347"/>
            <a:ext cx="309600" cy="39600"/>
          </a:xfrm>
          <a:prstGeom prst="rect">
            <a:avLst/>
          </a:prstGeom>
          <a:solidFill>
            <a:srgbClr val="18AF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New shape"/>
          <p:cNvSpPr/>
          <p:nvPr/>
        </p:nvSpPr>
        <p:spPr>
          <a:xfrm>
            <a:off x="5806800" y="3365807"/>
            <a:ext cx="360000" cy="370800"/>
          </a:xfrm>
          <a:prstGeom prst="roundRect">
            <a:avLst>
              <a:gd name="adj" fmla="val 8819"/>
            </a:avLst>
          </a:prstGeom>
          <a:solidFill>
            <a:srgbClr val="00479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FFFFFF"/>
                </a:solidFill>
              </a:rPr>
              <a:t>3</a:t>
            </a:r>
            <a:endParaRPr lang="en-US">
              <a:solidFill>
                <a:srgbClr val="FFFFFF"/>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能源优势分析</a:t>
            </a:r>
            <a:endParaRPr sz="3000" b="1" i="0">
              <a:solidFill>
                <a:srgbClr val="000000"/>
              </a:solidFill>
              <a:latin typeface="微软雅黑" panose="020B0503020204020204" charset="-122"/>
            </a:endParaRPr>
          </a:p>
        </p:txBody>
      </p:sp>
      <p:sp>
        <p:nvSpPr>
          <p:cNvPr id="4" name="New shape"/>
          <p:cNvSpPr/>
          <p:nvPr/>
        </p:nvSpPr>
        <p:spPr>
          <a:xfrm>
            <a:off x="1558800" y="2402271"/>
            <a:ext cx="2744215"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可控核聚变具有极高的能量转换效率，相比传统化石燃料发电，能以更低的成本产生大量电力。</a:t>
            </a:r>
            <a:endParaRPr sz="1575" b="0" i="0">
              <a:solidFill>
                <a:srgbClr val="000000"/>
              </a:solidFill>
              <a:latin typeface="微软雅黑" panose="020B0503020204020204" charset="-122"/>
            </a:endParaRPr>
          </a:p>
        </p:txBody>
      </p:sp>
      <p:sp>
        <p:nvSpPr>
          <p:cNvPr id="5" name="New shape"/>
          <p:cNvSpPr/>
          <p:nvPr/>
        </p:nvSpPr>
        <p:spPr>
          <a:xfrm>
            <a:off x="1556530"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能源效率优势</a:t>
            </a:r>
            <a:endParaRPr sz="2100" b="1" i="0">
              <a:solidFill>
                <a:srgbClr val="18AFAB"/>
              </a:solidFill>
              <a:latin typeface="微软雅黑" panose="020B0503020204020204" charset="-122"/>
            </a:endParaRPr>
          </a:p>
        </p:txBody>
      </p:sp>
      <p:sp>
        <p:nvSpPr>
          <p:cNvPr id="6" name="New shape"/>
          <p:cNvSpPr/>
          <p:nvPr/>
        </p:nvSpPr>
        <p:spPr>
          <a:xfrm>
            <a:off x="4430015" y="2402270"/>
            <a:ext cx="2744215" cy="18935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核聚变产生的放射性废物少且半衰期短，对环境的影响远小于核裂变和化石燃料的燃烧，是一种清洁的能源选择。</a:t>
            </a:r>
            <a:endParaRPr sz="1575" b="0" i="0">
              <a:solidFill>
                <a:srgbClr val="000000"/>
              </a:solidFill>
              <a:latin typeface="微软雅黑" panose="020B0503020204020204" charset="-122"/>
            </a:endParaRPr>
          </a:p>
        </p:txBody>
      </p:sp>
      <p:sp>
        <p:nvSpPr>
          <p:cNvPr id="7" name="New shape"/>
          <p:cNvSpPr/>
          <p:nvPr/>
        </p:nvSpPr>
        <p:spPr>
          <a:xfrm>
            <a:off x="4427745"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环境影响小</a:t>
            </a:r>
            <a:endParaRPr sz="2100" b="1" i="0">
              <a:solidFill>
                <a:srgbClr val="18AFAB"/>
              </a:solidFill>
              <a:latin typeface="微软雅黑" panose="020B0503020204020204" charset="-122"/>
            </a:endParaRPr>
          </a:p>
        </p:txBody>
      </p:sp>
      <p:sp>
        <p:nvSpPr>
          <p:cNvPr id="8" name="New shape"/>
          <p:cNvSpPr/>
          <p:nvPr/>
        </p:nvSpPr>
        <p:spPr>
          <a:xfrm>
            <a:off x="7301229" y="2402271"/>
            <a:ext cx="2744216" cy="153315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lnSpc>
                <a:spcPct val="150000"/>
              </a:lnSpc>
            </a:pPr>
            <a:r>
              <a:rPr sz="1575" b="0" i="0">
                <a:solidFill>
                  <a:srgbClr val="000000"/>
                </a:solidFill>
                <a:latin typeface="微软雅黑" panose="020B0503020204020204" charset="-122"/>
              </a:rPr>
              <a:t>地球上的氘和氚储量丰富，足以满足人类长期能源需求，解决了化石燃料资源有限的瓶颈问题。</a:t>
            </a:r>
            <a:endParaRPr sz="1575" b="0" i="0">
              <a:solidFill>
                <a:srgbClr val="000000"/>
              </a:solidFill>
              <a:latin typeface="微软雅黑" panose="020B0503020204020204" charset="-122"/>
            </a:endParaRPr>
          </a:p>
        </p:txBody>
      </p:sp>
      <p:sp>
        <p:nvSpPr>
          <p:cNvPr id="9" name="New shape"/>
          <p:cNvSpPr/>
          <p:nvPr/>
        </p:nvSpPr>
        <p:spPr>
          <a:xfrm>
            <a:off x="7298959" y="1627201"/>
            <a:ext cx="2532802" cy="648071"/>
          </a:xfrm>
          <a:prstGeom prst="roundRect">
            <a:avLst>
              <a:gd name="adj" fmla="val 20033"/>
            </a:avLst>
          </a:prstGeom>
          <a:solidFill>
            <a:srgbClr val="DCF3FF"/>
          </a:solidFill>
          <a:ln w="6350">
            <a:solidFill>
              <a:srgbClr val="00479D"/>
            </a:solid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lnSpc>
                <a:spcPct val="150000"/>
              </a:lnSpc>
            </a:pPr>
            <a:r>
              <a:rPr sz="2100" b="1" i="0">
                <a:solidFill>
                  <a:srgbClr val="18AFAB"/>
                </a:solidFill>
                <a:latin typeface="微软雅黑" panose="020B0503020204020204" charset="-122"/>
              </a:rPr>
              <a:t>资源潜力巨大</a:t>
            </a:r>
            <a:endParaRPr sz="2100" b="1" i="0">
              <a:solidFill>
                <a:srgbClr val="18AFAB"/>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02</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技术实现路径</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磁约束装置设计</a:t>
            </a:r>
            <a:endParaRPr sz="3000" b="1" i="0">
              <a:solidFill>
                <a:srgbClr val="000000"/>
              </a:solidFill>
              <a:latin typeface="微软雅黑" panose="020B0503020204020204" charset="-122"/>
            </a:endParaRPr>
          </a:p>
        </p:txBody>
      </p:sp>
      <p:sp>
        <p:nvSpPr>
          <p:cNvPr id="4" name="New shape"/>
          <p:cNvSpPr/>
          <p:nvPr/>
        </p:nvSpPr>
        <p:spPr>
          <a:xfrm>
            <a:off x="1558800" y="1627200"/>
            <a:ext cx="2744215" cy="248851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磁约束装置原理</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磁约束装置通过强磁场将高温等离子体限制在特定区域内，避免与容器壁直接接触，是实现可控核聚变的关键设备。</a:t>
            </a:r>
            <a:endParaRPr sz="1575" b="0" i="0">
              <a:solidFill>
                <a:srgbClr val="000000"/>
              </a:solidFill>
              <a:latin typeface="微软雅黑" panose="020B0503020204020204" charset="-122"/>
            </a:endParaRPr>
          </a:p>
        </p:txBody>
      </p:sp>
      <p:sp>
        <p:nvSpPr>
          <p:cNvPr id="5" name="New shape"/>
          <p:cNvSpPr/>
          <p:nvPr/>
        </p:nvSpPr>
        <p:spPr>
          <a:xfrm>
            <a:off x="4430015" y="1627200"/>
            <a:ext cx="2744215"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典型设计类型</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常见的磁约束装置包括托卡马克、恒星器和反场箍缩等，每种设计都有其独特的磁场结构和操作特点，以优化聚变反应效率。</a:t>
            </a:r>
            <a:endParaRPr sz="1575" b="0" i="0">
              <a:solidFill>
                <a:srgbClr val="000000"/>
              </a:solidFill>
              <a:latin typeface="微软雅黑" panose="020B0503020204020204" charset="-122"/>
            </a:endParaRPr>
          </a:p>
        </p:txBody>
      </p:sp>
      <p:sp>
        <p:nvSpPr>
          <p:cNvPr id="6" name="New shape"/>
          <p:cNvSpPr/>
          <p:nvPr/>
        </p:nvSpPr>
        <p:spPr>
          <a:xfrm>
            <a:off x="7301229" y="1627200"/>
            <a:ext cx="2744216" cy="24885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l"/>
            <a:r>
              <a:rPr sz="2100" b="1" i="0">
                <a:solidFill>
                  <a:srgbClr val="18AFAB"/>
                </a:solidFill>
                <a:latin typeface="微软雅黑" panose="020B0503020204020204" charset="-122"/>
              </a:rPr>
              <a:t>关键技术挑战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磁约束装置面临高温材料耐久性、精确磁场控制及粒子逃逸等技术难题，这些挑战的克服对实现商业规模核聚变至关重要。</a:t>
            </a:r>
            <a:endParaRPr sz="1575" b="0" i="0">
              <a:solidFill>
                <a:srgbClr val="000000"/>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1"/>
          <a:srcRect/>
          <a:stretch>
            <a:fillRect/>
          </a:stretch>
        </a:blipFill>
        <a:effectLst/>
      </p:bgPr>
    </p:bg>
    <p:spTree>
      <p:nvGrpSpPr>
        <p:cNvPr id="1" name=""/>
        <p:cNvGrpSpPr/>
        <p:nvPr/>
      </p:nvGrpSpPr>
      <p:grpSpPr>
        <a:xfrm>
          <a:off x="0" y="0"/>
          <a:ext cx="0" cy="0"/>
          <a:chOff x="0" y="0"/>
          <a:chExt cx="0" cy="0"/>
        </a:xfrm>
      </p:grpSpPr>
      <p:pic>
        <p:nvPicPr>
          <p:cNvPr id="2" name="New picture"/>
          <p:cNvPicPr/>
          <p:nvPr/>
        </p:nvPicPr>
        <p:blipFill>
          <a:blip r:embed="rId2"/>
          <a:srcRect/>
          <a:stretch>
            <a:fillRect/>
          </a:stretch>
        </p:blipFill>
        <p:spPr>
          <a:xfrm>
            <a:off x="424800" y="338400"/>
            <a:ext cx="619200" cy="313200"/>
          </a:xfrm>
          <a:prstGeom prst="rect">
            <a:avLst/>
          </a:prstGeom>
          <a:ln>
            <a:noFill/>
          </a:ln>
        </p:spPr>
      </p:pic>
      <p:sp>
        <p:nvSpPr>
          <p:cNvPr id="3" name="New shape"/>
          <p:cNvSpPr/>
          <p:nvPr/>
        </p:nvSpPr>
        <p:spPr>
          <a:xfrm>
            <a:off x="982800" y="105991"/>
            <a:ext cx="9369360" cy="77801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3000" b="1" i="0">
                <a:solidFill>
                  <a:srgbClr val="000000"/>
                </a:solidFill>
                <a:latin typeface="微软雅黑" panose="020B0503020204020204" charset="-122"/>
              </a:rPr>
              <a:t>惯性约束方案</a:t>
            </a:r>
            <a:endParaRPr sz="3000" b="1" i="0">
              <a:solidFill>
                <a:srgbClr val="000000"/>
              </a:solidFill>
              <a:latin typeface="微软雅黑" panose="020B0503020204020204" charset="-122"/>
            </a:endParaRPr>
          </a:p>
        </p:txBody>
      </p:sp>
      <p:sp>
        <p:nvSpPr>
          <p:cNvPr id="4" name="New shape"/>
          <p:cNvSpPr/>
          <p:nvPr/>
        </p:nvSpPr>
        <p:spPr>
          <a:xfrm>
            <a:off x="1558800"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惯性约束方案概述</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惯性约束方案是实现可控核聚变的一种方法，通过高能激光或离子束压缩热等离子体，使其达到高温高压状态，进而引发核聚变反应。</a:t>
            </a:r>
            <a:br>
              <a:rPr sz="1800">
                <a:latin typeface="微软雅黑" panose="020B0503020204020204" charset="-122"/>
              </a:rPr>
            </a:br>
            <a:endParaRPr sz="1800">
              <a:latin typeface="微软雅黑" panose="020B0503020204020204" charset="-122"/>
            </a:endParaRPr>
          </a:p>
        </p:txBody>
      </p:sp>
      <p:sp>
        <p:nvSpPr>
          <p:cNvPr id="5" name="New shape"/>
          <p:cNvSpPr/>
          <p:nvPr/>
        </p:nvSpPr>
        <p:spPr>
          <a:xfrm>
            <a:off x="4726332" y="1627201"/>
            <a:ext cx="3040532" cy="3627421"/>
          </a:xfrm>
          <a:prstGeom prst="roundRect">
            <a:avLst>
              <a:gd name="adj" fmla="val 9999"/>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关键技术与挑战</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该方案涉及精确控制激光或离子束的能量和方向，确保等离子体稳定压缩。此外，还需解决高温材料耐受性、能量转换效率等问题。</a:t>
            </a:r>
            <a:br>
              <a:rPr sz="1800">
                <a:latin typeface="微软雅黑" panose="020B0503020204020204" charset="-122"/>
              </a:rPr>
            </a:br>
            <a:endParaRPr sz="1800">
              <a:latin typeface="微软雅黑" panose="020B0503020204020204" charset="-122"/>
            </a:endParaRPr>
          </a:p>
        </p:txBody>
      </p:sp>
      <p:sp>
        <p:nvSpPr>
          <p:cNvPr id="6" name="New shape"/>
          <p:cNvSpPr/>
          <p:nvPr/>
        </p:nvSpPr>
        <p:spPr>
          <a:xfrm>
            <a:off x="7893865" y="1627202"/>
            <a:ext cx="3040503" cy="3627421"/>
          </a:xfrm>
          <a:prstGeom prst="roundRect">
            <a:avLst>
              <a:gd name="adj" fmla="val 10000"/>
            </a:avLst>
          </a:prstGeom>
          <a:solidFill>
            <a:srgbClr val="DCF3FF"/>
          </a:solidFill>
          <a:ln w="6350">
            <a:solidFill>
              <a:srgbClr val="18AF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br>
              <a:rPr sz="1800">
                <a:latin typeface="微软雅黑" panose="020B0503020204020204" charset="-122"/>
              </a:rPr>
            </a:br>
            <a:endParaRPr sz="1800">
              <a:latin typeface="微软雅黑" panose="020B0503020204020204" charset="-122"/>
            </a:endParaRPr>
          </a:p>
          <a:p>
            <a:pPr algn="l"/>
            <a:r>
              <a:rPr sz="2100" b="1" i="0">
                <a:solidFill>
                  <a:srgbClr val="18AFAB"/>
                </a:solidFill>
                <a:latin typeface="微软雅黑" panose="020B0503020204020204" charset="-122"/>
              </a:rPr>
              <a:t>未来展望与发展</a:t>
            </a:r>
            <a:br>
              <a:rPr sz="1800">
                <a:latin typeface="微软雅黑" panose="020B0503020204020204" charset="-122"/>
              </a:rPr>
            </a:br>
            <a:endParaRPr sz="1800">
              <a:latin typeface="微软雅黑" panose="020B0503020204020204" charset="-122"/>
            </a:endParaRPr>
          </a:p>
          <a:p>
            <a:pPr algn="l">
              <a:lnSpc>
                <a:spcPct val="150000"/>
              </a:lnSpc>
            </a:pPr>
            <a:r>
              <a:rPr sz="1575" b="0" i="0">
                <a:solidFill>
                  <a:srgbClr val="000000"/>
                </a:solidFill>
                <a:latin typeface="微软雅黑" panose="020B0503020204020204" charset="-122"/>
              </a:rPr>
              <a:t>惯性约束方案被视为最有潜力的核聚变技术之一，持续的研究和技术创新有望推动其向商业化应用迈进。</a:t>
            </a:r>
            <a:br>
              <a:rPr sz="1800">
                <a:latin typeface="微软雅黑" panose="020B0503020204020204" charset="-122"/>
              </a:rPr>
            </a:br>
            <a:endParaRPr sz="1800">
              <a:latin typeface="微软雅黑" panose="020B0503020204020204" charset="-122"/>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7FEFD"/>
        </a:solidFill>
        <a:effectLst/>
      </p:bgPr>
    </p:bg>
    <p:spTree>
      <p:nvGrpSpPr>
        <p:cNvPr id="1" name=""/>
        <p:cNvGrpSpPr/>
        <p:nvPr/>
      </p:nvGrpSpPr>
      <p:grpSpPr>
        <a:xfrm>
          <a:off x="0" y="0"/>
          <a:ext cx="0" cy="0"/>
          <a:chOff x="0" y="0"/>
          <a:chExt cx="0" cy="0"/>
        </a:xfrm>
      </p:grpSpPr>
      <p:pic>
        <p:nvPicPr>
          <p:cNvPr id="2" name="New picture"/>
          <p:cNvPicPr/>
          <p:nvPr/>
        </p:nvPicPr>
        <p:blipFill>
          <a:blip r:embed="rId1"/>
          <a:srcRect/>
          <a:stretch>
            <a:fillRect/>
          </a:stretch>
        </p:blipFill>
        <p:spPr>
          <a:xfrm>
            <a:off x="7802880" y="0"/>
            <a:ext cx="4389120" cy="6858000"/>
          </a:xfrm>
          <a:prstGeom prst="rect">
            <a:avLst/>
          </a:prstGeom>
          <a:ln>
            <a:noFill/>
          </a:ln>
        </p:spPr>
      </p:pic>
      <p:pic>
        <p:nvPicPr>
          <p:cNvPr id="3" name="New picture"/>
          <p:cNvPicPr/>
          <p:nvPr/>
        </p:nvPicPr>
        <p:blipFill>
          <a:blip r:embed="rId2"/>
          <a:srcRect/>
          <a:stretch>
            <a:fillRect/>
          </a:stretch>
        </p:blipFill>
        <p:spPr>
          <a:xfrm>
            <a:off x="766800" y="835200"/>
            <a:ext cx="925200" cy="925200"/>
          </a:xfrm>
          <a:prstGeom prst="rect">
            <a:avLst/>
          </a:prstGeom>
          <a:ln>
            <a:noFill/>
          </a:ln>
        </p:spPr>
      </p:pic>
      <p:sp>
        <p:nvSpPr>
          <p:cNvPr id="4" name="New shape"/>
          <p:cNvSpPr/>
          <p:nvPr/>
        </p:nvSpPr>
        <p:spPr>
          <a:xfrm>
            <a:off x="986400" y="931446"/>
            <a:ext cx="5776571"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18AFAB"/>
                </a:solidFill>
                <a:latin typeface="微软雅黑" panose="020B0503020204020204" charset="-122"/>
              </a:rPr>
              <a:t>03</a:t>
            </a:r>
            <a:endParaRPr sz="4800" b="1" i="0">
              <a:solidFill>
                <a:srgbClr val="18AFAB"/>
              </a:solidFill>
              <a:latin typeface="微软雅黑" panose="020B0503020204020204" charset="-122"/>
            </a:endParaRPr>
          </a:p>
        </p:txBody>
      </p:sp>
      <p:sp>
        <p:nvSpPr>
          <p:cNvPr id="5" name="New shape"/>
          <p:cNvSpPr/>
          <p:nvPr/>
        </p:nvSpPr>
        <p:spPr>
          <a:xfrm>
            <a:off x="986400" y="2635727"/>
            <a:ext cx="5771526" cy="11899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nSpc>
                <a:spcPct val="150000"/>
              </a:lnSpc>
            </a:pPr>
            <a:r>
              <a:rPr sz="4800" b="1" i="0">
                <a:solidFill>
                  <a:srgbClr val="00479D"/>
                </a:solidFill>
                <a:latin typeface="微软雅黑" panose="020B0503020204020204" charset="-122"/>
              </a:rPr>
              <a:t>关键科学挑战</a:t>
            </a:r>
            <a:endParaRPr sz="4800" b="1" i="0">
              <a:solidFill>
                <a:srgbClr val="00479D"/>
              </a:solidFill>
              <a:latin typeface="微软雅黑" panose="020B0503020204020204" charset="-122"/>
            </a:endParaRPr>
          </a:p>
        </p:txBody>
      </p:sp>
    </p:spTree>
  </p:cSld>
  <p:clrMapOvr>
    <a:masterClrMapping/>
  </p:clrMapOvr>
  <p:transition/>
  <p:timing>
    <p:tnLst>
      <p:par>
        <p:cTn id="1" dur="indefinite" restart="never" nodeType="tmRoot"/>
      </p:par>
    </p:tnLst>
  </p:timing>
</p:sld>
</file>

<file path=ppt/tags/tag1.xml><?xml version="1.0" encoding="utf-8"?>
<p:tagLst xmlns:p="http://schemas.openxmlformats.org/presentationml/2006/main">
  <p:tag name="AS_NET" val="Unix 5.4 unknown"/>
  <p:tag name="AS_OS" val="Unix 5.4 unknown"/>
  <p:tag name="AS_RELEASE_DATE" val="2013.12.17"/>
  <p:tag name="AS_TITLE" val="Spire.Presentation for .NET "/>
  <p:tag name="AS_VERSION" val="2.1.0.0"/>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3763</Words>
  <Application>WPS 演示</Application>
  <PresentationFormat>全屏显示(4:3)</PresentationFormat>
  <Paragraphs>364</Paragraphs>
  <Slides>33</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33</vt:i4>
      </vt:variant>
    </vt:vector>
  </HeadingPairs>
  <TitlesOfParts>
    <vt:vector size="40" baseType="lpstr">
      <vt:lpstr>Arial</vt:lpstr>
      <vt:lpstr>宋体</vt:lpstr>
      <vt:lpstr>Wingdings</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玄月冰灵</cp:lastModifiedBy>
  <cp:revision>2</cp:revision>
  <dcterms:created xsi:type="dcterms:W3CDTF">2025-10-01T03:44:00Z</dcterms:created>
  <dcterms:modified xsi:type="dcterms:W3CDTF">2025-10-01T03:43:20Z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9B2AA583D2534C6BA38ECCD0FF7FDBCD_12</vt:lpwstr>
  </property>
  <property fmtid="{D5CDD505-2E9C-101B-9397-08002B2CF9AE}" pid="3" name="KSOProductBuildVer">
    <vt:lpwstr>2052-12.1.0.22529</vt:lpwstr>
  </property>
</Properties>
</file>