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Lst>
  <p:sldSz cx="12192000" cy="6858000" type="screen16x9"/>
  <p:notesSz cx="6858000" cy="9144000"/>
  <p:custDataLst>
    <p:tags r:id="rId3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7" Type="http://schemas.openxmlformats.org/officeDocument/2006/relationships/tags" Target="tags/tag1.xml"/><Relationship Id="rId36" Type="http://schemas.openxmlformats.org/officeDocument/2006/relationships/tableStyles" Target="tableStyles.xml"/><Relationship Id="rId35" Type="http://schemas.openxmlformats.org/officeDocument/2006/relationships/viewProps" Target="viewProps.xml"/><Relationship Id="rId34" Type="http://schemas.openxmlformats.org/officeDocument/2006/relationships/presProps" Target="presProps.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2.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4.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空中出租车革新出行方式</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F18D6B"/>
                </a:solidFill>
                <a:latin typeface="微软雅黑" panose="020B0503020204020204" charset="-122"/>
              </a:rPr>
              <a:t>城市交通新维度解析</a:t>
            </a:r>
            <a:endParaRPr sz="3000" b="1" i="0">
              <a:solidFill>
                <a:srgbClr val="F18D6B"/>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2025/09/30</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安全保障机制</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空中出租车需符合严格的航空安全标准，包括机体结构完整性、应急设备完备性等，确保在各种极端条件下的飞行安全。</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安全性能标准</a:t>
            </a:r>
            <a:endParaRPr sz="2100" b="1" i="0">
              <a:solidFill>
                <a:srgbClr val="F18D6B"/>
              </a:solidFill>
              <a:latin typeface="微软雅黑" panose="020B0503020204020204" charset="-122"/>
            </a:endParaRPr>
          </a:p>
        </p:txBody>
      </p:sp>
      <p:sp>
        <p:nvSpPr>
          <p:cNvPr id="6" name="New shape"/>
          <p:cNvSpPr/>
          <p:nvPr/>
        </p:nvSpPr>
        <p:spPr>
          <a:xfrm>
            <a:off x="4430015" y="2878466"/>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通过先进的传感器和通讯技术，对空中出租车进行全方位实时监控，一旦检测到潜在风险立即反馈给控制中心，实现快速响应。</a:t>
            </a:r>
            <a:endParaRPr sz="1575" b="0" i="0">
              <a:solidFill>
                <a:srgbClr val="000000"/>
              </a:solidFill>
              <a:latin typeface="微软雅黑" panose="020B0503020204020204" charset="-122"/>
            </a:endParaRPr>
          </a:p>
        </p:txBody>
      </p:sp>
      <p:sp>
        <p:nvSpPr>
          <p:cNvPr id="7" name="New shape"/>
          <p:cNvSpPr/>
          <p:nvPr/>
        </p:nvSpPr>
        <p:spPr>
          <a:xfrm>
            <a:off x="4427625" y="1627200"/>
            <a:ext cx="2580660" cy="1124265"/>
          </a:xfrm>
          <a:prstGeom prst="roundRect">
            <a:avLst>
              <a:gd name="adj" fmla="val 10888"/>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实时监控与反馈系统</a:t>
            </a:r>
            <a:endParaRPr sz="2100" b="1" i="0">
              <a:solidFill>
                <a:srgbClr val="F18D6B"/>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所有空中出租车驾驶员必须经过严格筛选和专业培训，具备丰富的飞行经验和紧急情况处理能力，确保操作安全无误。</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驾驶员资质要求</a:t>
            </a:r>
            <a:endParaRPr sz="2100" b="1" i="0">
              <a:solidFill>
                <a:srgbClr val="F18D6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03</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运营模式创新</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预约服务流程</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预约服务启动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用户通过手机应用或网站输入目的地，系统将根据实时交通情况和用户需求推荐最佳飞行路线。</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支付与确认</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选择航班后，用户需完成支付流程，并通过系统确认行程。系统将发送包含航班详情的确认通知至用户设备。</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乘坐准备</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在预定的起飞时间前，用户到达指定地点，通过身份验证后登机。系统提供详细的登机指南和安全须知。</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航线规划策略</a:t>
            </a:r>
            <a:endParaRPr sz="3000" b="1" i="0">
              <a:solidFill>
                <a:srgbClr val="000000"/>
              </a:solidFill>
              <a:latin typeface="微软雅黑" panose="020B0503020204020204" charset="-122"/>
            </a:endParaRPr>
          </a:p>
        </p:txBody>
      </p:sp>
      <p:sp>
        <p:nvSpPr>
          <p:cNvPr id="4" name="New shape"/>
          <p:cNvSpPr/>
          <p:nvPr/>
        </p:nvSpPr>
        <p:spPr>
          <a:xfrm>
            <a:off x="1558800" y="1627201"/>
            <a:ext cx="3040541" cy="3627440"/>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航线规划核心原则</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在制定空中出租车的航线规划时，需考虑飞行效率、乘客体验及安全性。通过智能算法优化路线，确保最短时间到达目的地，同时减少能源消耗。</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41" y="1627201"/>
            <a:ext cx="3040541" cy="36274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实时数据分析应用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利用大数据和机器学习技术，对交通流量、天气变化等多维度信息进行实时分析。据此调整航线规划，以应对突发状况，提高航班准点率与安全性。</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83" y="1627201"/>
            <a:ext cx="3040532" cy="3627440"/>
          </a:xfrm>
          <a:prstGeom prst="roundRect">
            <a:avLst>
              <a:gd name="adj" fmla="val 9999"/>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环境影响最小化策略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在规划航线过程中，充分考虑环境保护因素，避免高污染区域。通过合理规划飞行高度和路径，减少噪音和碳排放，实现绿色出行目标。</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支付体系构建</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支付体系概述</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支付体系是空中出租车运行的核心，包括乘客预订、计费和结算等环节。高效、安全的支付体系能够提升乘客体验，确保运营商收益。</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18D6B"/>
                </a:solidFill>
                <a:latin typeface="微软雅黑" panose="020B0503020204020204" charset="-122"/>
              </a:rPr>
              <a:t>主流支付方式</a:t>
            </a:r>
            <a:endParaRPr sz="2100" b="1" i="0">
              <a:solidFill>
                <a:srgbClr val="F18D6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目前主流的支付方式涵盖信用卡、借记卡及电子钱包等。这些支付方式需与空中出租车系统无缝对接，提供便捷、安全的支付体验。</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数据安全与隐私保护</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在构建支付体系时，数据安全和隐私保护至关重要。通过加密技术和严格的权限管理，确保乘客信息不被泄露，增强用户信任度。</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04</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优势特点对比</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效率提升显著</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飞行速度优化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空中出租车通过先进的发动机技术和流线型设计，实现高速飞行。相比传统交通方式，显著缩短了城市间的旅行时间，提升了运输效率。</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能源消耗降低</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采用高效能电池和轻量化材料，空中出租车在保证动力性能的同时，大幅减少能源消耗。环保节能的设计，符合可持续发展的城市交通理念。</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航线规划智能</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利用大数据和人工智能技术，空中出租车能够实时调整航线，避开拥堵区域。智能路线规划不仅提高了出行效率，也降低了运营成本。</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环保效益突出</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减少交通拥堵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空中出租车通过垂直起降，有效避开地面交通，极大缓解城市交通压力，提高出行效率。</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降低碳排放</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相比传统汽车，空中出租车使用电动或氢能动力系统，显著减少了温室气体排放，促进环境可持续性。</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提升能源效率</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空中出租车采用高效能源管理系统，优化飞行路线和速度，确保能源使用的最大化效益，减少能源浪费。</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成本结构优化</a:t>
            </a:r>
            <a:endParaRPr sz="3000" b="1" i="0">
              <a:solidFill>
                <a:srgbClr val="000000"/>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技术革新降低成本</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通过采用先进的电动和自动驾驶技术，空中出租车的运营成本得到显著降低。这些技术不仅提高了能源效率，还减少了人力需求。</a:t>
            </a:r>
            <a:endParaRPr sz="1575" b="0" i="0">
              <a:solidFill>
                <a:srgbClr val="000000"/>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维护与运营优化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实施定期维护和预测性维修策略，确保空中出租车系统的高效运行。通过数据分析优化航线和服务计划，进一步提升运营效率。</a:t>
            </a:r>
            <a:endParaRPr sz="1575" b="0" i="0">
              <a:solidFill>
                <a:srgbClr val="000000"/>
              </a:solidFill>
              <a:latin typeface="微软雅黑" panose="020B0503020204020204" charset="-122"/>
            </a:endParaRPr>
          </a:p>
        </p:txBody>
      </p:sp>
      <p:sp>
        <p:nvSpPr>
          <p:cNvPr id="6" name="New shape"/>
          <p:cNvSpPr/>
          <p:nvPr/>
        </p:nvSpPr>
        <p:spPr>
          <a:xfrm>
            <a:off x="7301229" y="3011879"/>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共享经济模式应用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引入共享经济概念，通过动态定价和按需服务减少空驶率，提高资源利用率。这不仅降低了单次出行的成本，也促进了整个行业的健康发展。</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05</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应用场景拓展</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目录</a:t>
            </a:r>
            <a:endParaRPr sz="4800" b="1" i="0">
              <a:solidFill>
                <a:srgbClr val="C22020"/>
              </a:solidFill>
              <a:latin typeface="微软雅黑" panose="020B0503020204020204" charset="-122"/>
            </a:endParaRPr>
          </a:p>
        </p:txBody>
      </p:sp>
      <p:sp>
        <p:nvSpPr>
          <p:cNvPr id="4" name="New shape"/>
          <p:cNvSpPr/>
          <p:nvPr/>
        </p:nvSpPr>
        <p:spPr>
          <a:xfrm>
            <a:off x="1486800"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18D6B"/>
                </a:solidFill>
                <a:latin typeface="微软雅黑" panose="020B0503020204020204" charset="-122"/>
              </a:rPr>
              <a:t>01</a:t>
            </a:r>
            <a:endParaRPr sz="1575" b="1">
              <a:solidFill>
                <a:srgbClr val="F18D6B"/>
              </a:solidFill>
              <a:latin typeface="微软雅黑" panose="020B0503020204020204" charset="-122"/>
            </a:endParaRPr>
          </a:p>
          <a:p>
            <a:pPr>
              <a:lnSpc>
                <a:spcPct val="150000"/>
              </a:lnSpc>
            </a:pPr>
            <a:r>
              <a:rPr sz="1575" b="0" i="0">
                <a:solidFill>
                  <a:srgbClr val="000000"/>
                </a:solidFill>
                <a:latin typeface="微软雅黑" panose="020B0503020204020204" charset="-122"/>
              </a:rPr>
              <a:t>概念解析与背景</a:t>
            </a:r>
            <a:endParaRPr sz="1575" b="0" i="0">
              <a:solidFill>
                <a:srgbClr val="000000"/>
              </a:solidFill>
              <a:latin typeface="微软雅黑" panose="020B0503020204020204" charset="-122"/>
            </a:endParaRPr>
          </a:p>
        </p:txBody>
      </p:sp>
      <p:sp>
        <p:nvSpPr>
          <p:cNvPr id="5" name="New shape"/>
          <p:cNvSpPr/>
          <p:nvPr/>
        </p:nvSpPr>
        <p:spPr>
          <a:xfrm>
            <a:off x="3455314"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18D6B"/>
                </a:solidFill>
                <a:latin typeface="微软雅黑" panose="020B0503020204020204" charset="-122"/>
              </a:rPr>
              <a:t>02</a:t>
            </a:r>
            <a:endParaRPr sz="1575" b="1">
              <a:solidFill>
                <a:srgbClr val="F18D6B"/>
              </a:solidFill>
              <a:latin typeface="微软雅黑" panose="020B0503020204020204" charset="-122"/>
            </a:endParaRPr>
          </a:p>
          <a:p>
            <a:pPr>
              <a:lnSpc>
                <a:spcPct val="150000"/>
              </a:lnSpc>
            </a:pPr>
            <a:r>
              <a:rPr sz="1575" b="0" i="0">
                <a:solidFill>
                  <a:srgbClr val="000000"/>
                </a:solidFill>
                <a:latin typeface="微软雅黑" panose="020B0503020204020204" charset="-122"/>
              </a:rPr>
              <a:t>技术原理与架构</a:t>
            </a:r>
            <a:endParaRPr sz="1575" b="0" i="0">
              <a:solidFill>
                <a:srgbClr val="000000"/>
              </a:solidFill>
              <a:latin typeface="微软雅黑" panose="020B0503020204020204" charset="-122"/>
            </a:endParaRPr>
          </a:p>
        </p:txBody>
      </p:sp>
      <p:sp>
        <p:nvSpPr>
          <p:cNvPr id="6" name="New shape"/>
          <p:cNvSpPr/>
          <p:nvPr/>
        </p:nvSpPr>
        <p:spPr>
          <a:xfrm>
            <a:off x="5423828"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18D6B"/>
                </a:solidFill>
                <a:latin typeface="微软雅黑" panose="020B0503020204020204" charset="-122"/>
              </a:rPr>
              <a:t>03</a:t>
            </a:r>
            <a:endParaRPr sz="1575" b="1">
              <a:solidFill>
                <a:srgbClr val="F18D6B"/>
              </a:solidFill>
              <a:latin typeface="微软雅黑" panose="020B0503020204020204" charset="-122"/>
            </a:endParaRPr>
          </a:p>
          <a:p>
            <a:pPr>
              <a:lnSpc>
                <a:spcPct val="150000"/>
              </a:lnSpc>
            </a:pPr>
            <a:r>
              <a:rPr sz="1575" b="0" i="0">
                <a:solidFill>
                  <a:srgbClr val="000000"/>
                </a:solidFill>
                <a:latin typeface="微软雅黑" panose="020B0503020204020204" charset="-122"/>
              </a:rPr>
              <a:t>运营模式创新</a:t>
            </a:r>
            <a:endParaRPr sz="1575" b="0" i="0">
              <a:solidFill>
                <a:srgbClr val="000000"/>
              </a:solidFill>
              <a:latin typeface="微软雅黑" panose="020B0503020204020204" charset="-122"/>
            </a:endParaRPr>
          </a:p>
        </p:txBody>
      </p:sp>
      <p:sp>
        <p:nvSpPr>
          <p:cNvPr id="7" name="New shape"/>
          <p:cNvSpPr/>
          <p:nvPr/>
        </p:nvSpPr>
        <p:spPr>
          <a:xfrm>
            <a:off x="7392342"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18D6B"/>
                </a:solidFill>
                <a:latin typeface="微软雅黑" panose="020B0503020204020204" charset="-122"/>
              </a:rPr>
              <a:t>04</a:t>
            </a:r>
            <a:endParaRPr sz="1575" b="1">
              <a:solidFill>
                <a:srgbClr val="F18D6B"/>
              </a:solidFill>
              <a:latin typeface="微软雅黑" panose="020B0503020204020204" charset="-122"/>
            </a:endParaRPr>
          </a:p>
          <a:p>
            <a:pPr>
              <a:lnSpc>
                <a:spcPct val="150000"/>
              </a:lnSpc>
            </a:pPr>
            <a:r>
              <a:rPr sz="1575" b="0" i="0">
                <a:solidFill>
                  <a:srgbClr val="000000"/>
                </a:solidFill>
                <a:latin typeface="微软雅黑" panose="020B0503020204020204" charset="-122"/>
              </a:rPr>
              <a:t>优势特点对比</a:t>
            </a:r>
            <a:endParaRPr sz="1575" b="0" i="0">
              <a:solidFill>
                <a:srgbClr val="000000"/>
              </a:solidFill>
              <a:latin typeface="微软雅黑" panose="020B0503020204020204" charset="-122"/>
            </a:endParaRPr>
          </a:p>
        </p:txBody>
      </p:sp>
      <p:sp>
        <p:nvSpPr>
          <p:cNvPr id="8" name="New shape"/>
          <p:cNvSpPr/>
          <p:nvPr/>
        </p:nvSpPr>
        <p:spPr>
          <a:xfrm>
            <a:off x="9360857"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18D6B"/>
                </a:solidFill>
                <a:latin typeface="微软雅黑" panose="020B0503020204020204" charset="-122"/>
              </a:rPr>
              <a:t>05</a:t>
            </a:r>
            <a:endParaRPr sz="1575" b="1">
              <a:solidFill>
                <a:srgbClr val="F18D6B"/>
              </a:solidFill>
              <a:latin typeface="微软雅黑" panose="020B0503020204020204" charset="-122"/>
            </a:endParaRPr>
          </a:p>
          <a:p>
            <a:pPr>
              <a:lnSpc>
                <a:spcPct val="150000"/>
              </a:lnSpc>
            </a:pPr>
            <a:r>
              <a:rPr sz="1575" b="0" i="0">
                <a:solidFill>
                  <a:srgbClr val="000000"/>
                </a:solidFill>
                <a:latin typeface="微软雅黑" panose="020B0503020204020204" charset="-122"/>
              </a:rPr>
              <a:t>应用场景拓展</a:t>
            </a:r>
            <a:endParaRPr sz="1575" b="0" i="0">
              <a:solidFill>
                <a:srgbClr val="000000"/>
              </a:solidFill>
              <a:latin typeface="微软雅黑" panose="020B0503020204020204" charset="-122"/>
            </a:endParaRPr>
          </a:p>
        </p:txBody>
      </p:sp>
      <p:sp>
        <p:nvSpPr>
          <p:cNvPr id="9" name="New shape"/>
          <p:cNvSpPr/>
          <p:nvPr/>
        </p:nvSpPr>
        <p:spPr>
          <a:xfrm>
            <a:off x="1486800"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18D6B"/>
                </a:solidFill>
                <a:latin typeface="微软雅黑" panose="020B0503020204020204" charset="-122"/>
              </a:rPr>
              <a:t>06</a:t>
            </a:r>
            <a:endParaRPr sz="1575" b="1">
              <a:solidFill>
                <a:srgbClr val="F18D6B"/>
              </a:solidFill>
              <a:latin typeface="微软雅黑" panose="020B0503020204020204" charset="-122"/>
            </a:endParaRPr>
          </a:p>
          <a:p>
            <a:pPr>
              <a:lnSpc>
                <a:spcPct val="150000"/>
              </a:lnSpc>
            </a:pPr>
            <a:r>
              <a:rPr sz="1575" b="0" i="0">
                <a:solidFill>
                  <a:srgbClr val="000000"/>
                </a:solidFill>
                <a:latin typeface="微软雅黑" panose="020B0503020204020204" charset="-122"/>
              </a:rPr>
              <a:t>行业挑战剖析</a:t>
            </a:r>
            <a:endParaRPr sz="1575" b="0" i="0">
              <a:solidFill>
                <a:srgbClr val="000000"/>
              </a:solidFill>
              <a:latin typeface="微软雅黑" panose="020B0503020204020204" charset="-122"/>
            </a:endParaRPr>
          </a:p>
        </p:txBody>
      </p:sp>
      <p:sp>
        <p:nvSpPr>
          <p:cNvPr id="10" name="New shape"/>
          <p:cNvSpPr/>
          <p:nvPr/>
        </p:nvSpPr>
        <p:spPr>
          <a:xfrm>
            <a:off x="3455314"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18D6B"/>
                </a:solidFill>
                <a:latin typeface="微软雅黑" panose="020B0503020204020204" charset="-122"/>
              </a:rPr>
              <a:t>07</a:t>
            </a:r>
            <a:endParaRPr sz="1575" b="1">
              <a:solidFill>
                <a:srgbClr val="F18D6B"/>
              </a:solidFill>
              <a:latin typeface="微软雅黑" panose="020B0503020204020204" charset="-122"/>
            </a:endParaRPr>
          </a:p>
          <a:p>
            <a:pPr>
              <a:lnSpc>
                <a:spcPct val="150000"/>
              </a:lnSpc>
            </a:pPr>
            <a:r>
              <a:rPr sz="1575" b="0" i="0">
                <a:solidFill>
                  <a:srgbClr val="000000"/>
                </a:solidFill>
                <a:latin typeface="微软雅黑" panose="020B0503020204020204" charset="-122"/>
              </a:rPr>
              <a:t>未来发展趋势</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城市交通接驳</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空中出租车作为一种新兴的城市交通方式，旨在通过垂直起降技术实现短途快速接驳，缓解地面交通压力。</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城市交通接驳概念</a:t>
            </a:r>
            <a:endParaRPr sz="2100" b="1" i="0">
              <a:solidFill>
                <a:srgbClr val="F18D6B"/>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空中出租车主要服务于城市内部及周边区域，尤其适合高峰时段和紧急情况下的快速出行需求，提升城市交通效率。</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应用场景分析</a:t>
            </a:r>
            <a:endParaRPr sz="2100" b="1" i="0">
              <a:solidFill>
                <a:srgbClr val="F18D6B"/>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空中出租车的普及预计将对城市规划、交通管理及环境影响产生深远影响，需综合考虑技术、经济和社会因素进行规划。</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潜在影响评估</a:t>
            </a:r>
            <a:endParaRPr sz="2100" b="1" i="0">
              <a:solidFill>
                <a:srgbClr val="F18D6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旅游观光线路</a:t>
            </a:r>
            <a:endParaRPr sz="3000" b="1" i="0">
              <a:solidFill>
                <a:srgbClr val="000000"/>
              </a:solidFill>
              <a:latin typeface="微软雅黑" panose="020B0503020204020204" charset="-122"/>
            </a:endParaRPr>
          </a:p>
        </p:txBody>
      </p:sp>
      <p:sp>
        <p:nvSpPr>
          <p:cNvPr id="4" name="New shape"/>
          <p:cNvSpPr/>
          <p:nvPr/>
        </p:nvSpPr>
        <p:spPr>
          <a:xfrm>
            <a:off x="1774800" y="1555200"/>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探索空中观光魅力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空中出租车为旅游观光带来全新视角，让乘客俯瞰城市美景，体验前所未有的飞行旅行。</a:t>
            </a:r>
            <a:endParaRPr sz="1575" b="0" i="0">
              <a:solidFill>
                <a:srgbClr val="000000"/>
              </a:solidFill>
              <a:latin typeface="微软雅黑" panose="020B0503020204020204" charset="-122"/>
            </a:endParaRPr>
          </a:p>
        </p:txBody>
      </p:sp>
      <p:sp>
        <p:nvSpPr>
          <p:cNvPr id="5" name="New shape"/>
          <p:cNvSpPr/>
          <p:nvPr/>
        </p:nvSpPr>
        <p:spPr>
          <a:xfrm>
            <a:off x="1774800" y="2729091"/>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定制旅游路线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根据游客兴趣和需求，设计个性化空中观光路线，涵盖名胜古迹、自然风光等多元景观。</a:t>
            </a:r>
            <a:endParaRPr sz="1575" b="0" i="0">
              <a:solidFill>
                <a:srgbClr val="000000"/>
              </a:solidFill>
              <a:latin typeface="微软雅黑" panose="020B0503020204020204" charset="-122"/>
            </a:endParaRPr>
          </a:p>
        </p:txBody>
      </p:sp>
      <p:sp>
        <p:nvSpPr>
          <p:cNvPr id="6" name="New shape"/>
          <p:cNvSpPr/>
          <p:nvPr/>
        </p:nvSpPr>
        <p:spPr>
          <a:xfrm>
            <a:off x="1774800" y="390298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安全舒适旅程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配备先进飞行技术和安全保障措施，确保乘客在享受空中观光的同时，也能享受到安全舒适的旅行体验。</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2729091"/>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3902982"/>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应急救援响应</a:t>
            </a:r>
            <a:endParaRPr sz="3000" b="1" i="0">
              <a:solidFill>
                <a:srgbClr val="000000"/>
              </a:solidFill>
              <a:latin typeface="微软雅黑" panose="020B0503020204020204" charset="-122"/>
            </a:endParaRPr>
          </a:p>
        </p:txBody>
      </p:sp>
      <p:sp>
        <p:nvSpPr>
          <p:cNvPr id="4" name="New shape"/>
          <p:cNvSpPr/>
          <p:nvPr/>
        </p:nvSpPr>
        <p:spPr>
          <a:xfrm>
            <a:off x="1558800" y="1627200"/>
            <a:ext cx="2744215" cy="280887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空中出租车应急救援概述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空中出租车在应急救援中发挥关键作用，通过快速部署和高效运输能力，为紧急情况下的人员疏散和物资运输提供支持。</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救援响应流程优化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优化空中出租车的救援响应流程是提升效率的关键，包括简化调度程序、加强实时监控和提高飞行员应对能力，确保迅速反应。</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关键技术与设备应用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采用先进的导航系统、通信技术和医疗救护装备，在空中出租车中实施精准定位和有效救治，保障救援任务的成功执行。</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06</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行业挑战剖析</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法规政策限制</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法规框架概述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空中出租车的发展受到全球多国制定的法规政策限制，涵盖安全标准、运营许可及飞行区域划分等方面。</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安全与隐私保护</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针对空中出租车的安全监管措施包括严格的技术审查和飞行员资格认证，同时确保乘客数据隐私得到妥善保护。</a:t>
            </a:r>
            <a:endParaRPr sz="1575" b="0" i="0">
              <a:solidFill>
                <a:srgbClr val="000000"/>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政策推动与挑战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各国政府正积极推动空中出租车项目发展，但也面临技术成熟度不足、公众接受度等挑战，需持续优化政策环境。</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空域管理难题</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空中出租车的普及导致空域资源紧张，需制定有效策略避免不同飞行器间的冲突，保障飞行安全。</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空域冲突管理</a:t>
            </a:r>
            <a:endParaRPr sz="2100" b="1" i="0">
              <a:solidFill>
                <a:srgbClr val="F18D6B"/>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传统航空与新兴空中出租车系统共存，对空中交通控制系统提出更高要求，需要创新技术以适应复杂环境。</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空中交通控制挑战</a:t>
            </a:r>
            <a:endParaRPr sz="2100" b="1" i="0">
              <a:solidFill>
                <a:srgbClr val="F18D6B"/>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针对空中出租车的特殊性，需制定专门的法规和标准，确保其在合法合规的前提下运营，保护公众利益。</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法规与标准建立</a:t>
            </a:r>
            <a:endParaRPr sz="2100" b="1" i="0">
              <a:solidFill>
                <a:srgbClr val="F18D6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公众接受度培养</a:t>
            </a:r>
            <a:endParaRPr sz="3000" b="1" i="0">
              <a:solidFill>
                <a:srgbClr val="000000"/>
              </a:solidFill>
              <a:latin typeface="微软雅黑" panose="020B0503020204020204" charset="-122"/>
            </a:endParaRPr>
          </a:p>
        </p:txBody>
      </p:sp>
      <p:sp>
        <p:nvSpPr>
          <p:cNvPr id="4" name="New shape"/>
          <p:cNvSpPr/>
          <p:nvPr/>
        </p:nvSpPr>
        <p:spPr>
          <a:xfrm>
            <a:off x="1774800" y="1555200"/>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公众认知教育</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通过媒体宣传、科普活动等方式，提高公众对空中出租车技术的理解，消除恐惧与疑虑。</a:t>
            </a:r>
            <a:endParaRPr sz="1575" b="0" i="0">
              <a:solidFill>
                <a:srgbClr val="000000"/>
              </a:solidFill>
              <a:latin typeface="微软雅黑" panose="020B0503020204020204" charset="-122"/>
            </a:endParaRPr>
          </a:p>
        </p:txBody>
      </p:sp>
      <p:sp>
        <p:nvSpPr>
          <p:cNvPr id="5" name="New shape"/>
          <p:cNvSpPr/>
          <p:nvPr/>
        </p:nvSpPr>
        <p:spPr>
          <a:xfrm>
            <a:off x="1774800" y="2729091"/>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安全性能展示</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强调空中出租车的先进技术和严格的安全标准，增强公众对其安全性的信任感。</a:t>
            </a:r>
            <a:endParaRPr sz="1575" b="0" i="0">
              <a:solidFill>
                <a:srgbClr val="000000"/>
              </a:solidFill>
              <a:latin typeface="微软雅黑" panose="020B0503020204020204" charset="-122"/>
            </a:endParaRPr>
          </a:p>
        </p:txBody>
      </p:sp>
      <p:sp>
        <p:nvSpPr>
          <p:cNvPr id="6" name="New shape"/>
          <p:cNvSpPr/>
          <p:nvPr/>
        </p:nvSpPr>
        <p:spPr>
          <a:xfrm>
            <a:off x="1774800" y="3902982"/>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用户体验分享</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邀请早期体验者分享乘坐感受，利用真实案例提升公众接受度和期待值。</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2729091"/>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3902982"/>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07</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未来发展趋势</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智能化升级方向</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自动驾驶技术应用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空中出租车采用先进的自动驾驶系统，通过高精度传感器和算法实现自主飞行，确保安全高效的空中运输服务。</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3" y="1627201"/>
            <a:ext cx="3040517" cy="3267239"/>
          </a:xfrm>
          <a:prstGeom prst="roundRect">
            <a:avLst>
              <a:gd name="adj" fmla="val 9999"/>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实时数据分析能力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利用大数据和云计算技术，对飞行数据进行实时分析处理，优化飞行路径和调度策略，提高运营效率并减少能源消耗。</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19" y="1627201"/>
            <a:ext cx="3040517" cy="3267239"/>
          </a:xfrm>
          <a:prstGeom prst="roundRect">
            <a:avLst>
              <a:gd name="adj" fmla="val 9999"/>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智能维护与故障诊断</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集成物联网技术，实时监测设备状态，运用机器学习算法进行故障预测与诊断，实现主动维护，延长设备使用寿命。</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跨城际网络布局</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网络布局策略</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针对跨城际的空中出租车服务，需规划高效的航线与停靠点分布，确保覆盖主要城市及枢纽，同时优化乘客转乘流程，提升整体出行效率。</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18D6B"/>
                </a:solidFill>
                <a:latin typeface="微软雅黑" panose="020B0503020204020204" charset="-122"/>
              </a:rPr>
              <a:t>基础设施配套</a:t>
            </a:r>
            <a:endParaRPr sz="2100" b="1" i="0">
              <a:solidFill>
                <a:srgbClr val="F18D6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实现空中出租车的顺畅运营，需在关键节点建设专用起降平台、充电站等基础设施，并与现有交通系统无缝对接，保障服务连续性与安全性。</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技术与监管同步</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推动跨城际网络布局的同时，需同步发展相关航空技术和安全监管措施，包括低空飞行管理、智能调度系统等，确保服务的可行性与合规性。</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01</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概念解析与背景</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生态协同发展</a:t>
            </a:r>
            <a:endParaRPr sz="3000" b="1" i="0">
              <a:solidFill>
                <a:srgbClr val="000000"/>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生态系统构建</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空中出租车的发展需构建完善的生态系统，包括飞行器技术、通信系统、地面支持设施等，以确保安全、高效运行。</a:t>
            </a:r>
            <a:endParaRPr sz="1575" b="0" i="0">
              <a:solidFill>
                <a:srgbClr val="000000"/>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环境影响考量</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在推进空中出租车项目时，必须充分考虑其对环境的影响，采取有效措施减少碳排放和噪音污染，实现可持续发展目标。</a:t>
            </a:r>
            <a:endParaRPr sz="1575" b="0" i="0">
              <a:solidFill>
                <a:srgbClr val="000000"/>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法规政策支持</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政府应出台相关政策与法规，为空中出租车的研发、测试和运营提供法律保障，同时鼓励技术创新与行业合作，推动生态协同发展。</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定义空中出租车</a:t>
            </a:r>
            <a:endParaRPr sz="3000" b="1" i="0">
              <a:solidFill>
                <a:srgbClr val="000000"/>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空中出租车定义</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空中出租车是一种垂直起降的电动飞行器，旨在提供城市内的短途空中交通服务。</a:t>
            </a:r>
            <a:endParaRPr sz="1575" b="0" i="0">
              <a:solidFill>
                <a:srgbClr val="000000"/>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18D6B"/>
                </a:solidFill>
                <a:latin typeface="微软雅黑" panose="020B0503020204020204" charset="-122"/>
              </a:rPr>
              <a:t>技术原理概述</a:t>
            </a:r>
            <a:endParaRPr sz="2100" b="1" i="0">
              <a:solidFill>
                <a:srgbClr val="F18D6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利用先进的电动推进系统和自动驾驶技术，实现平稳、安全的飞行操作。</a:t>
            </a:r>
            <a:endParaRPr sz="1575" b="0" i="0">
              <a:solidFill>
                <a:srgbClr val="000000"/>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未来发展潜力</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空中出租车有望缓解城市地面交通拥堵，提升出行效率，是未来城市交通的重要组成部分。</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发展历程概述</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空中出租车的发展历程从概念提出到初步试验，再到逐步实现商业化运营，经历了数十年的技术积累和市场验证。</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发展历程简述</a:t>
            </a:r>
            <a:endParaRPr sz="2100" b="1" i="0">
              <a:solidFill>
                <a:srgbClr val="F18D6B"/>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在发展历程中，空中出租车实现了多项关键技术突破，包括垂直起降技术、飞行控制系统以及安全性能的提升等。</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关键技术突破</a:t>
            </a:r>
            <a:endParaRPr sz="2100" b="1" i="0">
              <a:solidFill>
                <a:srgbClr val="F18D6B"/>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展望未来，空中出租车有望成为城市交通的重要组成部分，提供高效、环保的出行方式，对城市交通格局产生深远影响。</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未来展望</a:t>
            </a:r>
            <a:endParaRPr sz="2100" b="1" i="0">
              <a:solidFill>
                <a:srgbClr val="F18D6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市场需求分析</a:t>
            </a:r>
            <a:endParaRPr sz="3000" b="1" i="0">
              <a:solidFill>
                <a:srgbClr val="000000"/>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市场需求背景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随着城市化进程加快，交通拥堵问题日益严重，传统交通工具难以满足高效出行需求。空中出租车作为创新交通方式应运而生。</a:t>
            </a:r>
            <a:endParaRPr sz="1575" b="0" i="0">
              <a:solidFill>
                <a:srgbClr val="000000"/>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目标用户群体</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主要面向城市白领、商务人士及旅游爱好者等高消费群体，他们追求时间效率和出行体验，对新型交通工具有较高接受度。</a:t>
            </a:r>
            <a:endParaRPr sz="1575" b="0" i="0">
              <a:solidFill>
                <a:srgbClr val="000000"/>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市场潜力分析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预计未来十年内，全球空中出租车市场规模将显著增长，尤其在大城市和经济发达地区，其便捷性和环保性将吸引更多用户选择。</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02</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技术原理与架构</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动力系统设计</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动力系统概述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空中出租车的动力系统是实现垂直起降的关键，通常采用电动螺旋桨或喷气发动机作为推进装置。</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电动螺旋桨技术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电动螺旋桨利用电动机驱动旋翼产生升力，具有噪音低、维护简单等优点，适用于城市短途运输。</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2"/>
            <a:ext cx="3040502" cy="32672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喷气发动机应用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喷气发动机通过高速喷射气体产生推力，提供更远的航程和更高的速度，适合长距离快速运输需求。</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导航控制技术</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自动导航系统</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空中出租车采用先进的自动导航系统，通过GPS和惯性导航技术实现精准定位与路径规划，确保飞行安全与效率。</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18D6B"/>
                </a:solidFill>
                <a:latin typeface="微软雅黑" panose="020B0503020204020204" charset="-122"/>
              </a:rPr>
              <a:t>避障技术</a:t>
            </a:r>
            <a:endParaRPr sz="2100" b="1" i="0">
              <a:solidFill>
                <a:srgbClr val="F18D6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配备多传感器融合的避障系统，实时监测周围环境，有效避免飞行中可能遇到的障碍物，保障乘客安全。</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远程控制与监控</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利用远程控制与实时监控系统，地面操作人员可以对空中出租车进行精确操控与状态监控，提高运营管理水平。</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3968</Words>
  <Application>WPS 演示</Application>
  <PresentationFormat>全屏显示(4:3)</PresentationFormat>
  <Paragraphs>355</Paragraphs>
  <Slides>31</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31</vt:i4>
      </vt:variant>
    </vt:vector>
  </HeadingPairs>
  <TitlesOfParts>
    <vt:vector size="38"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2025-09-30T14:38:00Z</dcterms:created>
  <dcterms:modified xsi:type="dcterms:W3CDTF">2025-09-30T14:37:42Z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FE2DAA57C8014D0DBBAEA73FE2757149_12</vt:lpwstr>
  </property>
  <property fmtid="{D5CDD505-2E9C-101B-9397-08002B2CF9AE}" pid="3" name="KSOProductBuildVer">
    <vt:lpwstr>2052-12.1.0.22529</vt:lpwstr>
  </property>
</Properties>
</file>