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游戏引擎技术全景解析</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2B7F"/>
                </a:solidFill>
                <a:latin typeface="微软雅黑" panose="020B0503020204020204" charset="-122"/>
              </a:rPr>
              <a:t>核心架构与创新应用探索</a:t>
            </a:r>
            <a:endParaRPr sz="3000" b="1" i="0">
              <a:solidFill>
                <a:srgbClr val="002B7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渲染系统原理</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渲染系统是游戏引擎的核心部分，负责将3D场景转换为屏幕上的2D图像。它直接影响游戏的视觉效果和性能表现。</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渲染系统概述</a:t>
            </a:r>
            <a:endParaRPr sz="2100" b="1" i="0">
              <a:solidFill>
                <a:srgbClr val="002B7F"/>
              </a:solidFill>
              <a:latin typeface="微软雅黑" panose="020B0503020204020204" charset="-122"/>
            </a:endParaRPr>
          </a:p>
        </p:txBody>
      </p:sp>
      <p:sp>
        <p:nvSpPr>
          <p:cNvPr id="6" name="New shape"/>
          <p:cNvSpPr/>
          <p:nvPr/>
        </p:nvSpPr>
        <p:spPr>
          <a:xfrm>
            <a:off x="4430015" y="2878465"/>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光栅化是一种传统的渲染技术，通过计算像素颜色来生成图像。实时光线追踪则模拟真实光线路径，提供更逼真的光影效果，但需要更高计算资源。</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光栅化与实时光线追踪</a:t>
            </a:r>
            <a:endParaRPr sz="2100" b="1" i="0">
              <a:solidFill>
                <a:srgbClr val="002B7F"/>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着色器是控制渲染过程的关键代码，包括顶点着色器和片段着色器。它们分别处理顶点数据和像素颜色，实现复杂的视觉效果如阴影、反射等。</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着色器编程基础</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物理模拟机制</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物理模拟概述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物理模拟是游戏引擎中的核心功能，通过模拟现实世界的物理规律，为玩家提供逼真的游戏体验。</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关键物理组件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碰撞检测、重力计算和刚体动力学是物理模拟的三大关键组件，它们共同作用实现游戏的物理真实性。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优化技术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为保证游戏性能，采用空间分割、数据压缩和预计算等优化技术来提升物理模拟的效率和响应速度。</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04</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开发工作流程</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场景搭建步骤</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场景设计概念化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在游戏开发初期，设计师需根据游戏背景和故事情节，构思并绘制出初步的场景草图，明确场景的风格、布局以及关键元素。</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03" cy="3627421"/>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三维建模与材质应用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利用3D建模软件，将场景草图转化为三维模型，同时选择合适的材质和纹理，以增强场景的真实感和视觉效果。</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4" y="1627201"/>
            <a:ext cx="3040532" cy="3627420"/>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光照与特效调整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通过设置光源类型、强度及位置，营造适宜的光影效果；此外，还需添加天气、粒子等特效，以丰富场景氛围，提升玩家沉浸感。</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脚本编写规范</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脚本编写基础</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脚本编写是游戏引擎开发的核心，涉及场景构建、角色行为定义等。掌握基础语法和逻辑结构，是编写高效代码的前提。</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变量与数据类型</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在脚本编写中，合理使用变量和数据类型至关重要。了解不同数据类型的特性和使用场景，有助于提高代码的可读性和运行效率。</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控制结构应用</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控制结构如条件判断、循环等，是实现游戏逻辑的关键。熟练运用这些结构，可以创建复杂且灵活的游戏流程。</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05</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跨平台适配性</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PC端优化策略</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内存管理优化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合理分配和管理游戏运行时的内存资源，减少内存泄漏和碎片，提高程序运行效率。</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渲染管线优化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通过优化图形渲染路径，减少不必要的渲染操作，提升PC端游戏的帧率和视觉表现。</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多线程技术应用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利用现代CPU的多核心特性，实现任务并行处理，有效缩短游戏加载时间和提高响应速度。</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移动端兼容方案</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移动端适配策略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针对移动设备特性，采用响应式设计确保界面元素自适应不同屏幕尺寸，优化触控操作体验，提升用户交互效率。</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性能优化技术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通过代码压缩、资源懒加载及合理使用缓存机制减少应用体积与启动时间，同时利用多线程处理提升渲染效率，确保流畅运行。</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兼容性测试与调优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构建跨品牌、跨版本的测试环境，定期进行功能验证及性能监控，根据反馈迭代调整，保证游戏在主流移动平台稳定运行无障碍。</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06</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美术资源管理</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材质贴图处理</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贴图材质基础概念</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材质贴图是游戏引擎中用于模拟物体表面属性的重要工具，包括颜色、纹理和光照等，直接影响视觉效果。</a:t>
            </a:r>
            <a:endParaRPr sz="1575" b="0" i="0">
              <a:solidFill>
                <a:srgbClr val="000000"/>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材质编辑器使用技巧</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掌握材质编辑器的功能，如调整参数、应用效果，可以有效提升模型的真实感，增强游戏体验。</a:t>
            </a:r>
            <a:endParaRPr sz="1575" b="0" i="0">
              <a:solidFill>
                <a:srgbClr val="000000"/>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优化贴图性能策略</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通过合理的贴图压缩、分辨率选择和内存管理，减少加载时间，提高游戏的运行效率和流畅度。</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目录</a:t>
            </a:r>
            <a:endParaRPr sz="4800" b="1" i="0">
              <a:solidFill>
                <a:srgbClr val="0055FF"/>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游戏引擎概述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主流游戏引擎类型</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核心架构解析</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开发工作流程</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跨平台适配性</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美术资源管理</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光照与特效实现</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AI行为系统</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音频系统集成</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性能优化技巧</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动画状态机设计</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动画状态机是控制角色行为和动画播放的核心机制，通过定义状态和过渡条件实现动画的连贯性和逻辑性。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动画状态机概述</a:t>
            </a:r>
            <a:endParaRPr sz="2100" b="1" i="0">
              <a:solidFill>
                <a:srgbClr val="002B7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遵循模块化、可扩展的设计原则，通过明确的状态定义、事件响应和状态转换流程，确保动画的高效管理和灵活调整。</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设计原则与流程</a:t>
            </a:r>
            <a:endParaRPr sz="2100" b="1" i="0">
              <a:solidFill>
                <a:srgbClr val="002B7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掌握帧同步、事件触发等关键技术，应用于游戏开发中的角色动作、场景切换等环节，提升用户体验和交互效果。</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关键技术与应用</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07</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光照与特效实现</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全局光照技术</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全局光照技术概述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全局光照技术模拟真实世界中光与物体相互作用，通过计算光线传播路径和反射、折射等效果，实现更逼真的光影渲染。</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实时全局光照技术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实时全局光照技术在不牺牲性能的前提下，通过简化模型和算法优化，实现游戏场景中即时的光影效果，提升游戏体验。</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离线全局光照技术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离线全局光照技术利用预渲染或预计算方法生成光影贴图，虽不实时更新，但能提供极高质量和细节的光影效果，常用于高要求场景。</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粒子系统应用</a:t>
            </a:r>
            <a:endParaRPr sz="3000" b="1" i="0">
              <a:solidFill>
                <a:srgbClr val="000000"/>
              </a:solidFill>
              <a:latin typeface="微软雅黑" panose="020B0503020204020204" charset="-122"/>
            </a:endParaRPr>
          </a:p>
        </p:txBody>
      </p:sp>
      <p:sp>
        <p:nvSpPr>
          <p:cNvPr id="4" name="New shape"/>
          <p:cNvSpPr/>
          <p:nvPr/>
        </p:nvSpPr>
        <p:spPr>
          <a:xfrm>
            <a:off x="1558800" y="1627200"/>
            <a:ext cx="3040555" cy="3988065"/>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粒子系统概述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粒子系统是一种用于模拟大量细小物体（如烟雾、火焰、雨滴等）的技术，广泛应用于游戏引擎中。它通过生成和控制粒子的属性来创建动态视觉效果。</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54" y="1627201"/>
            <a:ext cx="3040542" cy="3988065"/>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粒子系统的组成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粒子系统由多个部分组成，包括粒子发射器、粒子属性、粒子生命周期以及粒子碰撞检测等。每个部分都对最终的视觉效果起着至关重要的作用。</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97" y="1627201"/>
            <a:ext cx="3040554" cy="3988065"/>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粒子系统在游戏中的应用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在游戏开发中，粒子系统常用于制作爆炸效果、水流、火焰等复杂视觉效果，提升游戏的视觉表现力和吸引力，增强玩家的沉浸感。</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08</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AI行为系统</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路径寻找算法</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A*算法是一种广泛应用于路径寻找的启发式搜索算法，通过结合实际代价和预估代价来选择最优路径，适用于多种动态环境。</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A*算法介绍</a:t>
            </a:r>
            <a:endParaRPr sz="2100" b="1" i="0">
              <a:solidFill>
                <a:srgbClr val="002B7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Dijkstra算法是解决加权图中单源最短路径问题的经典算法，通过贪心策略逐步扩展节点直至找到所有节点的最短路径。</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Dijkstra算法详解</a:t>
            </a:r>
            <a:endParaRPr sz="2100" b="1" i="0">
              <a:solidFill>
                <a:srgbClr val="002B7F"/>
              </a:solidFill>
              <a:latin typeface="微软雅黑" panose="020B0503020204020204" charset="-122"/>
            </a:endParaRPr>
          </a:p>
        </p:txBody>
      </p:sp>
      <p:sp>
        <p:nvSpPr>
          <p:cNvPr id="8" name="New shape"/>
          <p:cNvSpPr/>
          <p:nvPr/>
        </p:nvSpPr>
        <p:spPr>
          <a:xfrm>
            <a:off x="7301229" y="2365228"/>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BFS算法是一种基于层次遍历的搜索算法，适用于无权图的路径寻找问题，能够保证找到从起点到目标点的最短路径。</a:t>
            </a:r>
            <a:endParaRPr sz="1575" b="0" i="0">
              <a:solidFill>
                <a:srgbClr val="000000"/>
              </a:solidFill>
              <a:latin typeface="微软雅黑" panose="020B0503020204020204" charset="-122"/>
            </a:endParaRPr>
          </a:p>
        </p:txBody>
      </p:sp>
      <p:sp>
        <p:nvSpPr>
          <p:cNvPr id="9" name="New shape"/>
          <p:cNvSpPr/>
          <p:nvPr/>
        </p:nvSpPr>
        <p:spPr>
          <a:xfrm>
            <a:off x="7298823" y="1627200"/>
            <a:ext cx="2547955" cy="611028"/>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广度优先搜索(BFS)</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决策树构建方法</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决策树基本概念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决策树是一种用于分类和回归分析的数据结构，通过节点与分支构建树形模型，模拟人类决策过程，有效处理离散和连续数据。</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构建步骤详解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首先定义问题及选择特征，然后利用训练数据集生成树模型，包括选择最优特征分割、确定叶子结点等步骤，最终形成完整决策树。</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应用场景举例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决策树广泛应用于医疗诊断、金融风险评估等领域。例如，在医疗领域，通过分析患者症状和历史数据，辅助医生做出更准确的诊断。</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09</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音频系统集成</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环境音效设计</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环境音效的重要性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环境音效在游戏设计中扮演关键角色，它能增强沉浸感和真实感，使玩家更深入地体验游戏世界。</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音效设计原则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音效设计需遵循真实性、一致性和情感性原则，通过精准的声音选择和调整，营造符合场景氛围的听觉体验。</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技术应用与实践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利用专业软件进行环境音效设计和编辑，结合游戏引擎优化，实现声音与画面完美融合，提升整体游戏体验。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音乐动态切换</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音乐动态切换原理</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音乐动态切换基于游戏引擎中的声音系统，通过编程实时调整背景音乐或音效的音量、节奏等参数。</a:t>
            </a:r>
            <a:endParaRPr sz="1575" b="0" i="0">
              <a:solidFill>
                <a:srgbClr val="000000"/>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实现方法与技巧</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利用游戏引擎内置的音乐API，编写脚本控制音频播放和暂停，结合事件触发机制实现无缝切换。</a:t>
            </a:r>
            <a:endParaRPr sz="1575" b="0" i="0">
              <a:solidFill>
                <a:srgbClr val="000000"/>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应用场景实例</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在角色扮演游戏中，根据角色情绪或战斗状态自动调整背景音乐，增强玩家沉浸感和游戏体验。</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01</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游戏引擎概述</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10</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性能优化技巧</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内存泄漏排查</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内存泄漏定义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内存泄漏指程序在运行过程中未能释放已分配但不再使用的内存资源，导致系统可用内存逐渐减少。</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内存泄漏影响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内存泄漏会导致游戏性能下降、响应速度变慢，严重时可能引发崩溃或数据丢失，影响用户体验和游戏稳定性。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排查方法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通过工具检测未释放内存、分析代码逻辑、优化数据结构等方法，有效发现并解决内存泄漏问题，提升游戏性能与稳定性。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帧率稳定控制</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帧率稳定定义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帧率稳定指在游戏运行过程中，保持每秒钟显示的画面数量（帧数）恒定，避免因帧率波动导致视觉卡顿或不连贯。</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影响因素分析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影响帧率稳定的主要因素包括硬件性能、网络状况、游戏复杂度等。通过优化代码和资源管理，可提升帧率稳定性。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控制策略介绍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常用的帧率控制策略有动态调整渲染细节、预设最低帧率限制及使用异步计算等。这些策略有助于在不同场景下维持稳定的游戏体验。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定义与功能</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游戏引擎定义</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游戏引擎是一套完整的开发工具集合，用于创建和运行电子游戏。它包括图形渲染、物理模拟等核心技术模块。</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游戏引擎功能</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游戏引擎提供从建模到渲染的全流程支持，通过优化流程减少开发时间，同时确保游戏的高质量表现与跨平台兼容性。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游戏引擎重要性</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在现代游戏开发中，游戏引擎不仅是技术核心，也是提升游戏质量和效率的关键因素，直接影响最终产品的市场竞争力。</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发展历程简介</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游戏引擎起源于20世纪80年代，最初用于简化游戏开发流程。随着技术进步，现已成为游戏制作的核心工具。</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游戏引擎起源</a:t>
            </a:r>
            <a:endParaRPr sz="2100" b="1" i="0">
              <a:solidFill>
                <a:srgbClr val="002B7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从简单的图形渲染到复杂的物理模拟，游戏引擎的关键技术经历了多次重大变革，极大地推动了游戏行业的发展。</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关键技术演进</a:t>
            </a:r>
            <a:endParaRPr sz="2100" b="1" i="0">
              <a:solidFill>
                <a:srgbClr val="002B7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当前，游戏引擎不仅应用于游戏开发，还扩展到影视、建筑等领域，展现出强大的跨领域应用潜力。</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行业应用现状</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02</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主流游戏引擎类型</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虚幻引擎特点</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虚幻引擎概述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虚幻引擎是一个强大的游戏开发工具，提供先进的图形渲染技术和丰富的功能，支持跨平台开发。</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实时渲染技术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虚幻引擎采用实时渲染技术，实现高度真实的图像效果，提升游戏的视觉体验和沉浸感。</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跨平台兼容性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虚幻引擎支持多平台发布，包括PC、主机和移动设备，开发者无需重复工作即可覆盖更多用户群体。</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Unity优势分析</a:t>
            </a:r>
            <a:endParaRPr sz="3000" b="1" i="0">
              <a:solidFill>
                <a:srgbClr val="000000"/>
              </a:solidFill>
              <a:latin typeface="微软雅黑" panose="020B0503020204020204" charset="-122"/>
            </a:endParaRPr>
          </a:p>
        </p:txBody>
      </p:sp>
      <p:sp>
        <p:nvSpPr>
          <p:cNvPr id="4" name="New shape"/>
          <p:cNvSpPr/>
          <p:nvPr/>
        </p:nvSpPr>
        <p:spPr>
          <a:xfrm>
            <a:off x="1558800" y="1627201"/>
            <a:ext cx="3040532" cy="3947988"/>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Unity引擎概述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Unity是一款广泛使用的跨平台游戏引擎，支持2D和3D游戏开发。其友好的界面和强大的功能，使其成为开发者的首选工具。</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947988"/>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Unity优势分析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Unity以其易用性、跨平台支持和丰富的资源库著称。它允许开发者快速创建高质量的游戏内容，并轻松部署到不同的游戏平台。</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5" y="1627202"/>
            <a:ext cx="3040553" cy="3947988"/>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Unity在游戏开发中的应用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Unity被广泛应用于移动游戏、PC游戏、主机游戏以及VR/AR游戏的开发中。它的灵活性和扩展性使其能够适应各种类型的游戏项目需求。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03</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核心架构解析</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3935</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2025-09-30T11:05:00Z</dcterms:created>
  <dcterms:modified xsi:type="dcterms:W3CDTF">2025-09-30T11:04:40Z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BC4E8DC393DF4E53AAE13B391D3695A4_12</vt:lpwstr>
  </property>
  <property fmtid="{D5CDD505-2E9C-101B-9397-08002B2CF9AE}" pid="3" name="KSOProductBuildVer">
    <vt:lpwstr>2052-12.1.0.22529</vt:lpwstr>
  </property>
</Properties>
</file>