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Lst>
  <p:sldSz cx="12192000" cy="6858000" type="screen16x9"/>
  <p:notesSz cx="6858000" cy="9144000"/>
  <p:custDataLst>
    <p:tags r:id="rId4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9" Type="http://schemas.openxmlformats.org/officeDocument/2006/relationships/tags" Target="tags/tag1.xml"/><Relationship Id="rId48" Type="http://schemas.openxmlformats.org/officeDocument/2006/relationships/tableStyles" Target="tableStyles.xml"/><Relationship Id="rId47" Type="http://schemas.openxmlformats.org/officeDocument/2006/relationships/viewProps" Target="viewProps.xml"/><Relationship Id="rId46" Type="http://schemas.openxmlformats.org/officeDocument/2006/relationships/presProps" Target="presProps.xml"/><Relationship Id="rId45" Type="http://schemas.openxmlformats.org/officeDocument/2006/relationships/slide" Target="slides/slide43.xml"/><Relationship Id="rId44" Type="http://schemas.openxmlformats.org/officeDocument/2006/relationships/slide" Target="slides/slide42.xml"/><Relationship Id="rId43" Type="http://schemas.openxmlformats.org/officeDocument/2006/relationships/slide" Target="slides/slide41.xml"/><Relationship Id="rId42" Type="http://schemas.openxmlformats.org/officeDocument/2006/relationships/slide" Target="slides/slide40.xml"/><Relationship Id="rId41" Type="http://schemas.openxmlformats.org/officeDocument/2006/relationships/slide" Target="slides/slide39.xml"/><Relationship Id="rId40" Type="http://schemas.openxmlformats.org/officeDocument/2006/relationships/slide" Target="slides/slide38.xml"/><Relationship Id="rId4" Type="http://schemas.openxmlformats.org/officeDocument/2006/relationships/slide" Target="slides/slide2.xml"/><Relationship Id="rId39" Type="http://schemas.openxmlformats.org/officeDocument/2006/relationships/slide" Target="slides/slide37.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2.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8.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4.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0.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4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4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4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4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6.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低空经济产业新蓝海</a:t>
            </a:r>
            <a:endParaRPr sz="4800" b="1" i="0">
              <a:solidFill>
                <a:srgbClr val="000000"/>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0F3552"/>
                </a:solidFill>
                <a:latin typeface="微软雅黑" panose="020B0503020204020204" charset="-122"/>
              </a:rPr>
              <a:t>创新驱动立体化发展空间</a:t>
            </a:r>
            <a:endParaRPr sz="3000" b="1" i="0">
              <a:solidFill>
                <a:srgbClr val="0F3552"/>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作者：</a:t>
            </a:r>
            <a:r>
              <a:rPr lang="zh-CN" sz="1575" b="0" i="0">
                <a:solidFill>
                  <a:srgbClr val="000000"/>
                </a:solidFill>
                <a:latin typeface="微软雅黑" panose="020B0503020204020204" charset="-122"/>
              </a:rPr>
              <a:t>张抿</a:t>
            </a:r>
            <a:r>
              <a:rPr lang="zh-CN" sz="1575" b="0" i="0">
                <a:solidFill>
                  <a:srgbClr val="000000"/>
                </a:solidFill>
                <a:latin typeface="微软雅黑" panose="020B0503020204020204" charset="-122"/>
              </a:rPr>
              <a:t>轩</a:t>
            </a:r>
            <a:endParaRPr lang="zh-CN" sz="1575" b="0" i="0">
              <a:solidFill>
                <a:srgbClr val="000000"/>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汇报时间: 2025/10/01</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行业标准建设</a:t>
            </a:r>
            <a:endParaRPr sz="3000" b="1" i="0">
              <a:solidFill>
                <a:srgbClr val="000000"/>
              </a:solidFill>
              <a:latin typeface="微软雅黑" panose="020B0503020204020204" charset="-122"/>
            </a:endParaRPr>
          </a:p>
        </p:txBody>
      </p:sp>
      <p:sp>
        <p:nvSpPr>
          <p:cNvPr id="4" name="New shape"/>
          <p:cNvSpPr/>
          <p:nvPr/>
        </p:nvSpPr>
        <p:spPr>
          <a:xfrm>
            <a:off x="1558800" y="2402271"/>
            <a:ext cx="2744215" cy="29747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行业标准在低空经济中起着关键作用，它确保了行业的安全性、效率和可持续性。通过制定统一的技术规范和服务标准，可以促进行业内的公平竞争，保护消费者权益，同时也为行业的健康发展提供法律保障。</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DAEBFC"/>
          </a:solidFill>
          <a:ln w="6350">
            <a:solidFill>
              <a:srgbClr val="5197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F3552"/>
                </a:solidFill>
                <a:latin typeface="微软雅黑" panose="020B0503020204020204" charset="-122"/>
              </a:rPr>
              <a:t>行业标准的重要性</a:t>
            </a:r>
            <a:endParaRPr sz="2100" b="1" i="0">
              <a:solidFill>
                <a:srgbClr val="0F3552"/>
              </a:solidFill>
              <a:latin typeface="微软雅黑" panose="020B0503020204020204" charset="-122"/>
            </a:endParaRPr>
          </a:p>
        </p:txBody>
      </p:sp>
      <p:sp>
        <p:nvSpPr>
          <p:cNvPr id="6" name="New shape"/>
          <p:cNvSpPr/>
          <p:nvPr/>
        </p:nvSpPr>
        <p:spPr>
          <a:xfrm>
            <a:off x="4430015" y="2878466"/>
            <a:ext cx="2744215" cy="333517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低空经济的发展速度迅猛，新技术和新应用不断涌现，这使得行业标准的制定面临巨大挑战。如何平衡创新与规范、灵活性与统一性，是当前需要解决的主要问题。此外，跨部门协调和国际合作也是制定有效行业标准的关键因素。</a:t>
            </a:r>
            <a:endParaRPr sz="1575" b="0" i="0">
              <a:solidFill>
                <a:srgbClr val="000000"/>
              </a:solidFill>
              <a:latin typeface="微软雅黑" panose="020B0503020204020204" charset="-122"/>
            </a:endParaRPr>
          </a:p>
        </p:txBody>
      </p:sp>
      <p:sp>
        <p:nvSpPr>
          <p:cNvPr id="7" name="New shape"/>
          <p:cNvSpPr/>
          <p:nvPr/>
        </p:nvSpPr>
        <p:spPr>
          <a:xfrm>
            <a:off x="4427625" y="1627200"/>
            <a:ext cx="2580660" cy="1124265"/>
          </a:xfrm>
          <a:prstGeom prst="roundRect">
            <a:avLst>
              <a:gd name="adj" fmla="val 10888"/>
            </a:avLst>
          </a:prstGeom>
          <a:solidFill>
            <a:srgbClr val="DAEBFC"/>
          </a:solidFill>
          <a:ln w="6350">
            <a:solidFill>
              <a:srgbClr val="5197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F3552"/>
                </a:solidFill>
                <a:latin typeface="微软雅黑" panose="020B0503020204020204" charset="-122"/>
              </a:rPr>
              <a:t>行业标准制定的挑战</a:t>
            </a:r>
            <a:endParaRPr sz="2100" b="1" i="0">
              <a:solidFill>
                <a:srgbClr val="0F3552"/>
              </a:solidFill>
              <a:latin typeface="微软雅黑" panose="020B0503020204020204" charset="-122"/>
            </a:endParaRPr>
          </a:p>
        </p:txBody>
      </p:sp>
      <p:sp>
        <p:nvSpPr>
          <p:cNvPr id="8" name="New shape"/>
          <p:cNvSpPr/>
          <p:nvPr/>
        </p:nvSpPr>
        <p:spPr>
          <a:xfrm>
            <a:off x="7301229" y="2402270"/>
            <a:ext cx="2744216" cy="369558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随着无人机、城市空中交通等技术的发展，低空经济的行业标准将更加多元化和复杂化。未来的发展趋势可能包括建立更加灵活的标准框架、加强国际间的合作与交流，以及鼓励公私部门共同参与标准的制定过程，以适应快速变化的市场需求和技术革新。</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DAEBFC"/>
          </a:solidFill>
          <a:ln w="6350">
            <a:solidFill>
              <a:srgbClr val="5197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F3552"/>
                </a:solidFill>
                <a:latin typeface="微软雅黑" panose="020B0503020204020204" charset="-122"/>
              </a:rPr>
              <a:t>未来发展趋势</a:t>
            </a:r>
            <a:endParaRPr sz="2100" b="1" i="0">
              <a:solidFill>
                <a:srgbClr val="0F3552"/>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2"/>
                </a:solidFill>
                <a:latin typeface="微软雅黑" panose="020B0503020204020204" charset="-122"/>
              </a:rPr>
              <a:t>03</a:t>
            </a:r>
            <a:endParaRPr sz="4800" b="1" i="0">
              <a:solidFill>
                <a:srgbClr val="0F3552"/>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197FC"/>
                </a:solidFill>
                <a:latin typeface="微软雅黑" panose="020B0503020204020204" charset="-122"/>
              </a:rPr>
              <a:t>核心技术突破方向</a:t>
            </a:r>
            <a:endParaRPr sz="4800" b="1" i="0">
              <a:solidFill>
                <a:srgbClr val="5197F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飞行器研发创新</a:t>
            </a:r>
            <a:endParaRPr sz="3000" b="1" i="0">
              <a:solidFill>
                <a:srgbClr val="000000"/>
              </a:solidFill>
              <a:latin typeface="微软雅黑" panose="020B0503020204020204" charset="-122"/>
            </a:endParaRPr>
          </a:p>
        </p:txBody>
      </p:sp>
      <p:sp>
        <p:nvSpPr>
          <p:cNvPr id="4" name="New shape"/>
          <p:cNvSpPr/>
          <p:nvPr/>
        </p:nvSpPr>
        <p:spPr>
          <a:xfrm>
            <a:off x="1558800" y="301188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新型飞行器设计</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随着科技进步，低空经济的飞行器设计趋向于更高效、环保和智能化。新材料的应用和空气动力学优化使得飞行器性能大大提升。</a:t>
            </a:r>
            <a:endParaRPr sz="1575" b="0" i="0">
              <a:solidFill>
                <a:srgbClr val="000000"/>
              </a:solidFill>
              <a:latin typeface="微软雅黑" panose="020B0503020204020204" charset="-122"/>
            </a:endParaRPr>
          </a:p>
        </p:txBody>
      </p:sp>
      <p:sp>
        <p:nvSpPr>
          <p:cNvPr id="5" name="New shape"/>
          <p:cNvSpPr/>
          <p:nvPr/>
        </p:nvSpPr>
        <p:spPr>
          <a:xfrm>
            <a:off x="4430015" y="3011879"/>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飞行控制系统创新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先进的飞控系统是实现飞行器安全、稳定运行的关键。通过集成人工智能、机器学习等技术，提升了飞行器的自主导航和避障能力。</a:t>
            </a:r>
            <a:endParaRPr sz="1575" b="0" i="0">
              <a:solidFill>
                <a:srgbClr val="000000"/>
              </a:solidFill>
              <a:latin typeface="微软雅黑" panose="020B0503020204020204" charset="-122"/>
            </a:endParaRPr>
          </a:p>
        </p:txBody>
      </p:sp>
      <p:sp>
        <p:nvSpPr>
          <p:cNvPr id="6" name="New shape"/>
          <p:cNvSpPr/>
          <p:nvPr/>
        </p:nvSpPr>
        <p:spPr>
          <a:xfrm>
            <a:off x="7301229" y="3011879"/>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能源效率优化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在低空经济中，飞行器的能源效率至关重要。通过改进发动机技术和优化气动设计，大幅降低能耗，延长飞行器的续航时间。</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空域管理系统</a:t>
            </a:r>
            <a:endParaRPr sz="3000" b="1" i="0">
              <a:solidFill>
                <a:srgbClr val="000000"/>
              </a:solidFill>
              <a:latin typeface="微软雅黑" panose="020B0503020204020204" charset="-122"/>
            </a:endParaRPr>
          </a:p>
        </p:txBody>
      </p:sp>
      <p:sp>
        <p:nvSpPr>
          <p:cNvPr id="4" name="New shape"/>
          <p:cNvSpPr/>
          <p:nvPr/>
        </p:nvSpPr>
        <p:spPr>
          <a:xfrm>
            <a:off x="1558800" y="1627200"/>
            <a:ext cx="3040503" cy="3627421"/>
          </a:xfrm>
          <a:prstGeom prst="roundRect">
            <a:avLst>
              <a:gd name="adj" fmla="val 10000"/>
            </a:avLst>
          </a:prstGeom>
          <a:solidFill>
            <a:srgbClr val="DAEBFC"/>
          </a:solidFill>
          <a:ln w="6350">
            <a:solidFill>
              <a:srgbClr val="0F3552"/>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F3552"/>
                </a:solidFill>
                <a:latin typeface="微软雅黑" panose="020B0503020204020204" charset="-122"/>
              </a:rPr>
              <a:t>空域管理系统概述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空域管理系统是低空经济中的关键组成部分，负责规划、分配和管理空中空间资源，确保飞行活动的安全与效率。</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3" y="1627201"/>
            <a:ext cx="3040533" cy="3627421"/>
          </a:xfrm>
          <a:prstGeom prst="roundRect">
            <a:avLst>
              <a:gd name="adj" fmla="val 9999"/>
            </a:avLst>
          </a:prstGeom>
          <a:solidFill>
            <a:srgbClr val="DAEBFC"/>
          </a:solidFill>
          <a:ln w="6350">
            <a:solidFill>
              <a:srgbClr val="0F3552"/>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F3552"/>
                </a:solidFill>
                <a:latin typeface="微软雅黑" panose="020B0503020204020204" charset="-122"/>
              </a:rPr>
              <a:t>系统技术架构</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空域管理系统采用先进的信息技术和通信手段，构建多层次、多维度的空域管理体系，实现对空域资源的实时监控和动态调整。</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37" y="1627201"/>
            <a:ext cx="3040532" cy="3627420"/>
          </a:xfrm>
          <a:prstGeom prst="roundRect">
            <a:avLst>
              <a:gd name="adj" fmla="val 9999"/>
            </a:avLst>
          </a:prstGeom>
          <a:solidFill>
            <a:srgbClr val="DAEBFC"/>
          </a:solidFill>
          <a:ln w="6350">
            <a:solidFill>
              <a:srgbClr val="0F3552"/>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F3552"/>
                </a:solidFill>
                <a:latin typeface="微软雅黑" panose="020B0503020204020204" charset="-122"/>
              </a:rPr>
              <a:t>管理策略与应用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针对不同飞行需求和空域特点，制定差异化的管理策略，如临时空域申请、飞行计划优化等，有效提升空域利用效率，促进低空经济发展。</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通信导航技术</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通信导航技术概述</a:t>
            </a:r>
            <a:endParaRPr sz="2100" b="1" i="0">
              <a:solidFill>
                <a:srgbClr val="0F3552"/>
              </a:solidFill>
              <a:latin typeface="微软雅黑" panose="020B0503020204020204" charset="-122"/>
            </a:endParaRPr>
          </a:p>
          <a:p>
            <a:pPr algn="l">
              <a:lnSpc>
                <a:spcPct val="150000"/>
              </a:lnSpc>
            </a:pPr>
            <a:r>
              <a:rPr sz="1575" b="0" i="0">
                <a:solidFill>
                  <a:srgbClr val="000000"/>
                </a:solidFill>
                <a:latin typeface="微软雅黑" panose="020B0503020204020204" charset="-122"/>
              </a:rPr>
              <a:t>低空经济中的通信导航技术是关键支撑，包括无人机通信、卫星导航和地面基站技术，确保了飞行安全与效率。</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F3552"/>
                </a:solidFill>
                <a:latin typeface="微软雅黑" panose="020B0503020204020204" charset="-122"/>
              </a:rPr>
              <a:t>无人机通信技术发展</a:t>
            </a:r>
            <a:endParaRPr sz="2100" b="1" i="0">
              <a:solidFill>
                <a:srgbClr val="0F3552"/>
              </a:solidFill>
              <a:latin typeface="微软雅黑" panose="020B0503020204020204" charset="-122"/>
            </a:endParaRPr>
          </a:p>
          <a:p>
            <a:pPr algn="r">
              <a:lnSpc>
                <a:spcPct val="150000"/>
              </a:lnSpc>
            </a:pPr>
            <a:r>
              <a:rPr sz="1575" b="0" i="0">
                <a:solidFill>
                  <a:srgbClr val="000000"/>
                </a:solidFill>
                <a:latin typeface="微软雅黑" panose="020B0503020204020204" charset="-122"/>
              </a:rPr>
              <a:t>随着低空经济的兴起，无人机通信技术迅速发展。采用先进的数据传输协议和加密方法，保障了信息的实时传输和安全性。</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卫星导航系统应用</a:t>
            </a:r>
            <a:endParaRPr sz="2100" b="1" i="0">
              <a:solidFill>
                <a:srgbClr val="0F3552"/>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在低空经济中，卫星导航系统为无人机提供精准的位置服务。通过多源数据融合，提高了导航精度，增强了飞行的可靠性。</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2"/>
                </a:solidFill>
                <a:latin typeface="微软雅黑" panose="020B0503020204020204" charset="-122"/>
              </a:rPr>
              <a:t>04</a:t>
            </a:r>
            <a:endParaRPr sz="4800" b="1" i="0">
              <a:solidFill>
                <a:srgbClr val="0F3552"/>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197FC"/>
                </a:solidFill>
                <a:latin typeface="微软雅黑" panose="020B0503020204020204" charset="-122"/>
              </a:rPr>
              <a:t>应用场景落地实践</a:t>
            </a:r>
            <a:endParaRPr sz="4800" b="1" i="0">
              <a:solidFill>
                <a:srgbClr val="5197F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城市通勤网络</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城市通勤网络概述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低空经济中，城市通勤网络指利用无人机、电动垂直起降飞行器等技术实现城市内部及周边区域的快速交通服务。</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关键技术与设备</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构建高效城市通勤网络需依靠先进的飞行控制技术、安全监测系统及智能调度平台，确保运营的安全性和高效性。</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应用场景分析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城市通勤网络广泛应用于紧急医疗转运、快递物流、短途出行等领域，有效缓解地面交通压力，提升城市生活质量。</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物流运输革新</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无人机配送系统</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利用无人机进行货物配送，极大提高物流效率，减少人力成本，特别适用于偏远地区和紧急物资运输。</a:t>
            </a:r>
            <a:endParaRPr sz="1575" b="0" i="0">
              <a:solidFill>
                <a:srgbClr val="000000"/>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低空货运网络建设</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构建覆盖全国的低空货运网络，提升货物运输速度与可靠性，推动物流业向智能化、高效化方向发展。</a:t>
            </a:r>
            <a:endParaRPr sz="1575" b="0" i="0">
              <a:solidFill>
                <a:srgbClr val="000000"/>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智能调度与路径优化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通过先进的算法实现物流配送的智能调度与路径优化，降低运输成本，提升客户满意度和企业竞争力。</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应急救援应用</a:t>
            </a:r>
            <a:endParaRPr sz="3000" b="1" i="0">
              <a:solidFill>
                <a:srgbClr val="000000"/>
              </a:solidFill>
              <a:latin typeface="微软雅黑" panose="020B0503020204020204" charset="-122"/>
            </a:endParaRPr>
          </a:p>
        </p:txBody>
      </p:sp>
      <p:sp>
        <p:nvSpPr>
          <p:cNvPr id="4" name="New shape"/>
          <p:cNvSpPr/>
          <p:nvPr/>
        </p:nvSpPr>
        <p:spPr>
          <a:xfrm>
            <a:off x="1558800" y="301188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应急救援无人机应用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在自然灾害或紧急情况下，无人机能够迅速部署，进行空中侦察、物资投送和通信中继，极大提高救援效率。</a:t>
            </a:r>
            <a:endParaRPr sz="1575" b="0" i="0">
              <a:solidFill>
                <a:srgbClr val="000000"/>
              </a:solidFill>
              <a:latin typeface="微软雅黑" panose="020B0503020204020204" charset="-122"/>
            </a:endParaRPr>
          </a:p>
        </p:txBody>
      </p:sp>
      <p:sp>
        <p:nvSpPr>
          <p:cNvPr id="5" name="New shape"/>
          <p:cNvSpPr/>
          <p:nvPr/>
        </p:nvSpPr>
        <p:spPr>
          <a:xfrm>
            <a:off x="4430015" y="3011879"/>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快速响应与部署</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低空经济中的应急救援服务，通过无人机实现快速响应，缩短了从接警到现场的时间，提高了救援成功率。</a:t>
            </a:r>
            <a:endParaRPr sz="1575" b="0" i="0">
              <a:solidFill>
                <a:srgbClr val="000000"/>
              </a:solidFill>
              <a:latin typeface="微软雅黑" panose="020B0503020204020204" charset="-122"/>
            </a:endParaRPr>
          </a:p>
        </p:txBody>
      </p:sp>
      <p:sp>
        <p:nvSpPr>
          <p:cNvPr id="6" name="New shape"/>
          <p:cNvSpPr/>
          <p:nvPr/>
        </p:nvSpPr>
        <p:spPr>
          <a:xfrm>
            <a:off x="7301229" y="3011879"/>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实时监控与指挥调度</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利用低空经济提供的实时视频传输和数据收集能力，指挥中心可以更准确地掌握灾情，优化资源配置，指导救援行动。</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2"/>
                </a:solidFill>
                <a:latin typeface="微软雅黑" panose="020B0503020204020204" charset="-122"/>
              </a:rPr>
              <a:t>05</a:t>
            </a:r>
            <a:endParaRPr sz="4800" b="1" i="0">
              <a:solidFill>
                <a:srgbClr val="0F3552"/>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197FC"/>
                </a:solidFill>
                <a:latin typeface="微软雅黑" panose="020B0503020204020204" charset="-122"/>
              </a:rPr>
              <a:t>安全保障机制构建</a:t>
            </a:r>
            <a:endParaRPr sz="4800" b="1" i="0">
              <a:solidFill>
                <a:srgbClr val="5197F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197FC"/>
                </a:solidFill>
                <a:latin typeface="微软雅黑" panose="020B0503020204020204" charset="-122"/>
              </a:rPr>
              <a:t>目录</a:t>
            </a:r>
            <a:endParaRPr sz="4800" b="1" i="0">
              <a:solidFill>
                <a:srgbClr val="5197FC"/>
              </a:solidFill>
              <a:latin typeface="微软雅黑" panose="020B0503020204020204" charset="-122"/>
            </a:endParaRPr>
          </a:p>
        </p:txBody>
      </p:sp>
      <p:sp>
        <p:nvSpPr>
          <p:cNvPr id="4" name="New shape"/>
          <p:cNvSpPr/>
          <p:nvPr/>
        </p:nvSpPr>
        <p:spPr>
          <a:xfrm>
            <a:off x="2340000" y="2494800"/>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F3552"/>
                </a:solidFill>
                <a:latin typeface="微软雅黑" panose="020B0503020204020204" charset="-122"/>
              </a:rPr>
              <a:t>01</a:t>
            </a:r>
            <a:r>
              <a:rPr sz="1800">
                <a:latin typeface="微软雅黑" panose="020B0503020204020204" charset="-122"/>
              </a:rPr>
              <a:t> </a:t>
            </a:r>
            <a:r>
              <a:rPr sz="1575" b="0" i="0">
                <a:solidFill>
                  <a:srgbClr val="000000"/>
                </a:solidFill>
                <a:latin typeface="微软雅黑" panose="020B0503020204020204" charset="-122"/>
              </a:rPr>
              <a:t>低空经济概念解析</a:t>
            </a:r>
            <a:endParaRPr sz="1575" b="0" i="0">
              <a:solidFill>
                <a:srgbClr val="000000"/>
              </a:solidFill>
              <a:latin typeface="微软雅黑" panose="020B0503020204020204" charset="-122"/>
            </a:endParaRPr>
          </a:p>
        </p:txBody>
      </p:sp>
      <p:sp>
        <p:nvSpPr>
          <p:cNvPr id="5" name="New shape"/>
          <p:cNvSpPr/>
          <p:nvPr/>
        </p:nvSpPr>
        <p:spPr>
          <a:xfrm>
            <a:off x="6484141" y="2494800"/>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F3552"/>
                </a:solidFill>
                <a:latin typeface="微软雅黑" panose="020B0503020204020204" charset="-122"/>
              </a:rPr>
              <a:t>02</a:t>
            </a:r>
            <a:r>
              <a:rPr sz="1800">
                <a:latin typeface="微软雅黑" panose="020B0503020204020204" charset="-122"/>
              </a:rPr>
              <a:t> </a:t>
            </a:r>
            <a:r>
              <a:rPr sz="1575" b="0" i="0">
                <a:solidFill>
                  <a:srgbClr val="000000"/>
                </a:solidFill>
                <a:latin typeface="微软雅黑" panose="020B0503020204020204" charset="-122"/>
              </a:rPr>
              <a:t>政策环境支撑体系</a:t>
            </a:r>
            <a:endParaRPr sz="1575" b="0" i="0">
              <a:solidFill>
                <a:srgbClr val="000000"/>
              </a:solidFill>
              <a:latin typeface="微软雅黑" panose="020B0503020204020204" charset="-122"/>
            </a:endParaRPr>
          </a:p>
        </p:txBody>
      </p:sp>
      <p:sp>
        <p:nvSpPr>
          <p:cNvPr id="6" name="New shape"/>
          <p:cNvSpPr/>
          <p:nvPr/>
        </p:nvSpPr>
        <p:spPr>
          <a:xfrm>
            <a:off x="2340000" y="2998223"/>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F3552"/>
                </a:solidFill>
                <a:latin typeface="微软雅黑" panose="020B0503020204020204" charset="-122"/>
              </a:rPr>
              <a:t>03</a:t>
            </a:r>
            <a:r>
              <a:rPr sz="1800">
                <a:latin typeface="微软雅黑" panose="020B0503020204020204" charset="-122"/>
              </a:rPr>
              <a:t> </a:t>
            </a:r>
            <a:r>
              <a:rPr sz="1575" b="0" i="0">
                <a:solidFill>
                  <a:srgbClr val="000000"/>
                </a:solidFill>
                <a:latin typeface="微软雅黑" panose="020B0503020204020204" charset="-122"/>
              </a:rPr>
              <a:t>核心技术突破方向</a:t>
            </a:r>
            <a:endParaRPr sz="1575" b="0" i="0">
              <a:solidFill>
                <a:srgbClr val="000000"/>
              </a:solidFill>
              <a:latin typeface="微软雅黑" panose="020B0503020204020204" charset="-122"/>
            </a:endParaRPr>
          </a:p>
        </p:txBody>
      </p:sp>
      <p:sp>
        <p:nvSpPr>
          <p:cNvPr id="7" name="New shape"/>
          <p:cNvSpPr/>
          <p:nvPr/>
        </p:nvSpPr>
        <p:spPr>
          <a:xfrm>
            <a:off x="6484141" y="2998223"/>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F3552"/>
                </a:solidFill>
                <a:latin typeface="微软雅黑" panose="020B0503020204020204" charset="-122"/>
              </a:rPr>
              <a:t>04</a:t>
            </a:r>
            <a:r>
              <a:rPr sz="1800">
                <a:latin typeface="微软雅黑" panose="020B0503020204020204" charset="-122"/>
              </a:rPr>
              <a:t> </a:t>
            </a:r>
            <a:r>
              <a:rPr sz="1575" b="0" i="0">
                <a:solidFill>
                  <a:srgbClr val="000000"/>
                </a:solidFill>
                <a:latin typeface="微软雅黑" panose="020B0503020204020204" charset="-122"/>
              </a:rPr>
              <a:t>应用场景落地实践</a:t>
            </a:r>
            <a:endParaRPr sz="1575" b="0" i="0">
              <a:solidFill>
                <a:srgbClr val="000000"/>
              </a:solidFill>
              <a:latin typeface="微软雅黑" panose="020B0503020204020204" charset="-122"/>
            </a:endParaRPr>
          </a:p>
        </p:txBody>
      </p:sp>
      <p:sp>
        <p:nvSpPr>
          <p:cNvPr id="8" name="New shape"/>
          <p:cNvSpPr/>
          <p:nvPr/>
        </p:nvSpPr>
        <p:spPr>
          <a:xfrm>
            <a:off x="2340000" y="3501646"/>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F3552"/>
                </a:solidFill>
                <a:latin typeface="微软雅黑" panose="020B0503020204020204" charset="-122"/>
              </a:rPr>
              <a:t>05</a:t>
            </a:r>
            <a:r>
              <a:rPr sz="1800">
                <a:latin typeface="微软雅黑" panose="020B0503020204020204" charset="-122"/>
              </a:rPr>
              <a:t> </a:t>
            </a:r>
            <a:r>
              <a:rPr sz="1575" b="0" i="0">
                <a:solidFill>
                  <a:srgbClr val="000000"/>
                </a:solidFill>
                <a:latin typeface="微软雅黑" panose="020B0503020204020204" charset="-122"/>
              </a:rPr>
              <a:t>安全保障机制构建</a:t>
            </a:r>
            <a:endParaRPr sz="1575" b="0" i="0">
              <a:solidFill>
                <a:srgbClr val="000000"/>
              </a:solidFill>
              <a:latin typeface="微软雅黑" panose="020B0503020204020204" charset="-122"/>
            </a:endParaRPr>
          </a:p>
        </p:txBody>
      </p:sp>
      <p:sp>
        <p:nvSpPr>
          <p:cNvPr id="9" name="New shape"/>
          <p:cNvSpPr/>
          <p:nvPr/>
        </p:nvSpPr>
        <p:spPr>
          <a:xfrm>
            <a:off x="6484141" y="3501646"/>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F3552"/>
                </a:solidFill>
                <a:latin typeface="微软雅黑" panose="020B0503020204020204" charset="-122"/>
              </a:rPr>
              <a:t>06</a:t>
            </a:r>
            <a:r>
              <a:rPr sz="1800">
                <a:latin typeface="微软雅黑" panose="020B0503020204020204" charset="-122"/>
              </a:rPr>
              <a:t> </a:t>
            </a:r>
            <a:r>
              <a:rPr sz="1575" b="0" i="0">
                <a:solidFill>
                  <a:srgbClr val="000000"/>
                </a:solidFill>
                <a:latin typeface="微软雅黑" panose="020B0503020204020204" charset="-122"/>
              </a:rPr>
              <a:t>产业生态协同发展</a:t>
            </a:r>
            <a:endParaRPr sz="1575" b="0" i="0">
              <a:solidFill>
                <a:srgbClr val="000000"/>
              </a:solidFill>
              <a:latin typeface="微软雅黑" panose="020B0503020204020204" charset="-122"/>
            </a:endParaRPr>
          </a:p>
        </p:txBody>
      </p:sp>
      <p:sp>
        <p:nvSpPr>
          <p:cNvPr id="10" name="New shape"/>
          <p:cNvSpPr/>
          <p:nvPr/>
        </p:nvSpPr>
        <p:spPr>
          <a:xfrm>
            <a:off x="2340000" y="4005069"/>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F3552"/>
                </a:solidFill>
                <a:latin typeface="微软雅黑" panose="020B0503020204020204" charset="-122"/>
              </a:rPr>
              <a:t>07</a:t>
            </a:r>
            <a:r>
              <a:rPr sz="1800">
                <a:latin typeface="微软雅黑" panose="020B0503020204020204" charset="-122"/>
              </a:rPr>
              <a:t> </a:t>
            </a:r>
            <a:r>
              <a:rPr sz="1575" b="0" i="0">
                <a:solidFill>
                  <a:srgbClr val="000000"/>
                </a:solidFill>
                <a:latin typeface="微软雅黑" panose="020B0503020204020204" charset="-122"/>
              </a:rPr>
              <a:t>经济效益量化分析</a:t>
            </a:r>
            <a:endParaRPr sz="1575" b="0" i="0">
              <a:solidFill>
                <a:srgbClr val="000000"/>
              </a:solidFill>
              <a:latin typeface="微软雅黑" panose="020B0503020204020204" charset="-122"/>
            </a:endParaRPr>
          </a:p>
        </p:txBody>
      </p:sp>
      <p:sp>
        <p:nvSpPr>
          <p:cNvPr id="11" name="New shape"/>
          <p:cNvSpPr/>
          <p:nvPr/>
        </p:nvSpPr>
        <p:spPr>
          <a:xfrm>
            <a:off x="6484141" y="4005069"/>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F3552"/>
                </a:solidFill>
                <a:latin typeface="微软雅黑" panose="020B0503020204020204" charset="-122"/>
              </a:rPr>
              <a:t>08</a:t>
            </a:r>
            <a:r>
              <a:rPr sz="1800">
                <a:latin typeface="微软雅黑" panose="020B0503020204020204" charset="-122"/>
              </a:rPr>
              <a:t> </a:t>
            </a:r>
            <a:r>
              <a:rPr sz="1575" b="0" i="0">
                <a:solidFill>
                  <a:srgbClr val="000000"/>
                </a:solidFill>
                <a:latin typeface="微软雅黑" panose="020B0503020204020204" charset="-122"/>
              </a:rPr>
              <a:t>社会影响深远意义</a:t>
            </a:r>
            <a:endParaRPr sz="1575" b="0" i="0">
              <a:solidFill>
                <a:srgbClr val="000000"/>
              </a:solidFill>
              <a:latin typeface="微软雅黑" panose="020B0503020204020204" charset="-122"/>
            </a:endParaRPr>
          </a:p>
        </p:txBody>
      </p:sp>
      <p:sp>
        <p:nvSpPr>
          <p:cNvPr id="12" name="New shape"/>
          <p:cNvSpPr/>
          <p:nvPr/>
        </p:nvSpPr>
        <p:spPr>
          <a:xfrm>
            <a:off x="2340000" y="4508491"/>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F3552"/>
                </a:solidFill>
                <a:latin typeface="微软雅黑" panose="020B0503020204020204" charset="-122"/>
              </a:rPr>
              <a:t>09</a:t>
            </a:r>
            <a:r>
              <a:rPr sz="1800">
                <a:latin typeface="微软雅黑" panose="020B0503020204020204" charset="-122"/>
              </a:rPr>
              <a:t> </a:t>
            </a:r>
            <a:r>
              <a:rPr sz="1575" b="0" i="0">
                <a:solidFill>
                  <a:srgbClr val="000000"/>
                </a:solidFill>
                <a:latin typeface="微软雅黑" panose="020B0503020204020204" charset="-122"/>
              </a:rPr>
              <a:t>挑战应对策略研讨</a:t>
            </a:r>
            <a:endParaRPr sz="1575" b="0" i="0">
              <a:solidFill>
                <a:srgbClr val="000000"/>
              </a:solidFill>
              <a:latin typeface="微软雅黑" panose="020B0503020204020204" charset="-122"/>
            </a:endParaRPr>
          </a:p>
        </p:txBody>
      </p:sp>
      <p:sp>
        <p:nvSpPr>
          <p:cNvPr id="13" name="New shape"/>
          <p:cNvSpPr/>
          <p:nvPr/>
        </p:nvSpPr>
        <p:spPr>
          <a:xfrm>
            <a:off x="6484141" y="4508491"/>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F3552"/>
                </a:solidFill>
                <a:latin typeface="微软雅黑" panose="020B0503020204020204" charset="-122"/>
              </a:rPr>
              <a:t>10</a:t>
            </a:r>
            <a:r>
              <a:rPr sz="1800">
                <a:latin typeface="微软雅黑" panose="020B0503020204020204" charset="-122"/>
              </a:rPr>
              <a:t> </a:t>
            </a:r>
            <a:r>
              <a:rPr sz="1575" b="0" i="0">
                <a:solidFill>
                  <a:srgbClr val="000000"/>
                </a:solidFill>
                <a:latin typeface="微软雅黑" panose="020B0503020204020204" charset="-122"/>
              </a:rPr>
              <a:t>未来演进路径展望</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监管体系设计</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针对低空经济的快速发展，需建立一套完善的监管体系，涵盖飞行安全、环境影响评估及市场准入等多个方面，确保行业健康有序发展。</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DAEBFC"/>
          </a:solidFill>
          <a:ln w="6350">
            <a:solidFill>
              <a:srgbClr val="5197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F3552"/>
                </a:solidFill>
                <a:latin typeface="微软雅黑" panose="020B0503020204020204" charset="-122"/>
              </a:rPr>
              <a:t>监管体系构建</a:t>
            </a:r>
            <a:endParaRPr sz="2100" b="1" i="0">
              <a:solidFill>
                <a:srgbClr val="0F3552"/>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应制定专门针对低空经济的法律法规，明确飞行权限、责任划分及违规处罚机制，为行业发展提供法律保障和操作指南。</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DAEBFC"/>
          </a:solidFill>
          <a:ln w="6350">
            <a:solidFill>
              <a:srgbClr val="5197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F3552"/>
                </a:solidFill>
                <a:latin typeface="微软雅黑" panose="020B0503020204020204" charset="-122"/>
              </a:rPr>
              <a:t>法律法规制定</a:t>
            </a:r>
            <a:endParaRPr sz="2100" b="1" i="0">
              <a:solidFill>
                <a:srgbClr val="0F3552"/>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鼓励和支持技术创新，特别是在无人机、自动驾驶飞行器等关键技术领域，通过政策引导和资金扶持，促进技术进步和应用普及。</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DAEBFC"/>
          </a:solidFill>
          <a:ln w="6350">
            <a:solidFill>
              <a:srgbClr val="5197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F3552"/>
                </a:solidFill>
                <a:latin typeface="微软雅黑" panose="020B0503020204020204" charset="-122"/>
              </a:rPr>
              <a:t>技术创新支持</a:t>
            </a:r>
            <a:endParaRPr sz="2100" b="1" i="0">
              <a:solidFill>
                <a:srgbClr val="0F3552"/>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风险防控方案</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低空经济风险识别</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通过对低空经济活动进行深入分析，识别潜在的安全、技术及法规风险，为制定防控策略提供依据。</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风险评估与分级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采用系统化方法对识别出的风险进行量化评估，并根据风险等级划分应对优先级，确保资源有效配置。</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防控措施与实施</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根据风险评估结果，设计具体的风险防控措施，包括技术改进、人员培训及政策调整，并监督实施效果。</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应急响应流程</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应急响应启动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当监测到低空经济活动异常或潜在风险时，应急响应机制立即启动，确保及时采取措施。</a:t>
            </a:r>
            <a:endParaRPr sz="1575" b="0" i="0">
              <a:solidFill>
                <a:srgbClr val="000000"/>
              </a:solidFill>
              <a:latin typeface="微软雅黑" panose="020B0503020204020204" charset="-122"/>
            </a:endParaRPr>
          </a:p>
        </p:txBody>
      </p:sp>
      <p:sp>
        <p:nvSpPr>
          <p:cNvPr id="5" name="New shape"/>
          <p:cNvSpPr/>
          <p:nvPr/>
        </p:nvSpPr>
        <p:spPr>
          <a:xfrm>
            <a:off x="4430015" y="1627200"/>
            <a:ext cx="2744215"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紧急协调会议</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召集相关部门和专家召开紧急协调会议，评估形势、制定应对方案并分配任务。</a:t>
            </a:r>
            <a:endParaRPr sz="1575" b="0" i="0">
              <a:solidFill>
                <a:srgbClr val="000000"/>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信息共享与通报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建立信息共享平台，实时更新低空经济动态，并向公众和相关方通报应急进展及措施。</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2"/>
                </a:solidFill>
                <a:latin typeface="微软雅黑" panose="020B0503020204020204" charset="-122"/>
              </a:rPr>
              <a:t>06</a:t>
            </a:r>
            <a:endParaRPr sz="4800" b="1" i="0">
              <a:solidFill>
                <a:srgbClr val="0F3552"/>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197FC"/>
                </a:solidFill>
                <a:latin typeface="微软雅黑" panose="020B0503020204020204" charset="-122"/>
              </a:rPr>
              <a:t>产业生态协同发展</a:t>
            </a:r>
            <a:endParaRPr sz="4800" b="1" i="0">
              <a:solidFill>
                <a:srgbClr val="5197F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跨领域融合趋势</a:t>
            </a:r>
            <a:endParaRPr sz="3000" b="1" i="0">
              <a:solidFill>
                <a:srgbClr val="000000"/>
              </a:solidFill>
              <a:latin typeface="微软雅黑" panose="020B0503020204020204" charset="-122"/>
            </a:endParaRPr>
          </a:p>
        </p:txBody>
      </p:sp>
      <p:sp>
        <p:nvSpPr>
          <p:cNvPr id="4" name="New shape"/>
          <p:cNvSpPr/>
          <p:nvPr/>
        </p:nvSpPr>
        <p:spPr>
          <a:xfrm>
            <a:off x="1558800" y="301188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技术与产业的交汇</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低空经济的发展促使航空、信息通信等多领域技术的融合，推动产业升级和新业态的出现。</a:t>
            </a:r>
            <a:endParaRPr sz="1575" b="0" i="0">
              <a:solidFill>
                <a:srgbClr val="000000"/>
              </a:solidFill>
              <a:latin typeface="微软雅黑" panose="020B0503020204020204" charset="-122"/>
            </a:endParaRPr>
          </a:p>
        </p:txBody>
      </p:sp>
      <p:sp>
        <p:nvSpPr>
          <p:cNvPr id="5" name="New shape"/>
          <p:cNvSpPr/>
          <p:nvPr/>
        </p:nvSpPr>
        <p:spPr>
          <a:xfrm>
            <a:off x="4430015" y="3011879"/>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跨行业合作模式</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随着低空经济的推进，不同行业间的合作日益增多，形成资源共享、优势互补的新模式，促进经济的整体发展。</a:t>
            </a:r>
            <a:endParaRPr sz="1575" b="0" i="0">
              <a:solidFill>
                <a:srgbClr val="000000"/>
              </a:solidFill>
              <a:latin typeface="微软雅黑" panose="020B0503020204020204" charset="-122"/>
            </a:endParaRPr>
          </a:p>
        </p:txBody>
      </p:sp>
      <p:sp>
        <p:nvSpPr>
          <p:cNvPr id="6" name="New shape"/>
          <p:cNvSpPr/>
          <p:nvPr/>
        </p:nvSpPr>
        <p:spPr>
          <a:xfrm>
            <a:off x="7301229" y="3011879"/>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创新驱动的发展路径</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低空经济通过技术创新引领行业发展，实现从传统向现代化、智能化的转型，开辟新的经济增长点。</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产学研用联动</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通过高校、研究机构与企业的紧密合作，推动低空经济领域技术创新和成果转化，形成高效协同创新体系。</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DAEBFC"/>
          </a:solidFill>
          <a:ln w="6350">
            <a:solidFill>
              <a:srgbClr val="5197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F3552"/>
                </a:solidFill>
                <a:latin typeface="微软雅黑" panose="020B0503020204020204" charset="-122"/>
              </a:rPr>
              <a:t>产学研用一体化</a:t>
            </a:r>
            <a:endParaRPr sz="2100" b="1" i="0">
              <a:solidFill>
                <a:srgbClr val="0F3552"/>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结合产业需求，调整教育培养方向，加强实践教学环节，培养适应低空经济发展需求的高素质人才。</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DAEBFC"/>
          </a:solidFill>
          <a:ln w="6350">
            <a:solidFill>
              <a:srgbClr val="5197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F3552"/>
                </a:solidFill>
                <a:latin typeface="微软雅黑" panose="020B0503020204020204" charset="-122"/>
              </a:rPr>
              <a:t>人才培养模式创新</a:t>
            </a:r>
            <a:endParaRPr sz="2100" b="1" i="0">
              <a:solidFill>
                <a:srgbClr val="0F3552"/>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建立健全科技成果评价与转化体系，促进科研机构与企业间的技术转移和产业化应用，加速低空经济项目落地。</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DAEBFC"/>
          </a:solidFill>
          <a:ln w="6350">
            <a:solidFill>
              <a:srgbClr val="5197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F3552"/>
                </a:solidFill>
                <a:latin typeface="微软雅黑" panose="020B0503020204020204" charset="-122"/>
              </a:rPr>
              <a:t>成果转化机制优化</a:t>
            </a:r>
            <a:endParaRPr sz="2100" b="1" i="0">
              <a:solidFill>
                <a:srgbClr val="0F3552"/>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国际合作机遇</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国际合作现状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低空经济领域的国际合作正逐步深化，各国在无人机、飞行汽车等领域展开技术交流与合作，共同推动产业发展。</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机遇分析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国际合作为低空经济发展带来新机遇，促进技术创新、市场拓展和标准制定，加速产业化进程。</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挑战与应对</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国际合作面临技术标准、法规政策等挑战，需加强国际沟通协作，建立互信机制，共同应对风险。</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2"/>
                </a:solidFill>
                <a:latin typeface="微软雅黑" panose="020B0503020204020204" charset="-122"/>
              </a:rPr>
              <a:t>07</a:t>
            </a:r>
            <a:endParaRPr sz="4800" b="1" i="0">
              <a:solidFill>
                <a:srgbClr val="0F3552"/>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197FC"/>
                </a:solidFill>
                <a:latin typeface="微软雅黑" panose="020B0503020204020204" charset="-122"/>
              </a:rPr>
              <a:t>经济效益量化分析</a:t>
            </a:r>
            <a:endParaRPr sz="4800" b="1" i="0">
              <a:solidFill>
                <a:srgbClr val="5197F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投资规模预测</a:t>
            </a:r>
            <a:endParaRPr sz="3000" b="1" i="0">
              <a:solidFill>
                <a:srgbClr val="000000"/>
              </a:solidFill>
              <a:latin typeface="微软雅黑" panose="020B0503020204020204" charset="-122"/>
            </a:endParaRPr>
          </a:p>
        </p:txBody>
      </p:sp>
      <p:sp>
        <p:nvSpPr>
          <p:cNvPr id="4" name="New shape"/>
          <p:cNvSpPr/>
          <p:nvPr/>
        </p:nvSpPr>
        <p:spPr>
          <a:xfrm>
            <a:off x="1558800" y="1627200"/>
            <a:ext cx="3040516" cy="3627421"/>
          </a:xfrm>
          <a:prstGeom prst="roundRect">
            <a:avLst>
              <a:gd name="adj" fmla="val 9999"/>
            </a:avLst>
          </a:prstGeom>
          <a:solidFill>
            <a:srgbClr val="DAEBFC"/>
          </a:solidFill>
          <a:ln w="6350">
            <a:solidFill>
              <a:srgbClr val="0F3552"/>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F3552"/>
                </a:solidFill>
                <a:latin typeface="微软雅黑" panose="020B0503020204020204" charset="-122"/>
              </a:rPr>
              <a:t>投资规模预测趋势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随着低空经济的发展，预计未来几年内，相关领域的投资规模将持续扩大，尤其是无人机、低空旅游等新兴行业。</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15" y="1627201"/>
            <a:ext cx="3040532" cy="3627421"/>
          </a:xfrm>
          <a:prstGeom prst="roundRect">
            <a:avLst>
              <a:gd name="adj" fmla="val 9999"/>
            </a:avLst>
          </a:prstGeom>
          <a:solidFill>
            <a:srgbClr val="DAEBFC"/>
          </a:solidFill>
          <a:ln w="6350">
            <a:solidFill>
              <a:srgbClr val="0F3552"/>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F3552"/>
                </a:solidFill>
                <a:latin typeface="微软雅黑" panose="020B0503020204020204" charset="-122"/>
              </a:rPr>
              <a:t>主要投资领域分析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低空经济的投资主要集中在无人机制造、低空交通基础设施、航空服务等领域，其中无人机技术因其广泛的应用前景备受青睐。</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47" y="1627201"/>
            <a:ext cx="3040532" cy="3627420"/>
          </a:xfrm>
          <a:prstGeom prst="roundRect">
            <a:avLst>
              <a:gd name="adj" fmla="val 9999"/>
            </a:avLst>
          </a:prstGeom>
          <a:solidFill>
            <a:srgbClr val="DAEBFC"/>
          </a:solidFill>
          <a:ln w="6350">
            <a:solidFill>
              <a:srgbClr val="0F3552"/>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F3552"/>
                </a:solidFill>
                <a:latin typeface="微软雅黑" panose="020B0503020204020204" charset="-122"/>
              </a:rPr>
              <a:t>政策与市场影响</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政府的政策支持和市场需求的增长是推动低空经济投资规模增长的主要因素，包括基础设施建设补贴、行业规范制定等措施。</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产值增长模型</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产值增长模型概述</a:t>
            </a:r>
            <a:endParaRPr sz="2100" b="1" i="0">
              <a:solidFill>
                <a:srgbClr val="0F3552"/>
              </a:solidFill>
              <a:latin typeface="微软雅黑" panose="020B0503020204020204" charset="-122"/>
            </a:endParaRPr>
          </a:p>
          <a:p>
            <a:pPr algn="l">
              <a:lnSpc>
                <a:spcPct val="150000"/>
              </a:lnSpc>
            </a:pPr>
            <a:r>
              <a:rPr sz="1575" b="0" i="0">
                <a:solidFill>
                  <a:srgbClr val="000000"/>
                </a:solidFill>
                <a:latin typeface="微软雅黑" panose="020B0503020204020204" charset="-122"/>
              </a:rPr>
              <a:t>低空经济产值增长模型，通过分析市场需求、技术进步和政策支持等因素，预测未来产值发展趋势。</a:t>
            </a:r>
            <a:endParaRPr sz="1575" b="0" i="0">
              <a:solidFill>
                <a:srgbClr val="000000"/>
              </a:solidFill>
              <a:latin typeface="微软雅黑" panose="020B0503020204020204" charset="-122"/>
            </a:endParaRPr>
          </a:p>
        </p:txBody>
      </p:sp>
      <p:sp>
        <p:nvSpPr>
          <p:cNvPr id="5" name="New shape"/>
          <p:cNvSpPr/>
          <p:nvPr/>
        </p:nvSpPr>
        <p:spPr>
          <a:xfrm>
            <a:off x="981860" y="2570603"/>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F3552"/>
                </a:solidFill>
                <a:latin typeface="微软雅黑" panose="020B0503020204020204" charset="-122"/>
              </a:rPr>
              <a:t>关键驱动因素分析</a:t>
            </a:r>
            <a:endParaRPr sz="2100" b="1" i="0">
              <a:solidFill>
                <a:srgbClr val="0F3552"/>
              </a:solidFill>
              <a:latin typeface="微软雅黑" panose="020B0503020204020204" charset="-122"/>
            </a:endParaRPr>
          </a:p>
          <a:p>
            <a:pPr algn="r">
              <a:lnSpc>
                <a:spcPct val="150000"/>
              </a:lnSpc>
            </a:pPr>
            <a:r>
              <a:rPr sz="1575" b="0" i="0">
                <a:solidFill>
                  <a:srgbClr val="000000"/>
                </a:solidFill>
                <a:latin typeface="微软雅黑" panose="020B0503020204020204" charset="-122"/>
              </a:rPr>
              <a:t>探讨技术创新、基础设施建设和政策环境等关键因素对低空经济增长的推动作用及其影响机制。</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风险与挑战应对策略</a:t>
            </a:r>
            <a:endParaRPr sz="2100" b="1" i="0">
              <a:solidFill>
                <a:srgbClr val="0F3552"/>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针对可能影响低空经济发展的风险因素，提出相应的风险管理和应对策略，保障产业健康稳定发展。</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941403"/>
            <a:ext cx="39600" cy="424404"/>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751143"/>
            <a:ext cx="309600" cy="396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570603"/>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2"/>
                </a:solidFill>
                <a:latin typeface="微软雅黑" panose="020B0503020204020204" charset="-122"/>
              </a:rPr>
              <a:t>01</a:t>
            </a:r>
            <a:endParaRPr sz="4800" b="1" i="0">
              <a:solidFill>
                <a:srgbClr val="0F3552"/>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197FC"/>
                </a:solidFill>
                <a:latin typeface="微软雅黑" panose="020B0503020204020204" charset="-122"/>
              </a:rPr>
              <a:t>低空经济概念解析</a:t>
            </a:r>
            <a:endParaRPr sz="4800" b="1" i="0">
              <a:solidFill>
                <a:srgbClr val="5197F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就业带动效应</a:t>
            </a:r>
            <a:endParaRPr sz="3000" b="1" i="0">
              <a:solidFill>
                <a:srgbClr val="000000"/>
              </a:solidFill>
              <a:latin typeface="微软雅黑" panose="020B0503020204020204" charset="-122"/>
            </a:endParaRPr>
          </a:p>
        </p:txBody>
      </p:sp>
      <p:sp>
        <p:nvSpPr>
          <p:cNvPr id="4" name="New shape"/>
          <p:cNvSpPr/>
          <p:nvPr/>
        </p:nvSpPr>
        <p:spPr>
          <a:xfrm>
            <a:off x="1558800" y="301188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低空经济就业增长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随着低空经济的兴起，相关行业如无人机、航空物流等岗位需求显著增加，为社会创造大量就业机会。</a:t>
            </a:r>
            <a:endParaRPr sz="1575" b="0" i="0">
              <a:solidFill>
                <a:srgbClr val="000000"/>
              </a:solidFill>
              <a:latin typeface="微软雅黑" panose="020B0503020204020204" charset="-122"/>
            </a:endParaRPr>
          </a:p>
        </p:txBody>
      </p:sp>
      <p:sp>
        <p:nvSpPr>
          <p:cNvPr id="5" name="New shape"/>
          <p:cNvSpPr/>
          <p:nvPr/>
        </p:nvSpPr>
        <p:spPr>
          <a:xfrm>
            <a:off x="4430015" y="3011879"/>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技能培训与教育机会</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低空经济的发展带动了对专业技能人才的需求，促使教育机构开设相关专业课程，提供更多的教育和培训机会。</a:t>
            </a:r>
            <a:endParaRPr sz="1575" b="0" i="0">
              <a:solidFill>
                <a:srgbClr val="000000"/>
              </a:solidFill>
              <a:latin typeface="微软雅黑" panose="020B0503020204020204" charset="-122"/>
            </a:endParaRPr>
          </a:p>
        </p:txBody>
      </p:sp>
      <p:sp>
        <p:nvSpPr>
          <p:cNvPr id="6" name="New shape"/>
          <p:cNvSpPr/>
          <p:nvPr/>
        </p:nvSpPr>
        <p:spPr>
          <a:xfrm>
            <a:off x="7301229" y="3011879"/>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创新驱动的就业模式</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低空经济促进了新的商业模式和工作方式的发展，如空中出租车服务、无人机配送等，催生了一系列新兴职业和就业形态。</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2"/>
                </a:solidFill>
                <a:latin typeface="微软雅黑" panose="020B0503020204020204" charset="-122"/>
              </a:rPr>
              <a:t>08</a:t>
            </a:r>
            <a:endParaRPr sz="4800" b="1" i="0">
              <a:solidFill>
                <a:srgbClr val="0F3552"/>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197FC"/>
                </a:solidFill>
                <a:latin typeface="微软雅黑" panose="020B0503020204020204" charset="-122"/>
              </a:rPr>
              <a:t>社会影响深远意义</a:t>
            </a:r>
            <a:endParaRPr sz="4800" b="1" i="0">
              <a:solidFill>
                <a:srgbClr val="5197F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交通结构优化</a:t>
            </a:r>
            <a:endParaRPr sz="3000" b="1" i="0">
              <a:solidFill>
                <a:srgbClr val="000000"/>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低空经济概念解析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低空经济，指在距离地面一定高度范围内开展的经济活动，包括航空运输、飞行服务等。随着技术进步，其对经济发展的贡献日益显著。</a:t>
            </a:r>
            <a:endParaRPr sz="1575" b="0" i="0">
              <a:solidFill>
                <a:srgbClr val="000000"/>
              </a:solidFill>
              <a:latin typeface="微软雅黑" panose="020B0503020204020204" charset="-122"/>
            </a:endParaRPr>
          </a:p>
        </p:txBody>
      </p:sp>
      <p:sp>
        <p:nvSpPr>
          <p:cNvPr id="5" name="New shape"/>
          <p:cNvSpPr/>
          <p:nvPr/>
        </p:nvSpPr>
        <p:spPr>
          <a:xfrm>
            <a:off x="4430015" y="1627200"/>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交通结构优化策略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通过技术创新和政策引导，优化低空交通结构，提升空中交通效率。例如，采用无人机配送、建立低空航线网络等措施，以实现高效、环保的低空出行。</a:t>
            </a:r>
            <a:endParaRPr sz="1575" b="0" i="0">
              <a:solidFill>
                <a:srgbClr val="000000"/>
              </a:solidFill>
              <a:latin typeface="微软雅黑" panose="020B0503020204020204" charset="-122"/>
            </a:endParaRPr>
          </a:p>
        </p:txBody>
      </p:sp>
      <p:sp>
        <p:nvSpPr>
          <p:cNvPr id="6" name="New shape"/>
          <p:cNvSpPr/>
          <p:nvPr/>
        </p:nvSpPr>
        <p:spPr>
          <a:xfrm>
            <a:off x="7301229" y="1627200"/>
            <a:ext cx="2744216"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面临的挑战与对策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低空经济的发展面临空域管理复杂、技术标准不统一等挑战。需制定相应法规，加强技术研发，促进产业协同发展，共同推动低空经济的健康发展。</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区域均衡发展</a:t>
            </a:r>
            <a:endParaRPr sz="3000" b="1" i="0">
              <a:solidFill>
                <a:srgbClr val="000000"/>
              </a:solidFill>
              <a:latin typeface="微软雅黑" panose="020B0503020204020204" charset="-122"/>
            </a:endParaRPr>
          </a:p>
        </p:txBody>
      </p:sp>
      <p:sp>
        <p:nvSpPr>
          <p:cNvPr id="4" name="New shape"/>
          <p:cNvSpPr/>
          <p:nvPr/>
        </p:nvSpPr>
        <p:spPr>
          <a:xfrm>
            <a:off x="1558800" y="1627201"/>
            <a:ext cx="3032171" cy="2898349"/>
          </a:xfrm>
          <a:prstGeom prst="roundRect">
            <a:avLst>
              <a:gd name="adj" fmla="val 10000"/>
            </a:avLst>
          </a:prstGeom>
          <a:solidFill>
            <a:srgbClr val="DAEBFC"/>
          </a:solidFill>
          <a:ln w="6350">
            <a:solidFill>
              <a:srgbClr val="0F3552"/>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F3552"/>
                </a:solidFill>
                <a:latin typeface="微软雅黑" panose="020B0503020204020204" charset="-122"/>
              </a:rPr>
              <a:t>区域均衡发展策略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通过优化资源配置和政策支持，促进不同地区经济平衡增长，实现全国范围内的协调发展。</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17972" y="1627201"/>
            <a:ext cx="3032171" cy="2898349"/>
          </a:xfrm>
          <a:prstGeom prst="roundRect">
            <a:avLst>
              <a:gd name="adj" fmla="val 10000"/>
            </a:avLst>
          </a:prstGeom>
          <a:solidFill>
            <a:srgbClr val="DAEBFC"/>
          </a:solidFill>
          <a:ln w="6350">
            <a:solidFill>
              <a:srgbClr val="0F3552"/>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F3552"/>
                </a:solidFill>
                <a:latin typeface="微软雅黑" panose="020B0503020204020204" charset="-122"/>
              </a:rPr>
              <a:t>低空经济与区域协同</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利用低空资源推动区域间合作，促进产业互补和资源共享，增强区域经济的整体竞争力。</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77142" y="1627200"/>
            <a:ext cx="3032171" cy="2898350"/>
          </a:xfrm>
          <a:prstGeom prst="roundRect">
            <a:avLst>
              <a:gd name="adj" fmla="val 10000"/>
            </a:avLst>
          </a:prstGeom>
          <a:solidFill>
            <a:srgbClr val="DAEBFC"/>
          </a:solidFill>
          <a:ln w="6350">
            <a:solidFill>
              <a:srgbClr val="0F3552"/>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F3552"/>
                </a:solidFill>
                <a:latin typeface="微软雅黑" panose="020B0503020204020204" charset="-122"/>
              </a:rPr>
              <a:t>创新驱动的区域发展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依托科技创新和产业升级，激发区域发展潜力，实现经济结构优化和可持续发展目标。</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绿色低碳转型</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绿色低碳转型概述</a:t>
            </a:r>
            <a:endParaRPr sz="2100" b="1" i="0">
              <a:solidFill>
                <a:srgbClr val="0F3552"/>
              </a:solidFill>
              <a:latin typeface="微软雅黑" panose="020B0503020204020204" charset="-122"/>
            </a:endParaRPr>
          </a:p>
          <a:p>
            <a:pPr algn="l">
              <a:lnSpc>
                <a:spcPct val="150000"/>
              </a:lnSpc>
            </a:pPr>
            <a:r>
              <a:rPr sz="1575" b="0" i="0">
                <a:solidFill>
                  <a:srgbClr val="000000"/>
                </a:solidFill>
                <a:latin typeface="微软雅黑" panose="020B0503020204020204" charset="-122"/>
              </a:rPr>
              <a:t>低空经济领域正积极推进绿色低碳转型，通过优化能源结构和提高能效，减少碳排放，实现可持续发展。</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F3552"/>
                </a:solidFill>
                <a:latin typeface="微软雅黑" panose="020B0503020204020204" charset="-122"/>
              </a:rPr>
              <a:t>新能源应用实践</a:t>
            </a:r>
            <a:endParaRPr sz="2100" b="1" i="0">
              <a:solidFill>
                <a:srgbClr val="0F3552"/>
              </a:solidFill>
              <a:latin typeface="微软雅黑" panose="020B0503020204020204" charset="-122"/>
            </a:endParaRPr>
          </a:p>
          <a:p>
            <a:pPr algn="r">
              <a:lnSpc>
                <a:spcPct val="150000"/>
              </a:lnSpc>
            </a:pPr>
            <a:r>
              <a:rPr sz="1575" b="0" i="0">
                <a:solidFill>
                  <a:srgbClr val="000000"/>
                </a:solidFill>
                <a:latin typeface="微软雅黑" panose="020B0503020204020204" charset="-122"/>
              </a:rPr>
              <a:t>在低空经济中，太阳能、风能等可再生能源被广泛应用，以减少化石燃料依赖，降低环境污染，推动绿色飞行。</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碳足迹管理策略</a:t>
            </a:r>
            <a:endParaRPr sz="2100" b="1" i="0">
              <a:solidFill>
                <a:srgbClr val="0F3552"/>
              </a:solidFill>
              <a:latin typeface="微软雅黑" panose="020B0503020204020204" charset="-122"/>
            </a:endParaRPr>
          </a:p>
          <a:p>
            <a:pPr algn="l">
              <a:lnSpc>
                <a:spcPct val="150000"/>
              </a:lnSpc>
            </a:pPr>
            <a:r>
              <a:rPr sz="1575" b="0" i="0">
                <a:solidFill>
                  <a:srgbClr val="000000"/>
                </a:solidFill>
                <a:latin typeface="微软雅黑" panose="020B0503020204020204" charset="-122"/>
              </a:rPr>
              <a:t>企业需制定有效的碳足迹管理策略，包括监测、报告和减排措施，以透明化碳排放情况，提升环境责任意识。</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2"/>
                </a:solidFill>
                <a:latin typeface="微软雅黑" panose="020B0503020204020204" charset="-122"/>
              </a:rPr>
              <a:t>09</a:t>
            </a:r>
            <a:endParaRPr sz="4800" b="1" i="0">
              <a:solidFill>
                <a:srgbClr val="0F3552"/>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197FC"/>
                </a:solidFill>
                <a:latin typeface="微软雅黑" panose="020B0503020204020204" charset="-122"/>
              </a:rPr>
              <a:t>挑战应对策略研讨</a:t>
            </a:r>
            <a:endParaRPr sz="4800" b="1" i="0">
              <a:solidFill>
                <a:srgbClr val="5197F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技术瓶颈突破</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无人机技术革新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无人机技术的快速发展，通过提升飞行稳定性、续航能力及自主导航系统，有效突破低空经济的技术瓶颈。</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通信技术优化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低延迟、高带宽的5G及未来6G通信技术的应用，为低空经济的实时数据传输与远程控制提供了坚实的技术支撑。</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安全监管体系完善</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构建完善的低空经济安全监管体系，包括空域管理、飞行监控及事故应急响应机制，确保低空经济活动的安全有序进行。</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市场培育路径</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政策支持与引导</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政府通过制定相关政策法规，为低空经济发展提供明确方向和制度保障，促进产业健康有序发展。</a:t>
            </a:r>
            <a:endParaRPr sz="1575" b="0" i="0">
              <a:solidFill>
                <a:srgbClr val="000000"/>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技术创新与突破</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加大研发投入，推动无人机、飞行汽车等关键技术创新，提升产品性能和安全性，满足市场需求。</a:t>
            </a:r>
            <a:endParaRPr sz="1575" b="0" i="0">
              <a:solidFill>
                <a:srgbClr val="000000"/>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基础设施建设</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加快低空空域管理改革，完善起降点、导航系统等基础设施，降低运营成本，提高服务效率。</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公众认知提升</a:t>
            </a:r>
            <a:endParaRPr sz="3000" b="1" i="0">
              <a:solidFill>
                <a:srgbClr val="000000"/>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DAEBFC"/>
          </a:solidFill>
          <a:ln w="6350">
            <a:solidFill>
              <a:srgbClr val="0F3552"/>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F3552"/>
                </a:solidFill>
                <a:latin typeface="微软雅黑" panose="020B0503020204020204" charset="-122"/>
              </a:rPr>
              <a:t>低空经济概念</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低空经济指利用低空空域资源开展的经济活动，涵盖飞行汽车、无人机配送等，是航空产业新增长点。</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2" y="1627201"/>
            <a:ext cx="3032171" cy="3267239"/>
          </a:xfrm>
          <a:prstGeom prst="roundRect">
            <a:avLst>
              <a:gd name="adj" fmla="val 10000"/>
            </a:avLst>
          </a:prstGeom>
          <a:solidFill>
            <a:srgbClr val="DAEBFC"/>
          </a:solidFill>
          <a:ln w="6350">
            <a:solidFill>
              <a:srgbClr val="0F3552"/>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F3552"/>
                </a:solidFill>
                <a:latin typeface="微软雅黑" panose="020B0503020204020204" charset="-122"/>
              </a:rPr>
              <a:t>公众认知现状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当前公众对低空经济认识不足，缺乏了解其潜力与价值，需通过宣传提高认知度和接受度。</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85474" y="1627201"/>
            <a:ext cx="3032171" cy="3267239"/>
          </a:xfrm>
          <a:prstGeom prst="roundRect">
            <a:avLst>
              <a:gd name="adj" fmla="val 10000"/>
            </a:avLst>
          </a:prstGeom>
          <a:solidFill>
            <a:srgbClr val="DAEBFC"/>
          </a:solidFill>
          <a:ln w="6350">
            <a:solidFill>
              <a:srgbClr val="0F3552"/>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F3552"/>
                </a:solidFill>
                <a:latin typeface="微软雅黑" panose="020B0503020204020204" charset="-122"/>
              </a:rPr>
              <a:t>提升认知策略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制定科普计划，举办体验活动，合作媒体传播，以增强公众对低空经济的理解与信心。</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2"/>
                </a:solidFill>
                <a:latin typeface="微软雅黑" panose="020B0503020204020204" charset="-122"/>
              </a:rPr>
              <a:t>10</a:t>
            </a:r>
            <a:endParaRPr sz="4800" b="1" i="0">
              <a:solidFill>
                <a:srgbClr val="0F3552"/>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197FC"/>
                </a:solidFill>
                <a:latin typeface="微软雅黑" panose="020B0503020204020204" charset="-122"/>
              </a:rPr>
              <a:t>未来演进路径展望</a:t>
            </a:r>
            <a:endParaRPr sz="4800" b="1" i="0">
              <a:solidFill>
                <a:srgbClr val="5197F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定义与范畴界定</a:t>
            </a:r>
            <a:endParaRPr sz="3000" b="1" i="0">
              <a:solidFill>
                <a:srgbClr val="000000"/>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低空经济概念解析</a:t>
            </a:r>
            <a:endParaRPr sz="2100" b="1" i="0">
              <a:solidFill>
                <a:srgbClr val="0F3552"/>
              </a:solidFill>
              <a:latin typeface="微软雅黑" panose="020B0503020204020204" charset="-122"/>
            </a:endParaRPr>
          </a:p>
          <a:p>
            <a:pPr algn="l">
              <a:lnSpc>
                <a:spcPct val="150000"/>
              </a:lnSpc>
            </a:pPr>
            <a:r>
              <a:rPr sz="1575" b="0" i="0">
                <a:solidFill>
                  <a:srgbClr val="000000"/>
                </a:solidFill>
                <a:latin typeface="微软雅黑" panose="020B0503020204020204" charset="-122"/>
              </a:rPr>
              <a:t>低空经济指利用低空空域资源进行的商业活动，涵盖飞行汽车、无人机物流等新兴领域。</a:t>
            </a:r>
            <a:endParaRPr sz="1575" b="0" i="0">
              <a:solidFill>
                <a:srgbClr val="000000"/>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F3552"/>
                </a:solidFill>
                <a:latin typeface="微软雅黑" panose="020B0503020204020204" charset="-122"/>
              </a:rPr>
              <a:t>低空经济范畴划分</a:t>
            </a:r>
            <a:endParaRPr sz="2100" b="1" i="0">
              <a:solidFill>
                <a:srgbClr val="0F3552"/>
              </a:solidFill>
              <a:latin typeface="微软雅黑" panose="020B0503020204020204" charset="-122"/>
            </a:endParaRPr>
          </a:p>
          <a:p>
            <a:pPr algn="r">
              <a:lnSpc>
                <a:spcPct val="150000"/>
              </a:lnSpc>
            </a:pPr>
            <a:r>
              <a:rPr sz="1575" b="0" i="0">
                <a:solidFill>
                  <a:srgbClr val="000000"/>
                </a:solidFill>
                <a:latin typeface="微软雅黑" panose="020B0503020204020204" charset="-122"/>
              </a:rPr>
              <a:t>该领域包括航空器制造、运营管理及服务等，是现代交通体系的重要组成部分。</a:t>
            </a:r>
            <a:endParaRPr sz="1575" b="0" i="0">
              <a:solidFill>
                <a:srgbClr val="000000"/>
              </a:solidFill>
              <a:latin typeface="微软雅黑" panose="020B0503020204020204" charset="-122"/>
            </a:endParaRPr>
          </a:p>
        </p:txBody>
      </p:sp>
      <p:sp>
        <p:nvSpPr>
          <p:cNvPr id="6" name="New shape"/>
          <p:cNvSpPr/>
          <p:nvPr/>
        </p:nvSpPr>
        <p:spPr>
          <a:xfrm>
            <a:off x="6458401" y="3005402"/>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低空经济关键技术</a:t>
            </a:r>
            <a:endParaRPr sz="2100" b="1" i="0">
              <a:solidFill>
                <a:srgbClr val="0F3552"/>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包括飞行器设计、空中交通管理、通信导航技术等，这些是支撑低空经济发展的基础。</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智慧化升级方向</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低空经济的智慧化升级，通过融合物联网、大数据等技术，提升低空交通系统的效率与安全性。</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DAEBFC"/>
          </a:solidFill>
          <a:ln w="6350">
            <a:solidFill>
              <a:srgbClr val="5197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F3552"/>
                </a:solidFill>
                <a:latin typeface="微软雅黑" panose="020B0503020204020204" charset="-122"/>
              </a:rPr>
              <a:t>智慧化升级概述</a:t>
            </a:r>
            <a:endParaRPr sz="2100" b="1" i="0">
              <a:solidFill>
                <a:srgbClr val="0F3552"/>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采用AI和机器学习算法优化飞行路径规划，实现无人机自主导航，提高低空运输的智能化水平。</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DAEBFC"/>
          </a:solidFill>
          <a:ln w="6350">
            <a:solidFill>
              <a:srgbClr val="5197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F3552"/>
                </a:solidFill>
                <a:latin typeface="微软雅黑" panose="020B0503020204020204" charset="-122"/>
              </a:rPr>
              <a:t>核心技术应用</a:t>
            </a:r>
            <a:endParaRPr sz="2100" b="1" i="0">
              <a:solidFill>
                <a:srgbClr val="0F3552"/>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随着技术的不断进步，低空经济将向更加自动化、网络化的方向发展，为城市空中交通带来革命性变化。</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DAEBFC"/>
          </a:solidFill>
          <a:ln w="6350">
            <a:solidFill>
              <a:srgbClr val="5197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F3552"/>
                </a:solidFill>
                <a:latin typeface="微软雅黑" panose="020B0503020204020204" charset="-122"/>
              </a:rPr>
              <a:t>未来发展趋势</a:t>
            </a:r>
            <a:endParaRPr sz="2100" b="1" i="0">
              <a:solidFill>
                <a:srgbClr val="0F3552"/>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全球化拓展空间</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低空经济全球化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低空经济作为新兴领域，正迅速在全球范围内扩展。其核心是利用低空空域资源，推动航空运输、物流、旅游等多行业发展。</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国际合作机遇</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随着低空经济的兴起，各国纷纷寻求国际合作。通过共享技术、市场和资源，共同推进低空经济的发展与应用。</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政策支持与挑战</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为促进低空经济全球化，多国政府出台政策支持。然而，也面临空域管理、安全标准等挑战，需共同努力解决。</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可持续发展模式</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可持续发展定义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低空经济中的可持终发展模式，指在促进经济增长的同时，确保资源利用、环境保护和社会公平的协调统一。</a:t>
            </a:r>
            <a:endParaRPr sz="1575" b="0" i="0">
              <a:solidFill>
                <a:srgbClr val="000000"/>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关键实施策略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通过技术创新和制度设计，实现低空资源的高效利用与环境影响的最小化。这包括推广电动飞行器、优化飞行路线等措施。</a:t>
            </a:r>
            <a:endParaRPr sz="1575" b="0" i="0">
              <a:solidFill>
                <a:srgbClr val="000000"/>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面临的挑战与机遇</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尽管面临技术、法规和公众接受度等方面的挑战，但低空经济的发展为解决城市拥堵、促进区域均衡发展提供了新的视角和解决方案。</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谢 谢 大 家</a:t>
            </a:r>
            <a:endParaRPr sz="4800" b="1"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产业链条构成</a:t>
            </a:r>
            <a:endParaRPr sz="3000" b="1" i="0">
              <a:solidFill>
                <a:srgbClr val="000000"/>
              </a:solidFill>
              <a:latin typeface="微软雅黑" panose="020B0503020204020204" charset="-122"/>
            </a:endParaRPr>
          </a:p>
        </p:txBody>
      </p:sp>
      <p:sp>
        <p:nvSpPr>
          <p:cNvPr id="4" name="New shape"/>
          <p:cNvSpPr/>
          <p:nvPr/>
        </p:nvSpPr>
        <p:spPr>
          <a:xfrm>
            <a:off x="1558800" y="2878466"/>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低空经济产业链涵盖飞行器制造、运营服务、基础设施及应用服务四个主要环节，共同推动产业发展。</a:t>
            </a:r>
            <a:endParaRPr sz="1575" b="0" i="0">
              <a:solidFill>
                <a:srgbClr val="000000"/>
              </a:solidFill>
              <a:latin typeface="微软雅黑" panose="020B0503020204020204" charset="-122"/>
            </a:endParaRPr>
          </a:p>
        </p:txBody>
      </p:sp>
      <p:sp>
        <p:nvSpPr>
          <p:cNvPr id="5" name="New shape"/>
          <p:cNvSpPr/>
          <p:nvPr/>
        </p:nvSpPr>
        <p:spPr>
          <a:xfrm>
            <a:off x="1556410" y="1627200"/>
            <a:ext cx="2580658" cy="1124265"/>
          </a:xfrm>
          <a:prstGeom prst="roundRect">
            <a:avLst>
              <a:gd name="adj" fmla="val 10888"/>
            </a:avLst>
          </a:prstGeom>
          <a:solidFill>
            <a:srgbClr val="DAEBFC"/>
          </a:solidFill>
          <a:ln w="6350">
            <a:solidFill>
              <a:srgbClr val="5197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F3552"/>
                </a:solidFill>
                <a:latin typeface="微软雅黑" panose="020B0503020204020204" charset="-122"/>
              </a:rPr>
              <a:t>低空经济产业链条构成</a:t>
            </a:r>
            <a:endParaRPr sz="2100" b="1" i="0">
              <a:solidFill>
                <a:srgbClr val="0F3552"/>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飞行器制造业是低空经济的核心，涉及无人机、直升机等各类航空器的研发与生产，为市场提供多样化选择。</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DAEBFC"/>
          </a:solidFill>
          <a:ln w="6350">
            <a:solidFill>
              <a:srgbClr val="5197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F3552"/>
                </a:solidFill>
                <a:latin typeface="微软雅黑" panose="020B0503020204020204" charset="-122"/>
              </a:rPr>
              <a:t>飞行器制造</a:t>
            </a:r>
            <a:endParaRPr sz="2100" b="1" i="0">
              <a:solidFill>
                <a:srgbClr val="0F3552"/>
              </a:solidFill>
              <a:latin typeface="微软雅黑" panose="020B0503020204020204" charset="-122"/>
            </a:endParaRPr>
          </a:p>
        </p:txBody>
      </p:sp>
      <p:sp>
        <p:nvSpPr>
          <p:cNvPr id="8" name="New shape"/>
          <p:cNvSpPr/>
          <p:nvPr/>
        </p:nvSpPr>
        <p:spPr>
          <a:xfrm>
            <a:off x="7301229" y="2878466"/>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包括飞行运营、维护保养、地面支持等服务以及机场、起降点等基础设施建设，保障低空经济活动的顺畅进行。</a:t>
            </a:r>
            <a:endParaRPr sz="1575" b="0" i="0">
              <a:solidFill>
                <a:srgbClr val="000000"/>
              </a:solidFill>
              <a:latin typeface="微软雅黑" panose="020B0503020204020204" charset="-122"/>
            </a:endParaRPr>
          </a:p>
        </p:txBody>
      </p:sp>
      <p:sp>
        <p:nvSpPr>
          <p:cNvPr id="9" name="New shape"/>
          <p:cNvSpPr/>
          <p:nvPr/>
        </p:nvSpPr>
        <p:spPr>
          <a:xfrm>
            <a:off x="7298841" y="1627200"/>
            <a:ext cx="2580658" cy="1124266"/>
          </a:xfrm>
          <a:prstGeom prst="roundRect">
            <a:avLst>
              <a:gd name="adj" fmla="val 10888"/>
            </a:avLst>
          </a:prstGeom>
          <a:solidFill>
            <a:srgbClr val="DAEBFC"/>
          </a:solidFill>
          <a:ln w="6350">
            <a:solidFill>
              <a:srgbClr val="5197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F3552"/>
                </a:solidFill>
                <a:latin typeface="微软雅黑" panose="020B0503020204020204" charset="-122"/>
              </a:rPr>
              <a:t>运营服务与基础设施</a:t>
            </a:r>
            <a:endParaRPr sz="2100" b="1" i="0">
              <a:solidFill>
                <a:srgbClr val="0F3552"/>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战略地位价值</a:t>
            </a:r>
            <a:endParaRPr sz="3000" b="1" i="0">
              <a:solidFill>
                <a:srgbClr val="000000"/>
              </a:solidFill>
              <a:latin typeface="微软雅黑" panose="020B0503020204020204" charset="-122"/>
            </a:endParaRPr>
          </a:p>
        </p:txBody>
      </p:sp>
      <p:sp>
        <p:nvSpPr>
          <p:cNvPr id="4" name="New shape"/>
          <p:cNvSpPr/>
          <p:nvPr/>
        </p:nvSpPr>
        <p:spPr>
          <a:xfrm>
            <a:off x="1558800" y="301188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低空经济的战略意义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低空经济作为新兴领域，对促进区域经济发展、提升空中交通效率具有重要战略价值。</a:t>
            </a:r>
            <a:endParaRPr sz="1575" b="0" i="0">
              <a:solidFill>
                <a:srgbClr val="000000"/>
              </a:solidFill>
              <a:latin typeface="微软雅黑" panose="020B0503020204020204" charset="-122"/>
            </a:endParaRPr>
          </a:p>
        </p:txBody>
      </p:sp>
      <p:sp>
        <p:nvSpPr>
          <p:cNvPr id="5" name="New shape"/>
          <p:cNvSpPr/>
          <p:nvPr/>
        </p:nvSpPr>
        <p:spPr>
          <a:xfrm>
            <a:off x="4430015" y="3011879"/>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低空经济与产业升级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通过发展低空经济，可以推动传统产业升级，促进新兴产业发展，实现产业结构优化。</a:t>
            </a:r>
            <a:endParaRPr sz="1575" b="0" i="0">
              <a:solidFill>
                <a:srgbClr val="000000"/>
              </a:solidFill>
              <a:latin typeface="微软雅黑" panose="020B0503020204020204" charset="-122"/>
            </a:endParaRPr>
          </a:p>
        </p:txBody>
      </p:sp>
      <p:sp>
        <p:nvSpPr>
          <p:cNvPr id="6" name="New shape"/>
          <p:cNvSpPr/>
          <p:nvPr/>
        </p:nvSpPr>
        <p:spPr>
          <a:xfrm>
            <a:off x="7301229" y="3011879"/>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低空经济与技术创新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低空经济的发展需要依托技术创新，包括无人机技术、飞行管理技术等，以支撑其快速发展。</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2"/>
                </a:solidFill>
                <a:latin typeface="微软雅黑" panose="020B0503020204020204" charset="-122"/>
              </a:rPr>
              <a:t>02</a:t>
            </a:r>
            <a:endParaRPr sz="4800" b="1" i="0">
              <a:solidFill>
                <a:srgbClr val="0F3552"/>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197FC"/>
                </a:solidFill>
                <a:latin typeface="微软雅黑" panose="020B0503020204020204" charset="-122"/>
              </a:rPr>
              <a:t>政策环境支撑体系</a:t>
            </a:r>
            <a:endParaRPr sz="4800" b="1" i="0">
              <a:solidFill>
                <a:srgbClr val="5197F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国家顶层规划</a:t>
            </a:r>
            <a:endParaRPr sz="3000" b="1" i="0">
              <a:solidFill>
                <a:srgbClr val="000000"/>
              </a:solidFill>
              <a:latin typeface="微软雅黑" panose="020B0503020204020204" charset="-122"/>
            </a:endParaRPr>
          </a:p>
        </p:txBody>
      </p:sp>
      <p:sp>
        <p:nvSpPr>
          <p:cNvPr id="4" name="New shape"/>
          <p:cNvSpPr/>
          <p:nvPr/>
        </p:nvSpPr>
        <p:spPr>
          <a:xfrm>
            <a:off x="1558800" y="1627201"/>
            <a:ext cx="3040541" cy="3988066"/>
          </a:xfrm>
          <a:prstGeom prst="roundRect">
            <a:avLst>
              <a:gd name="adj" fmla="val 10000"/>
            </a:avLst>
          </a:prstGeom>
          <a:solidFill>
            <a:srgbClr val="DAEBFC"/>
          </a:solidFill>
          <a:ln w="6350">
            <a:solidFill>
              <a:srgbClr val="0F3552"/>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F3552"/>
                </a:solidFill>
                <a:latin typeface="微软雅黑" panose="020B0503020204020204" charset="-122"/>
              </a:rPr>
              <a:t>国家政策导向</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低空经济作为新兴领域，得到了国家层面的高度重视。通过出台一系列政策和规划，明确了低空经济的发展方向和目标，为行业提供了坚实的政策支持。</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41" y="1627201"/>
            <a:ext cx="3040555" cy="3988066"/>
          </a:xfrm>
          <a:prstGeom prst="roundRect">
            <a:avLst>
              <a:gd name="adj" fmla="val 10000"/>
            </a:avLst>
          </a:prstGeom>
          <a:solidFill>
            <a:srgbClr val="DAEBFC"/>
          </a:solidFill>
          <a:ln w="6350">
            <a:solidFill>
              <a:srgbClr val="0F3552"/>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F3552"/>
                </a:solidFill>
                <a:latin typeface="微软雅黑" panose="020B0503020204020204" charset="-122"/>
              </a:rPr>
              <a:t>顶层战略布局</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在国家顶层规划中，低空经济被纳入国家战略体系，与航空航天、交通运输等产业深度融合。通过优化资源配置，推动技术创新，实现低空经济的跨越式发展。</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96" y="1627201"/>
            <a:ext cx="3040542" cy="3988066"/>
          </a:xfrm>
          <a:prstGeom prst="roundRect">
            <a:avLst>
              <a:gd name="adj" fmla="val 10000"/>
            </a:avLst>
          </a:prstGeom>
          <a:solidFill>
            <a:srgbClr val="DAEBFC"/>
          </a:solidFill>
          <a:ln w="6350">
            <a:solidFill>
              <a:srgbClr val="0F3552"/>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F3552"/>
                </a:solidFill>
                <a:latin typeface="微软雅黑" panose="020B0503020204020204" charset="-122"/>
              </a:rPr>
              <a:t>区域协调发展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国家鼓励各地结合自身优势，因地制宜地发展低空经济。通过区域间协同合作，形成优势互补的发展格局，促进低空经济在全国范围内的均衡发展。</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地方试点布局</a:t>
            </a:r>
            <a:endParaRPr sz="3000" b="1" i="0">
              <a:solidFill>
                <a:srgbClr val="000000"/>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地方试点布局概述</a:t>
            </a:r>
            <a:endParaRPr sz="2100" b="1" i="0">
              <a:solidFill>
                <a:srgbClr val="0F3552"/>
              </a:solidFill>
              <a:latin typeface="微软雅黑" panose="020B0503020204020204" charset="-122"/>
            </a:endParaRPr>
          </a:p>
          <a:p>
            <a:pPr algn="l">
              <a:lnSpc>
                <a:spcPct val="150000"/>
              </a:lnSpc>
            </a:pPr>
            <a:r>
              <a:rPr sz="1575" b="0" i="0">
                <a:solidFill>
                  <a:srgbClr val="000000"/>
                </a:solidFill>
                <a:latin typeface="微软雅黑" panose="020B0503020204020204" charset="-122"/>
              </a:rPr>
              <a:t>探讨各地在低空经济领域的试点项目布局，分析其对经济发展的推动作用及面临的挑战。</a:t>
            </a:r>
            <a:endParaRPr sz="1575" b="0" i="0">
              <a:solidFill>
                <a:srgbClr val="000000"/>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F3552"/>
                </a:solidFill>
                <a:latin typeface="微软雅黑" panose="020B0503020204020204" charset="-122"/>
              </a:rPr>
              <a:t>关键区域试点案例</a:t>
            </a:r>
            <a:endParaRPr sz="2100" b="1" i="0">
              <a:solidFill>
                <a:srgbClr val="0F3552"/>
              </a:solidFill>
              <a:latin typeface="微软雅黑" panose="020B0503020204020204" charset="-122"/>
            </a:endParaRPr>
          </a:p>
          <a:p>
            <a:pPr algn="r">
              <a:lnSpc>
                <a:spcPct val="150000"/>
              </a:lnSpc>
            </a:pPr>
            <a:r>
              <a:rPr sz="1575" b="0" i="0">
                <a:solidFill>
                  <a:srgbClr val="000000"/>
                </a:solidFill>
                <a:latin typeface="微软雅黑" panose="020B0503020204020204" charset="-122"/>
              </a:rPr>
              <a:t>精选几个具有代表性的低空经济试点区域，深入剖析其成功经验和实施策略。</a:t>
            </a:r>
            <a:endParaRPr sz="1575" b="0" i="0">
              <a:solidFill>
                <a:srgbClr val="000000"/>
              </a:solidFill>
              <a:latin typeface="微软雅黑" panose="020B0503020204020204" charset="-122"/>
            </a:endParaRPr>
          </a:p>
        </p:txBody>
      </p:sp>
      <p:sp>
        <p:nvSpPr>
          <p:cNvPr id="6" name="New shape"/>
          <p:cNvSpPr/>
          <p:nvPr/>
        </p:nvSpPr>
        <p:spPr>
          <a:xfrm>
            <a:off x="6458401" y="3005402"/>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政策支持与发展前景</a:t>
            </a:r>
            <a:endParaRPr sz="2100" b="1" i="0">
              <a:solidFill>
                <a:srgbClr val="0F3552"/>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阐述政府在低空经济试点布局中的政策支持措施，并展望未来的发展趋势和潜力。</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5707</Words>
  <Application>WPS 演示</Application>
  <PresentationFormat>全屏显示(4:3)</PresentationFormat>
  <Paragraphs>492</Paragraphs>
  <Slides>43</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43</vt:i4>
      </vt:variant>
    </vt:vector>
  </HeadingPairs>
  <TitlesOfParts>
    <vt:vector size="50"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2025-10-01T03:36:00Z</dcterms:created>
  <dcterms:modified xsi:type="dcterms:W3CDTF">2025-10-01T03:35:49Z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907FA8E6A11E4B4DB2220CBD0734EEAA_12</vt:lpwstr>
  </property>
  <property fmtid="{D5CDD505-2E9C-101B-9397-08002B2CF9AE}" pid="3" name="KSOProductBuildVer">
    <vt:lpwstr>2052-12.1.0.22529</vt:lpwstr>
  </property>
</Properties>
</file>