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低碳经济转型之路</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绿色发展创新实践</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能源结构优化方案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大力推广太阳能、风能等清洁能源，减少对化石燃料的依赖，实现能源供应的绿色转型。</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发展可再生能源</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通过制定严格的建筑和工业能效标准，鼓励采用节能技术和设备，降低整体能耗水平。</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提升能效标准</a:t>
            </a:r>
            <a:endParaRPr sz="2100" b="1" i="0">
              <a:solidFill>
                <a:srgbClr val="F18D6B"/>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加强智能电网建设，提高电力系统灵活性与稳定性，确保可再生能源高效并网利用。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优化电网结构</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工业绿色制造技术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绿色设计与制造流程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采用环保材料与节能技术，优化产品设计和生产流程，降低资源消耗与环境污染，实现制造业的绿色发展。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清洁生产技术应用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通过改进生产工艺、减少废弃物排放、提升能效等措施，实施清洁生产技术，有效控制工业污染，促进资源循环利用。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工业废物回收再利用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建立完善的工业废物分类回收体系，通过物理、化学方法处理废物，转化为可再利用资源，减轻生态环境压力。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政策支持体系构建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法律法规框架完善</a:t>
            </a:r>
            <a:endParaRPr sz="3000" b="1" i="0">
              <a:solidFill>
                <a:srgbClr val="000000"/>
              </a:solidFill>
              <a:latin typeface="微软雅黑" panose="020B0503020204020204" charset="-122"/>
            </a:endParaRPr>
          </a:p>
        </p:txBody>
      </p:sp>
      <p:sp>
        <p:nvSpPr>
          <p:cNvPr id="4" name="New shape"/>
          <p:cNvSpPr/>
          <p:nvPr/>
        </p:nvSpPr>
        <p:spPr>
          <a:xfrm>
            <a:off x="1558800" y="1627200"/>
            <a:ext cx="3040514" cy="3267240"/>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低碳经济法律法规框架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低碳经济要求通过法律法规明确减排目标，制定相关标准和政策，推动企业和个人参与碳排放减少活动。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4" y="1627200"/>
            <a:ext cx="3040516" cy="326724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节能减排的法律责任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法律对高排放行业和企业规定了严格的节能减排责任，违反者将承担相应的法律责任和经济处罚，以促进环保行为。</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5" cy="326724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鼓励绿色技术创新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政府通过立法鼓励和支持绿色技术的研发和应用，包括清洁能源、节能设备等，以推动产业转型升级和环境保护。</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财政金融激励措施</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税收优惠政策</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通过减免企业和个人在低碳经济领域的相关税费，激励其积极参与减排和环保活动。</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绿色金融产品</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开发并推广针对低碳项目的特殊贷款、债券等金融产品，降低融资成本，促进绿色投资。</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财政补贴机制</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设立专项资金对采用低碳技术和设备进行改造的企业和个人给予直接补助，加速低碳转型进程。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技术创新驱动作用</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清洁能源突破方向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太阳能技术进展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近年来，太阳能光伏技术取得显著突破，转换效率大幅提升，成本不断降低，成为最具潜力的清洁能源之一。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风能利用创新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风力发电技术持续进步，大型化、智能化风机广泛应用，不仅提升发电效率，还降低了对环境的影响。</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核聚变研究前景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核聚变作为一种几乎无限的清洁能源，其研究取得重要进展，有望在不久的将来实现商业化应用，为低碳经济提供强大动力。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碳捕捉封存应用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碳捕捉技术概述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碳捕捉技术旨在从源头减少碳排放，主要通过物理或化学方法分离二氧化碳，实现对工业排放的有效控制，为低碳经济做出贡献。</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封存技术的应用现状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目前，碳捕捉封存已在全球范围内得到应用，特别是在能源、化工等行业。通过地下封存等方式，有效减少了大气中的二氧化碳浓度，对抗全球变暖。</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随着技术进步和政策推动，碳捕捉封存技术将更加高效和经济。然而，高成本和技术难题仍是主要挑战，需要持续研发和国际合作以实现广泛应用。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城市低碳建设模式</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智慧交通系统布局</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智慧交通系统概述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智慧交通系统通过集成先进技术，实现交通流量优化、事故预防和环境管理，旨在提高道路使用效率和安全性。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关键技术应用</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包括车联网、大数据分析及AI算法等，这些技术协同工作，实时处理交通信息，提供精准的交通管理和服务。</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随着技术的不断进步，智慧交通将更注重个性化服务与可持续发展，推动低碳经济和城市智能化进程。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低碳经济内涵解析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全球实践案例展示</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产业转型关键领域</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政策支持体系构建</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技术创新驱动作用</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城市低碳建设模式</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企业责任履行机制</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公众参与路径设计</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经济效益分析模型</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建筑节能标准升级</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介绍建筑节能标准的发展历程及重要性，强调其在减少能源消耗和碳排放中的作用。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建筑节能标准概述</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探讨当前建筑行业中采纳的最新节能技术和材料，如被动式设计、高效隔热等，及其效果评估。</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最新节能技术应用</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分析政府在推动建筑节能方面出台的政策和法规，包括财政补贴、税收优惠等措施，及其对行业发展的影响。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政策与法规支持</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企业责任履行机制</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ESG信息披露制度</a:t>
            </a:r>
            <a:endParaRPr sz="3000" b="1" i="0">
              <a:solidFill>
                <a:srgbClr val="000000"/>
              </a:solidFill>
              <a:latin typeface="微软雅黑" panose="020B0503020204020204" charset="-122"/>
            </a:endParaRPr>
          </a:p>
        </p:txBody>
      </p:sp>
      <p:sp>
        <p:nvSpPr>
          <p:cNvPr id="4" name="New shape"/>
          <p:cNvSpPr/>
          <p:nvPr/>
        </p:nvSpPr>
        <p:spPr>
          <a:xfrm>
            <a:off x="1558800" y="1627200"/>
            <a:ext cx="2744215"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ESG信息披露制度概述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ESG信息披露制度旨在提高企业环境、社会和治理绩效的透明度，促进可持续发展。通过公开披露相关信息，增强投资者信心并推动企业责任实践。</a:t>
            </a:r>
            <a:endParaRPr sz="1575" b="0" i="0">
              <a:solidFill>
                <a:srgbClr val="000000"/>
              </a:solidFill>
              <a:latin typeface="微软雅黑" panose="020B0503020204020204" charset="-122"/>
            </a:endParaRPr>
          </a:p>
        </p:txBody>
      </p:sp>
      <p:sp>
        <p:nvSpPr>
          <p:cNvPr id="5" name="New shape"/>
          <p:cNvSpPr/>
          <p:nvPr/>
        </p:nvSpPr>
        <p:spPr>
          <a:xfrm>
            <a:off x="4430015" y="1627200"/>
            <a:ext cx="2744215"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实施ESG信息披露的意义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实施ESG信息披露有助于企业评估和管理风险，提升品牌形象与竞争力，同时响应政府监管要求，满足利益相关方的期望，实现长期价值增长。</a:t>
            </a:r>
            <a:endParaRPr sz="1575" b="0" i="0">
              <a:solidFill>
                <a:srgbClr val="000000"/>
              </a:solidFill>
              <a:latin typeface="微软雅黑" panose="020B0503020204020204" charset="-122"/>
            </a:endParaRPr>
          </a:p>
        </p:txBody>
      </p:sp>
      <p:sp>
        <p:nvSpPr>
          <p:cNvPr id="6" name="New shape"/>
          <p:cNvSpPr/>
          <p:nvPr/>
        </p:nvSpPr>
        <p:spPr>
          <a:xfrm>
            <a:off x="7301229" y="162720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ESG信息披露的关键要素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ESG信息披露涵盖环境影响、社会责任及公司治理等方面，包括温室气体排放量、员工多样性、董事会结构等关键指标，确保全面反映企业综合表现。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供应链减排管理</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供应链减排重要性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在低碳经济背景下，供应链减排管理是实现可持续发展的关键。通过减少能源消耗和碳排放，企业可提升竞争力并履行社会责任。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实施高效物流策略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采用先进物流技术如智能调度系统和绿色包装，优化运输路线以降低能耗和排放。这不仅减少环境影响，还增强供应链的灵活性和响应能力。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推广循环经济模式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引入产品回收与再利用机制，促进资源循环使用。通过设计易于回收的产品和建立逆向物流体系，有效减少废弃物产生，推动供应链向低碳转型。</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公众参与路径设计</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消费行为引导策略</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通过学校、媒体等渠道普及低碳知识，提高公众对气候变化和环境问题的认识，培养节约资源、减少浪费的生活习惯。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提升环保意识教育</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鼓励消费者选择环保产品，如节能家电、可降解材料制品，支持绿色供应链企业，引导市场向可持续发展方向转型。</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推广绿色消费模式</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政府出台税收优惠、补贴等政策，奖励节能减排成效显著的企业和个人，同时对高污染行为征收环保税，促进全社会共同参与低碳经济行动。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实施绿色激励政策</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社区碳普惠实践</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社区碳普惠概念介绍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碳普惠指通过社区参与和实践，推广低碳生活方式，实现碳排放减少的目标。涵盖节能减排、绿色出行等方面。</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社区碳普惠实施策略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采取宣传教育、激励措施和技术支持等手段，推动居民积极参与碳普惠活动，共同为低碳环保贡献力量。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社区碳普惠效果评估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通过监测碳排放数据、居民反馈和参与度等指标，评估社区碳普惠实践成效，并不断优化实施方案。</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09</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经济效益分析模型</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长期成本收益测算</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长期成本收益分析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长期成本收益分析是评估低碳经济项目可行性的重要手段，通过计算项目全生命周期内的投资、运营及维护成本，与预期收益进行对比，为决策提供依据。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6"/>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投资回收期预测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投资回收期是指从项目开始投资到收回全部投资所需的时间，对于低碳经济项目而言，较短的回收期意味着更高的资金流动性和更低的风险。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7" y="1627201"/>
            <a:ext cx="3040554" cy="3988066"/>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环境效益价值评估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环境效益价值评估是对低碳经济项目产生的环境改善效果进行量化分析的过程，包括温室气体减排、能源节约等，有助于全面认识项目的社会经济价值。</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绿色溢价转化机制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绿色溢价定义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绿色溢价指环保产品或服务因符合可持续发展要求而获得的额外价值。这种溢价体现了市场对环保行为的认可和支持。</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转化机制原理</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绿色溢价的转化机制基于市场需求与政策激励，通过提升环保产品的竞争力和消费者认知，促进其市场份额的增长，实现经济与环境的双赢。</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实施策略建议</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为有效转化绿色溢价，需从提高环保产品技术、加强市场宣传及完善相关政策等方面入手，确保企业与消费者共同受益，推动低碳经济发展。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低碳经济内涵解析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10</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未来发展趋势展望</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数字化赋能前景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数字化赋能概述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数字化赋能是通过信息技术手段，将数据转化为可操作的洞察力，进而优化业务流程，提高效率和创新能力，以实现低碳经济目标。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包括物联网、大数据分析和云计算等，这些技术能够实时监控能源消耗，优化资源分配，降低碳排放，助力企业向低碳转型。</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随着技术的不断进步和政策的支持，数字化赋能将在低碳经济中扮演更加重要的角色，推动产业升级，促进可持续发展。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国际合作新机遇</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全球气候合作框架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通过《巴黎协定》等国际条约，各国承诺减少温室气体排放，共同应对气候变化，推动低碳经济发展。</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跨国技术转移与共享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发达国家向发展中国家转移清洁能源和低碳技术，促进全球绿色转型，提升各国的可持续发展能力。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绿色金融国际合作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通过国际金融机构和多边开发银行支持低碳项目融资，引导资本流向环保领域，加速全球经济结构优化。</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定义与核心要素</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低碳经济的定义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低碳经济指通过减少温室气体排放，实现可持续发展的经济模式，旨在应对气候变化。</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核心要素分析</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包括节能减排、发展绿色能源和循环经济等关键因素，共同推进低碳转型。</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实施策略</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推广清洁能源、提升能效和促进绿色消费，构建低碳社会体系。</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发展背景溯源</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低碳经济源于对气候变化的全球关注，旨在通过减少温室气体排放来应对全球变暖问题。该概念强调可持续发展与环境保护的重要性。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低碳经济起源</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各国政府为促进低碳经济发展，出台了一系列政策和措施，包括碳交易市场、绿色税收及补贴等，以激励企业和公众参与减排行动。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政策推动背景</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科技进步，特别是可再生能源技术和节能技术的发展，为低碳经济的发展提供了重要支持。这些技术的应用显著降低了碳排放强度。</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科技进步助力</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全球实践案例展示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欧盟碳交易体系</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欧盟碳交易体系简介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欧盟碳交易体系是全球首个国际碳排放权交易市场，旨在通过市场机制减少温室气体排放。</a:t>
            </a:r>
            <a:endParaRPr sz="1575" b="0" i="0">
              <a:solidFill>
                <a:srgbClr val="000000"/>
              </a:solidFill>
              <a:latin typeface="微软雅黑" panose="020B0503020204020204" charset="-122"/>
            </a:endParaRPr>
          </a:p>
        </p:txBody>
      </p:sp>
      <p:sp>
        <p:nvSpPr>
          <p:cNvPr id="5" name="New shape"/>
          <p:cNvSpPr/>
          <p:nvPr/>
        </p:nvSpPr>
        <p:spPr>
          <a:xfrm>
            <a:off x="4430015" y="1627200"/>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欧盟碳交易体系的运作机制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该体系通过分配排放配额和允许企业之间交易这些配额来控制碳排放量。超额排放需购买额外配额。</a:t>
            </a:r>
            <a:endParaRPr sz="1575" b="0" i="0">
              <a:solidFill>
                <a:srgbClr val="000000"/>
              </a:solidFill>
              <a:latin typeface="微软雅黑" panose="020B0503020204020204" charset="-122"/>
            </a:endParaRPr>
          </a:p>
        </p:txBody>
      </p:sp>
      <p:sp>
        <p:nvSpPr>
          <p:cNvPr id="6" name="New shape"/>
          <p:cNvSpPr/>
          <p:nvPr/>
        </p:nvSpPr>
        <p:spPr>
          <a:xfrm>
            <a:off x="7301229" y="1627200"/>
            <a:ext cx="2744216"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欧盟碳交易体系的影响与挑战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该体系促进了低碳技术的发展，但同时也面临配额分配不公、价格波动大等挑战。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中国双碳战略路径</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双碳战略目标概述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中国致力于实现2030年前碳达峰和2060年前碳中和的双碳战略目标，旨在推动绿色低碳发展。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主要实施路径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通过优化能源结构、促进产业升级、推广清洁能源等措施，中国正积极构建以低碳经济为核心的发展模式。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面临的挑战与对策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在推进双碳战略过程中，需应对技术瓶颈、市场机制不完善等问题。政府将出台相应政策，鼓励技术创新与国际合作。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产业转型关键领域</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3986</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2025-10-01T03:37:00Z</dcterms:created>
  <dcterms:modified xsi:type="dcterms:W3CDTF">2025-10-01T03:37:12Z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667395E590E24797A1174F45F7E93D99_12</vt:lpwstr>
  </property>
  <property fmtid="{D5CDD505-2E9C-101B-9397-08002B2CF9AE}" pid="3" name="KSOProductBuildVer">
    <vt:lpwstr>2052-12.1.0.22529</vt:lpwstr>
  </property>
</Properties>
</file>