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Lst>
  <p:sldSz cx="12192000" cy="6858000" type="screen16x9"/>
  <p:notesSz cx="6858000" cy="9144000"/>
  <p:custDataLst>
    <p:tags r:id="rId4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1" Type="http://schemas.openxmlformats.org/officeDocument/2006/relationships/tags" Target="tags/tag1.xml"/><Relationship Id="rId40" Type="http://schemas.openxmlformats.org/officeDocument/2006/relationships/tableStyles" Target="tableStyles.xml"/><Relationship Id="rId4" Type="http://schemas.openxmlformats.org/officeDocument/2006/relationships/slide" Target="slides/slide2.xml"/><Relationship Id="rId39" Type="http://schemas.openxmlformats.org/officeDocument/2006/relationships/viewProps" Target="viewProps.xml"/><Relationship Id="rId38" Type="http://schemas.openxmlformats.org/officeDocument/2006/relationships/presProps" Target="presProps.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电竞风云激荡新纪元</a:t>
            </a:r>
            <a:endParaRPr sz="4800" b="1" i="0">
              <a:solidFill>
                <a:srgbClr val="000000"/>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F18D6B"/>
                </a:solidFill>
                <a:latin typeface="微软雅黑" panose="020B0503020204020204" charset="-122"/>
              </a:rPr>
              <a:t>虚拟竞技重塑体育版图</a:t>
            </a:r>
            <a:endParaRPr sz="3000" b="1" i="0">
              <a:solidFill>
                <a:srgbClr val="F18D6B"/>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作者：</a:t>
            </a:r>
            <a:r>
              <a:rPr lang="zh-CN" sz="1575" b="0" i="0">
                <a:solidFill>
                  <a:srgbClr val="000000"/>
                </a:solidFill>
                <a:latin typeface="微软雅黑" panose="020B0503020204020204" charset="-122"/>
              </a:rPr>
              <a:t>张抿</a:t>
            </a:r>
            <a:r>
              <a:rPr lang="zh-CN" sz="1575" b="0" i="0">
                <a:solidFill>
                  <a:srgbClr val="000000"/>
                </a:solidFill>
                <a:latin typeface="微软雅黑" panose="020B0503020204020204" charset="-122"/>
              </a:rPr>
              <a:t>轩</a:t>
            </a:r>
            <a:endParaRPr lang="zh-CN" sz="1575" b="0" i="0">
              <a:solidFill>
                <a:srgbClr val="000000"/>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汇报时间: 2025/09/30</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奖金池分布图</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电子竞技赛事奖金池由参赛队伍报名费、赞助商投资以及观众打赏等多渠道资金组成，确保高水平竞技与丰厚奖励。</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奖金池构成概览</a:t>
            </a:r>
            <a:endParaRPr sz="2100" b="1" i="0">
              <a:solidFill>
                <a:srgbClr val="F18D6B"/>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奖金池通常按一定比例分配给冠军、亚军及季军队伍，剩余部分作为运营成本和未来赛事发展基金，促进电竞生态良性循环。</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分配比例分析</a:t>
            </a:r>
            <a:endParaRPr sz="2100" b="1" i="0">
              <a:solidFill>
                <a:srgbClr val="F18D6B"/>
              </a:solidFill>
              <a:latin typeface="微软雅黑" panose="020B0503020204020204" charset="-122"/>
            </a:endParaRPr>
          </a:p>
        </p:txBody>
      </p:sp>
      <p:sp>
        <p:nvSpPr>
          <p:cNvPr id="8" name="New shape"/>
          <p:cNvSpPr/>
          <p:nvPr/>
        </p:nvSpPr>
        <p:spPr>
          <a:xfrm>
            <a:off x="7301229" y="2878466"/>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奖金池规模受比赛级别、参与人数、市场热度及品牌合作深度等因素影响，高级别国际大赛往往奖金更为诱人。</a:t>
            </a:r>
            <a:endParaRPr sz="1575" b="0" i="0">
              <a:solidFill>
                <a:srgbClr val="000000"/>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影响奖金分布的因素</a:t>
            </a:r>
            <a:endParaRPr sz="2100" b="1" i="0">
              <a:solidFill>
                <a:srgbClr val="F18D6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9F6"/>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18D6B"/>
                </a:solidFill>
                <a:latin typeface="微软雅黑" panose="020B0503020204020204" charset="-122"/>
              </a:rPr>
              <a:t>03</a:t>
            </a:r>
            <a:endParaRPr sz="4800" b="1" i="0">
              <a:solidFill>
                <a:srgbClr val="F18D6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职业选手生态</a:t>
            </a:r>
            <a:endParaRPr sz="4800" b="1" i="0">
              <a:solidFill>
                <a:srgbClr val="C2202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训练日常模式</a:t>
            </a:r>
            <a:endParaRPr sz="3000" b="1" i="0">
              <a:solidFill>
                <a:srgbClr val="000000"/>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技能训练重要性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技能训练是电子竞技选手保持竞争力的关键，通过系统化练习提高操作熟练度和战术理解。</a:t>
            </a:r>
            <a:endParaRPr sz="1575" b="0" i="0">
              <a:solidFill>
                <a:srgbClr val="000000"/>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日常训练内容</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日常训练包括游戏技巧、团队协作和策略制定，旨在全方位提升选手的综合素质和实战能力。</a:t>
            </a:r>
            <a:endParaRPr sz="1575" b="0" i="0">
              <a:solidFill>
                <a:srgbClr val="000000"/>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训练方法与工具</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采用模拟对战、数据分析等科学训练方法，并借助专业软件辅助，确保训练效果最大化，持续优化技术细节。</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团队协作机制</a:t>
            </a:r>
            <a:endParaRPr sz="3000" b="1" i="0">
              <a:solidFill>
                <a:srgbClr val="000000"/>
              </a:solidFill>
              <a:latin typeface="微软雅黑" panose="020B0503020204020204" charset="-122"/>
            </a:endParaRPr>
          </a:p>
        </p:txBody>
      </p:sp>
      <p:sp>
        <p:nvSpPr>
          <p:cNvPr id="4" name="New shape"/>
          <p:cNvSpPr/>
          <p:nvPr/>
        </p:nvSpPr>
        <p:spPr>
          <a:xfrm>
            <a:off x="1558799" y="1627201"/>
            <a:ext cx="3031739" cy="2898928"/>
          </a:xfrm>
          <a:prstGeom prst="roundRect">
            <a:avLst>
              <a:gd name="adj" fmla="val 10032"/>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团队角色分配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明确每个队员的角色和职责，如指挥、辅助、输出等，确保团队运作高效。</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17538" y="1627200"/>
            <a:ext cx="3031738" cy="2898928"/>
          </a:xfrm>
          <a:prstGeom prst="roundRect">
            <a:avLst>
              <a:gd name="adj" fmla="val 10032"/>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沟通协调策略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采用有效的沟通工具和策略，如语音聊天软件，保持队伍间信息流畅。</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76276" y="1627201"/>
            <a:ext cx="3031739" cy="2898928"/>
          </a:xfrm>
          <a:prstGeom prst="roundRect">
            <a:avLst>
              <a:gd name="adj" fmla="val 10032"/>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战术执行与调整</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根据比赛情况灵活调整战术，确保团队能够迅速响应对手变化。</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生涯发展路径</a:t>
            </a:r>
            <a:endParaRPr sz="3000" b="1" i="0">
              <a:solidFill>
                <a:srgbClr val="000000"/>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电子竞技职业路径</a:t>
            </a:r>
            <a:endParaRPr sz="2100" b="1" i="0">
              <a:solidFill>
                <a:srgbClr val="F18D6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电子竞技职业路径包括选手、教练、解说和赛事组织者等角色，需具备不同技能与经验。</a:t>
            </a:r>
            <a:endParaRPr sz="1575" b="0" i="0">
              <a:solidFill>
                <a:srgbClr val="000000"/>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18D6B"/>
                </a:solidFill>
                <a:latin typeface="微软雅黑" panose="020B0503020204020204" charset="-122"/>
              </a:rPr>
              <a:t>电竞选手成长</a:t>
            </a:r>
            <a:endParaRPr sz="2100" b="1" i="0">
              <a:solidFill>
                <a:srgbClr val="F18D6B"/>
              </a:solidFill>
              <a:latin typeface="微软雅黑" panose="020B0503020204020204" charset="-122"/>
            </a:endParaRPr>
          </a:p>
          <a:p>
            <a:pPr algn="r">
              <a:lnSpc>
                <a:spcPct val="150000"/>
              </a:lnSpc>
            </a:pPr>
            <a:r>
              <a:rPr sz="1575" b="0" i="0">
                <a:solidFill>
                  <a:srgbClr val="000000"/>
                </a:solidFill>
                <a:latin typeface="微软雅黑" panose="020B0503020204020204" charset="-122"/>
              </a:rPr>
              <a:t>电竞选手从业余到职业，需经历选拔、训练及比赛，不断精进操作技巧和团队协作能力。</a:t>
            </a:r>
            <a:endParaRPr sz="1575" b="0" i="0">
              <a:solidFill>
                <a:srgbClr val="000000"/>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教练与分析师职责</a:t>
            </a:r>
            <a:endParaRPr sz="2100" b="1" i="0">
              <a:solidFill>
                <a:srgbClr val="F18D6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教练负责策略制定与指导，分析师通过数据分析优化战术布局，两者共同提升队伍竞争力。</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9F6"/>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18D6B"/>
                </a:solidFill>
                <a:latin typeface="微软雅黑" panose="020B0503020204020204" charset="-122"/>
              </a:rPr>
              <a:t>04</a:t>
            </a:r>
            <a:endParaRPr sz="4800" b="1" i="0">
              <a:solidFill>
                <a:srgbClr val="F18D6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技术装备革新</a:t>
            </a:r>
            <a:endParaRPr sz="4800" b="1" i="0">
              <a:solidFill>
                <a:srgbClr val="C2202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硬件设备迭代</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硬件设备迭代概述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电子竞技的硬件设备随着技术发展而不断更新，从最初的基本配置到如今的高性能装备，每一次迭代都极大地提升了游戏体验和竞技水平。</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关键硬件设备演变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游戏主机、电脑处理器、显卡等核心硬件经历了多次升级，以适应更复杂的游戏需求和更高的图像处理能力，推动电竞行业向前发展。</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未来硬件趋势预测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随着虚拟现实（VR）、增强现实（AR）技术的融入，预计未来电子竞技硬件将更加侧重于沉浸式体验与交互性，进一步拓宽游戏的边界。</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软件优化方向</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优化图形渲染效率</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通过算法改进和硬件适配，提高游戏场景的渲染速度，减少延迟，增强玩家的游戏体验。</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网络同步技术提升</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采用低延迟的网络协议和高效的数据压缩技术，确保多人在线游戏中的数据同步更加迅速和稳定。</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用户界面交互优化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设计直观易用的用户界面，简化操作流程，提供个性化设置选项，满足不同玩家的操作习惯和需求。</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VR/AR融合趋势</a:t>
            </a:r>
            <a:endParaRPr sz="3000" b="1" i="0">
              <a:solidFill>
                <a:srgbClr val="000000"/>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VR/AR融合概述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虚拟现实与增强现实技术的结合，为电子竞技带来全新的沉浸式体验，使玩家在虚拟世界中的互动更加真实和生动。</a:t>
            </a:r>
            <a:endParaRPr sz="1575" b="0" i="0">
              <a:solidFill>
                <a:srgbClr val="000000"/>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提升游戏沉浸感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通过VR/AR技术的融合，电子竞技游戏能够提供前所未有的视觉和听觉体验，极大地增强了玩家的沉浸感和参与度。</a:t>
            </a:r>
            <a:endParaRPr sz="1575" b="0" i="0">
              <a:solidFill>
                <a:srgbClr val="000000"/>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创新玩法设计</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VR/AR技术的应用推动了电子竞技游戏玩法的创新，设计师可以创造出更复杂、更互动的游戏模式，满足玩家多样化的需求。</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9F6"/>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18D6B"/>
                </a:solidFill>
                <a:latin typeface="微软雅黑" panose="020B0503020204020204" charset="-122"/>
              </a:rPr>
              <a:t>05</a:t>
            </a:r>
            <a:endParaRPr sz="4800" b="1" i="0">
              <a:solidFill>
                <a:srgbClr val="F18D6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商业模式探索</a:t>
            </a:r>
            <a:endParaRPr sz="4800" b="1" i="0">
              <a:solidFill>
                <a:srgbClr val="C2202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目录</a:t>
            </a:r>
            <a:endParaRPr sz="4800" b="1" i="0">
              <a:solidFill>
                <a:srgbClr val="C22020"/>
              </a:solidFill>
              <a:latin typeface="微软雅黑" panose="020B0503020204020204" charset="-122"/>
            </a:endParaRPr>
          </a:p>
        </p:txBody>
      </p:sp>
      <p:sp>
        <p:nvSpPr>
          <p:cNvPr id="4" name="New shape"/>
          <p:cNvSpPr/>
          <p:nvPr/>
        </p:nvSpPr>
        <p:spPr>
          <a:xfrm>
            <a:off x="2340000" y="2494800"/>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18D6B"/>
                </a:solidFill>
                <a:latin typeface="微软雅黑" panose="020B0503020204020204" charset="-122"/>
              </a:rPr>
              <a:t>01</a:t>
            </a:r>
            <a:r>
              <a:rPr sz="1800">
                <a:latin typeface="微软雅黑" panose="020B0503020204020204" charset="-122"/>
              </a:rPr>
              <a:t> </a:t>
            </a:r>
            <a:r>
              <a:rPr sz="1575" b="0" i="0">
                <a:solidFill>
                  <a:srgbClr val="000000"/>
                </a:solidFill>
                <a:latin typeface="微软雅黑" panose="020B0503020204020204" charset="-122"/>
              </a:rPr>
              <a:t>电子竞技概述</a:t>
            </a:r>
            <a:endParaRPr sz="1575" b="0" i="0">
              <a:solidFill>
                <a:srgbClr val="000000"/>
              </a:solidFill>
              <a:latin typeface="微软雅黑" panose="020B0503020204020204" charset="-122"/>
            </a:endParaRPr>
          </a:p>
        </p:txBody>
      </p:sp>
      <p:sp>
        <p:nvSpPr>
          <p:cNvPr id="5" name="New shape"/>
          <p:cNvSpPr/>
          <p:nvPr/>
        </p:nvSpPr>
        <p:spPr>
          <a:xfrm>
            <a:off x="6484141" y="2494800"/>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18D6B"/>
                </a:solidFill>
                <a:latin typeface="微软雅黑" panose="020B0503020204020204" charset="-122"/>
              </a:rPr>
              <a:t>02</a:t>
            </a:r>
            <a:r>
              <a:rPr sz="1800">
                <a:latin typeface="微软雅黑" panose="020B0503020204020204" charset="-122"/>
              </a:rPr>
              <a:t> </a:t>
            </a:r>
            <a:r>
              <a:rPr sz="1575" b="0" i="0">
                <a:solidFill>
                  <a:srgbClr val="000000"/>
                </a:solidFill>
                <a:latin typeface="微软雅黑" panose="020B0503020204020204" charset="-122"/>
              </a:rPr>
              <a:t>赛事体系架构</a:t>
            </a:r>
            <a:endParaRPr sz="1575" b="0" i="0">
              <a:solidFill>
                <a:srgbClr val="000000"/>
              </a:solidFill>
              <a:latin typeface="微软雅黑" panose="020B0503020204020204" charset="-122"/>
            </a:endParaRPr>
          </a:p>
        </p:txBody>
      </p:sp>
      <p:sp>
        <p:nvSpPr>
          <p:cNvPr id="6" name="New shape"/>
          <p:cNvSpPr/>
          <p:nvPr/>
        </p:nvSpPr>
        <p:spPr>
          <a:xfrm>
            <a:off x="2340000" y="2998223"/>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18D6B"/>
                </a:solidFill>
                <a:latin typeface="微软雅黑" panose="020B0503020204020204" charset="-122"/>
              </a:rPr>
              <a:t>03</a:t>
            </a:r>
            <a:r>
              <a:rPr sz="1800">
                <a:latin typeface="微软雅黑" panose="020B0503020204020204" charset="-122"/>
              </a:rPr>
              <a:t> </a:t>
            </a:r>
            <a:r>
              <a:rPr sz="1575" b="0" i="0">
                <a:solidFill>
                  <a:srgbClr val="000000"/>
                </a:solidFill>
                <a:latin typeface="微软雅黑" panose="020B0503020204020204" charset="-122"/>
              </a:rPr>
              <a:t>职业选手生态</a:t>
            </a:r>
            <a:endParaRPr sz="1575" b="0" i="0">
              <a:solidFill>
                <a:srgbClr val="000000"/>
              </a:solidFill>
              <a:latin typeface="微软雅黑" panose="020B0503020204020204" charset="-122"/>
            </a:endParaRPr>
          </a:p>
        </p:txBody>
      </p:sp>
      <p:sp>
        <p:nvSpPr>
          <p:cNvPr id="7" name="New shape"/>
          <p:cNvSpPr/>
          <p:nvPr/>
        </p:nvSpPr>
        <p:spPr>
          <a:xfrm>
            <a:off x="6484141" y="2998223"/>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18D6B"/>
                </a:solidFill>
                <a:latin typeface="微软雅黑" panose="020B0503020204020204" charset="-122"/>
              </a:rPr>
              <a:t>04</a:t>
            </a:r>
            <a:r>
              <a:rPr sz="1800">
                <a:latin typeface="微软雅黑" panose="020B0503020204020204" charset="-122"/>
              </a:rPr>
              <a:t> </a:t>
            </a:r>
            <a:r>
              <a:rPr sz="1575" b="0" i="0">
                <a:solidFill>
                  <a:srgbClr val="000000"/>
                </a:solidFill>
                <a:latin typeface="微软雅黑" panose="020B0503020204020204" charset="-122"/>
              </a:rPr>
              <a:t>技术装备革新</a:t>
            </a:r>
            <a:endParaRPr sz="1575" b="0" i="0">
              <a:solidFill>
                <a:srgbClr val="000000"/>
              </a:solidFill>
              <a:latin typeface="微软雅黑" panose="020B0503020204020204" charset="-122"/>
            </a:endParaRPr>
          </a:p>
        </p:txBody>
      </p:sp>
      <p:sp>
        <p:nvSpPr>
          <p:cNvPr id="8" name="New shape"/>
          <p:cNvSpPr/>
          <p:nvPr/>
        </p:nvSpPr>
        <p:spPr>
          <a:xfrm>
            <a:off x="2340000" y="3501646"/>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18D6B"/>
                </a:solidFill>
                <a:latin typeface="微软雅黑" panose="020B0503020204020204" charset="-122"/>
              </a:rPr>
              <a:t>05</a:t>
            </a:r>
            <a:r>
              <a:rPr sz="1800">
                <a:latin typeface="微软雅黑" panose="020B0503020204020204" charset="-122"/>
              </a:rPr>
              <a:t> </a:t>
            </a:r>
            <a:r>
              <a:rPr sz="1575" b="0" i="0">
                <a:solidFill>
                  <a:srgbClr val="000000"/>
                </a:solidFill>
                <a:latin typeface="微软雅黑" panose="020B0503020204020204" charset="-122"/>
              </a:rPr>
              <a:t>商业模式探索</a:t>
            </a:r>
            <a:endParaRPr sz="1575" b="0" i="0">
              <a:solidFill>
                <a:srgbClr val="000000"/>
              </a:solidFill>
              <a:latin typeface="微软雅黑" panose="020B0503020204020204" charset="-122"/>
            </a:endParaRPr>
          </a:p>
        </p:txBody>
      </p:sp>
      <p:sp>
        <p:nvSpPr>
          <p:cNvPr id="9" name="New shape"/>
          <p:cNvSpPr/>
          <p:nvPr/>
        </p:nvSpPr>
        <p:spPr>
          <a:xfrm>
            <a:off x="6484141" y="3501646"/>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18D6B"/>
                </a:solidFill>
                <a:latin typeface="微软雅黑" panose="020B0503020204020204" charset="-122"/>
              </a:rPr>
              <a:t>06</a:t>
            </a:r>
            <a:r>
              <a:rPr sz="1800">
                <a:latin typeface="微软雅黑" panose="020B0503020204020204" charset="-122"/>
              </a:rPr>
              <a:t> </a:t>
            </a:r>
            <a:r>
              <a:rPr sz="1575" b="0" i="0">
                <a:solidFill>
                  <a:srgbClr val="000000"/>
                </a:solidFill>
                <a:latin typeface="微软雅黑" panose="020B0503020204020204" charset="-122"/>
              </a:rPr>
              <a:t>社会文化影响</a:t>
            </a:r>
            <a:endParaRPr sz="1575" b="0" i="0">
              <a:solidFill>
                <a:srgbClr val="000000"/>
              </a:solidFill>
              <a:latin typeface="微软雅黑" panose="020B0503020204020204" charset="-122"/>
            </a:endParaRPr>
          </a:p>
        </p:txBody>
      </p:sp>
      <p:sp>
        <p:nvSpPr>
          <p:cNvPr id="10" name="New shape"/>
          <p:cNvSpPr/>
          <p:nvPr/>
        </p:nvSpPr>
        <p:spPr>
          <a:xfrm>
            <a:off x="2340000" y="4005069"/>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18D6B"/>
                </a:solidFill>
                <a:latin typeface="微软雅黑" panose="020B0503020204020204" charset="-122"/>
              </a:rPr>
              <a:t>07</a:t>
            </a:r>
            <a:r>
              <a:rPr sz="1800">
                <a:latin typeface="微软雅黑" panose="020B0503020204020204" charset="-122"/>
              </a:rPr>
              <a:t> </a:t>
            </a:r>
            <a:r>
              <a:rPr sz="1575" b="0" i="0">
                <a:solidFill>
                  <a:srgbClr val="000000"/>
                </a:solidFill>
                <a:latin typeface="微软雅黑" panose="020B0503020204020204" charset="-122"/>
              </a:rPr>
              <a:t>行业挑战应对</a:t>
            </a:r>
            <a:endParaRPr sz="1575" b="0" i="0">
              <a:solidFill>
                <a:srgbClr val="000000"/>
              </a:solidFill>
              <a:latin typeface="微软雅黑" panose="020B0503020204020204" charset="-122"/>
            </a:endParaRPr>
          </a:p>
        </p:txBody>
      </p:sp>
      <p:sp>
        <p:nvSpPr>
          <p:cNvPr id="11" name="New shape"/>
          <p:cNvSpPr/>
          <p:nvPr/>
        </p:nvSpPr>
        <p:spPr>
          <a:xfrm>
            <a:off x="6484141" y="4005069"/>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18D6B"/>
                </a:solidFill>
                <a:latin typeface="微软雅黑" panose="020B0503020204020204" charset="-122"/>
              </a:rPr>
              <a:t>08</a:t>
            </a:r>
            <a:r>
              <a:rPr sz="1800">
                <a:latin typeface="微软雅黑" panose="020B0503020204020204" charset="-122"/>
              </a:rPr>
              <a:t> </a:t>
            </a:r>
            <a:r>
              <a:rPr sz="1575" b="0" i="0">
                <a:solidFill>
                  <a:srgbClr val="000000"/>
                </a:solidFill>
                <a:latin typeface="微软雅黑" panose="020B0503020204020204" charset="-122"/>
              </a:rPr>
              <a:t>未来发展趋势</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直播变现逻辑</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通过精心设计的赛事解说、互动环节和精彩剪辑，提高观众的观看体验，增强直播吸引力。</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直播内容策划</a:t>
            </a:r>
            <a:endParaRPr sz="2100" b="1" i="0">
              <a:solidFill>
                <a:srgbClr val="F18D6B"/>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利用社交媒体与粉丝建立联系，通过打赏、会员订阅等形式，实现粉丝价值的转化和变现。</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粉丝经济运营</a:t>
            </a:r>
            <a:endParaRPr sz="2100" b="1" i="0">
              <a:solidFill>
                <a:srgbClr val="F18D6B"/>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与电竞相关品牌进行跨界合作，通过赞助、广告植入等方式，拓宽收入来源，提升品牌影响力。</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品牌合作策略</a:t>
            </a:r>
            <a:endParaRPr sz="2100" b="1" i="0">
              <a:solidFill>
                <a:srgbClr val="F18D6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赞助商合作模式</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赞助商合作模式概述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介绍电子竞技中赞助商与电竞团队之间的合作方式，包括品牌曝光、产品植入及资金支持等。</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赞助形式分类</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详细阐述电子竞技赞助的多种形式，如现金赞助、实物赞助和技术服务等，并分析各自的优势和特点。</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合作案例分析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选取几个典型的电子竞技赞助案例，分析其成功要素及对电竞行业发展的影响，为未来合作提供参考。</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周边衍生品开发</a:t>
            </a:r>
            <a:endParaRPr sz="3000" b="1" i="0">
              <a:solidFill>
                <a:srgbClr val="000000"/>
              </a:solidFill>
              <a:latin typeface="微软雅黑" panose="020B0503020204020204" charset="-122"/>
            </a:endParaRPr>
          </a:p>
        </p:txBody>
      </p:sp>
      <p:sp>
        <p:nvSpPr>
          <p:cNvPr id="4" name="New shape"/>
          <p:cNvSpPr/>
          <p:nvPr/>
        </p:nvSpPr>
        <p:spPr>
          <a:xfrm>
            <a:off x="1558800"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周边衍生品定义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周边衍生品指的是基于电子竞技游戏或赛事开发的商品，包括服装、模型、纪念品等。它们不仅丰富了电竞文化，也为玩家和粉丝提供了更多互动方式。</a:t>
            </a:r>
            <a:endParaRPr sz="1575" b="0" i="0">
              <a:solidFill>
                <a:srgbClr val="000000"/>
              </a:solidFill>
              <a:latin typeface="微软雅黑" panose="020B0503020204020204" charset="-122"/>
            </a:endParaRPr>
          </a:p>
        </p:txBody>
      </p:sp>
      <p:sp>
        <p:nvSpPr>
          <p:cNvPr id="5" name="New shape"/>
          <p:cNvSpPr/>
          <p:nvPr/>
        </p:nvSpPr>
        <p:spPr>
          <a:xfrm>
            <a:off x="4430015"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衍生品市场现状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随着电竞的火热，周边衍生品市场规模不断扩大。从简单的海报到复杂的手办模型，多样化的产品满足了不同消费者的需求，推动了相关产业的发展。</a:t>
            </a:r>
            <a:endParaRPr sz="1575" b="0" i="0">
              <a:solidFill>
                <a:srgbClr val="000000"/>
              </a:solidFill>
              <a:latin typeface="微软雅黑" panose="020B0503020204020204" charset="-122"/>
            </a:endParaRPr>
          </a:p>
        </p:txBody>
      </p:sp>
      <p:sp>
        <p:nvSpPr>
          <p:cNvPr id="6" name="New shape"/>
          <p:cNvSpPr/>
          <p:nvPr/>
        </p:nvSpPr>
        <p:spPr>
          <a:xfrm>
            <a:off x="7301229" y="1627200"/>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创新设计方向</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未来周边衍生品的开发应更加注重创意与个性化设计，结合最新科技如AR/VR技术，提升用户体验。同时，加强品牌合作，拓宽销售渠道，以适应不断变化的市场环境。</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9F6"/>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18D6B"/>
                </a:solidFill>
                <a:latin typeface="微软雅黑" panose="020B0503020204020204" charset="-122"/>
              </a:rPr>
              <a:t>06</a:t>
            </a:r>
            <a:endParaRPr sz="4800" b="1" i="0">
              <a:solidFill>
                <a:srgbClr val="F18D6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社会文化影响</a:t>
            </a:r>
            <a:endParaRPr sz="4800" b="1" i="0">
              <a:solidFill>
                <a:srgbClr val="C2202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青年群体渗透</a:t>
            </a:r>
            <a:endParaRPr sz="3000" b="1" i="0">
              <a:solidFill>
                <a:srgbClr val="000000"/>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青年群体特征</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电子竞技吸引的青年群体普遍具备好奇心强、追求刺激和社交需求高的特点，他们渴望通过游戏获得成就感和归属感。</a:t>
            </a:r>
            <a:endParaRPr sz="1575" b="0" i="0">
              <a:solidFill>
                <a:srgbClr val="000000"/>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电竞文化渗透</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电竞文化通过网络平台迅速传播，成为青年群体中流行的亚文化之一。它不仅改变了娱乐消费方式，还影响了他们的价值观和生活方式。</a:t>
            </a:r>
            <a:endParaRPr sz="1575" b="0" i="0">
              <a:solidFill>
                <a:srgbClr val="000000"/>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社会影响及应对策略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电子竞技对青年群体的影响深远，包括促进身心健康、培养团队精神等方面。为引导健康发展，需加强教育引导和监管措施。</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城市电竞标签</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城市通过举办电竞赛事和活动，推动电竞文化普及，增强市民对电竞的认知与参与度，塑造独特的城市电竞标签。</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电竞文化传播</a:t>
            </a:r>
            <a:endParaRPr sz="2100" b="1" i="0">
              <a:solidFill>
                <a:srgbClr val="F18D6B"/>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城市依托电竞产业，吸引投资、促进就业，形成以电竞为核心的产业集群，提升城市经济实力和国际影响力。</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电竞产业发展</a:t>
            </a:r>
            <a:endParaRPr sz="2100" b="1" i="0">
              <a:solidFill>
                <a:srgbClr val="F18D6B"/>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城市建立电竞学院、培训机构，培养电竞选手、教练及运营管理等专业人才，为电竞行业输送新鲜血液。</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电竞人才培养</a:t>
            </a:r>
            <a:endParaRPr sz="2100" b="1" i="0">
              <a:solidFill>
                <a:srgbClr val="F18D6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亚运入奥进程</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电子竞技入奥历程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2018年雅加达亚运会，电子竞技成为表演项目，标志着其向奥运会正式项目的迈进。此后，国际奥委会对电竞持开放态度，为入奥奠定基础。</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亚运电竞项目发展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从最初的《星际争霸》到后来的《英雄联盟》、《王者荣耀》，亚运电竞项目逐步丰富，展现了电竞运动的多样性和观赏性。</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电竞入奥面临的挑战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尽管电竞在亚运舞台上表现亮眼，但入奥仍面临争议。包括比赛公平性、选手健康等问题需解决，以确保其顺利进入奥运会。</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9F6"/>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18D6B"/>
                </a:solidFill>
                <a:latin typeface="微软雅黑" panose="020B0503020204020204" charset="-122"/>
              </a:rPr>
              <a:t>07</a:t>
            </a:r>
            <a:endParaRPr sz="4800" b="1" i="0">
              <a:solidFill>
                <a:srgbClr val="F18D6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行业挑战应对</a:t>
            </a:r>
            <a:endParaRPr sz="4800" b="1" i="0">
              <a:solidFill>
                <a:srgbClr val="C2202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防沉迷系统建设</a:t>
            </a:r>
            <a:endParaRPr sz="3000" b="1" i="0">
              <a:solidFill>
                <a:srgbClr val="000000"/>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防沉迷系统定义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防沉迷系统旨在限制未成年玩家的游戏时间，通过技术手段控制游戏时长和频率，预防过度使用。</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实施策略与方法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通过实名认证、游戏时长限制及消费额度管理等措施，确保未成年人在健康的游戏环境中成长。</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效果评估与调整</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定期对防沉迷系统的实施效果进行评估，根据反馈及时调整策略，以适应不断变化的市场需求和技术发展。</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选手权益保障</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选手合同权益</a:t>
            </a:r>
            <a:endParaRPr sz="2100" b="1" i="0">
              <a:solidFill>
                <a:srgbClr val="F18D6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电子竞技选手与俱乐部签订合同，明确双方权利和义务。合同内容包括薪酬、比赛机会等，确保选手获得应得的待遇。</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18D6B"/>
                </a:solidFill>
                <a:latin typeface="微软雅黑" panose="020B0503020204020204" charset="-122"/>
              </a:rPr>
              <a:t>健康保障措施</a:t>
            </a:r>
            <a:endParaRPr sz="2100" b="1" i="0">
              <a:solidFill>
                <a:srgbClr val="F18D6B"/>
              </a:solidFill>
              <a:latin typeface="微软雅黑" panose="020B0503020204020204" charset="-122"/>
            </a:endParaRPr>
          </a:p>
          <a:p>
            <a:pPr algn="r">
              <a:lnSpc>
                <a:spcPct val="150000"/>
              </a:lnSpc>
            </a:pPr>
            <a:r>
              <a:rPr sz="1575" b="0" i="0">
                <a:solidFill>
                  <a:srgbClr val="000000"/>
                </a:solidFill>
                <a:latin typeface="微软雅黑" panose="020B0503020204020204" charset="-122"/>
              </a:rPr>
              <a:t>职业电竞选手面临长时间高强度训练和比赛，需有完善的健康保障措施。包括定期体检、心理健康支持及伤病治疗计划。</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反兴奋剂政策</a:t>
            </a:r>
            <a:endParaRPr sz="2100" b="1" i="0">
              <a:solidFill>
                <a:srgbClr val="F18D6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电子竞技界实施严格的反兴奋剂政策，确保比赛公平性。对违反规定的选手进行处罚，维护赛事纯洁性和选手健康安全。</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9F6"/>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18D6B"/>
                </a:solidFill>
                <a:latin typeface="微软雅黑" panose="020B0503020204020204" charset="-122"/>
              </a:rPr>
              <a:t>01</a:t>
            </a:r>
            <a:endParaRPr sz="4800" b="1" i="0">
              <a:solidFill>
                <a:srgbClr val="F18D6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电子竞技概述</a:t>
            </a:r>
            <a:endParaRPr sz="4800" b="1" i="0">
              <a:solidFill>
                <a:srgbClr val="C2202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标准化体系建设</a:t>
            </a:r>
            <a:endParaRPr sz="3000" b="1" i="0">
              <a:solidFill>
                <a:srgbClr val="000000"/>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电子竞技标准化概述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电子竞技标准化涉及比赛规则、选手行为规范等，旨在提升比赛公平性和观赏性。通过制定统一的标准，促进行业健康发展。</a:t>
            </a:r>
            <a:endParaRPr sz="1575" b="0" i="0">
              <a:solidFill>
                <a:srgbClr val="000000"/>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核心技能类别解析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电子竞技中的核心技能涵盖策略规划、团队协作及反应速度等方面。这些技能是选手在比赛中取得优异成绩的关键。</a:t>
            </a:r>
            <a:endParaRPr sz="1575" b="0" i="0">
              <a:solidFill>
                <a:srgbClr val="000000"/>
              </a:solidFill>
              <a:latin typeface="微软雅黑" panose="020B0503020204020204" charset="-122"/>
            </a:endParaRPr>
          </a:p>
        </p:txBody>
      </p:sp>
      <p:sp>
        <p:nvSpPr>
          <p:cNvPr id="6" name="New shape"/>
          <p:cNvSpPr/>
          <p:nvPr/>
        </p:nvSpPr>
        <p:spPr>
          <a:xfrm>
            <a:off x="7301229" y="3011879"/>
            <a:ext cx="2744216" cy="28088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标准化体系建设的重要性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建立标准化体系对于规范电子竞技行业具有重要意义。它有助于提升赛事质量，保障选手权益，推动整个行业的规范化和国际化发展。</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FF9F6"/>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18D6B"/>
                </a:solidFill>
                <a:latin typeface="微软雅黑" panose="020B0503020204020204" charset="-122"/>
              </a:rPr>
              <a:t>08</a:t>
            </a:r>
            <a:endParaRPr sz="4800" b="1" i="0">
              <a:solidFill>
                <a:srgbClr val="F18D6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未来发展趋势</a:t>
            </a:r>
            <a:endParaRPr sz="4800" b="1" i="0">
              <a:solidFill>
                <a:srgbClr val="C2202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AI竞技潜力</a:t>
            </a:r>
            <a:endParaRPr sz="3000" b="1" i="0">
              <a:solidFill>
                <a:srgbClr val="000000"/>
              </a:solidFill>
              <a:latin typeface="微软雅黑" panose="020B0503020204020204" charset="-122"/>
            </a:endParaRPr>
          </a:p>
        </p:txBody>
      </p:sp>
      <p:sp>
        <p:nvSpPr>
          <p:cNvPr id="4" name="New shape"/>
          <p:cNvSpPr/>
          <p:nvPr/>
        </p:nvSpPr>
        <p:spPr>
          <a:xfrm>
            <a:off x="1558800" y="1627200"/>
            <a:ext cx="2744215" cy="28088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人工智能在电竞中的应用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人工智能技术已广泛应用于电竞领域，通过分析比赛数据，为选手提供战略指导和对手分析，显著提升竞技表现。</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智能决策支持系统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利用AI进行数据分析，智能决策支持系统可预测比赛走向，帮助玩家调整策略，提高获胜几率，是未来电竞发展的重要趋势。</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AI训练与模拟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通过AI进行高强度训练和模拟对战，不仅提高玩家技能，还能适应各种游戏环境，增强实战能力，推动电竞水平整体提升。</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跨次元联动</a:t>
            </a:r>
            <a:endParaRPr sz="3000" b="1" i="0">
              <a:solidFill>
                <a:srgbClr val="000000"/>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跨次元联动概念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跨次元联动是指不同虚拟世界、游戏和动漫角色之间的互动与合作，通过这种合作提升各自的影响力和吸引力。</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联动形式与方式</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跨次元联动可以通过角色互换、故事融合、活动合作等方式实现，为玩家提供全新的游戏体验和故事背景。</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成功案例分析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分析《英雄联盟》与《刀塔》的跨次元联动案例，探讨其成功因素和对电竞生态的影响，为未来联动提供借鉴。</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元宇宙场景应用</a:t>
            </a:r>
            <a:endParaRPr sz="3000" b="1" i="0">
              <a:solidFill>
                <a:srgbClr val="000000"/>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元宇宙与电竞融合</a:t>
            </a:r>
            <a:endParaRPr sz="2100" b="1" i="0">
              <a:solidFill>
                <a:srgbClr val="F18D6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元宇宙为电子竞技提供了全新的互动体验和虚拟环境，使玩家能在沉浸式场景中进行比赛。</a:t>
            </a:r>
            <a:endParaRPr sz="1575" b="0" i="0">
              <a:solidFill>
                <a:srgbClr val="000000"/>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18D6B"/>
                </a:solidFill>
                <a:latin typeface="微软雅黑" panose="020B0503020204020204" charset="-122"/>
              </a:rPr>
              <a:t>增强现实技术应用</a:t>
            </a:r>
            <a:endParaRPr sz="2100" b="1" i="0">
              <a:solidFill>
                <a:srgbClr val="F18D6B"/>
              </a:solidFill>
              <a:latin typeface="微软雅黑" panose="020B0503020204020204" charset="-122"/>
            </a:endParaRPr>
          </a:p>
          <a:p>
            <a:pPr algn="r">
              <a:lnSpc>
                <a:spcPct val="150000"/>
              </a:lnSpc>
            </a:pPr>
            <a:r>
              <a:rPr sz="1575" b="0" i="0">
                <a:solidFill>
                  <a:srgbClr val="000000"/>
                </a:solidFill>
                <a:latin typeface="微软雅黑" panose="020B0503020204020204" charset="-122"/>
              </a:rPr>
              <a:t>通过AR技术，玩家可以在现实世界中看到虚拟的游戏元素，提升游戏的真实感和互动性。</a:t>
            </a:r>
            <a:endParaRPr sz="1575" b="0" i="0">
              <a:solidFill>
                <a:srgbClr val="000000"/>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虚拟赛事组织</a:t>
            </a:r>
            <a:endParaRPr sz="2100" b="1" i="0">
              <a:solidFill>
                <a:srgbClr val="F18D6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元宇宙平台支持举办各类虚拟电竞赛事，实现跨地域、跨时空的比赛，拓展了电竞的边界。</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谢 谢 大 家</a:t>
            </a:r>
            <a:endParaRPr sz="4800" b="1"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定义与范畴</a:t>
            </a:r>
            <a:endParaRPr sz="3000" b="1" i="0">
              <a:solidFill>
                <a:srgbClr val="000000"/>
              </a:solidFill>
              <a:latin typeface="微软雅黑" panose="020B0503020204020204" charset="-122"/>
            </a:endParaRPr>
          </a:p>
        </p:txBody>
      </p:sp>
      <p:sp>
        <p:nvSpPr>
          <p:cNvPr id="4" name="New shape"/>
          <p:cNvSpPr/>
          <p:nvPr/>
        </p:nvSpPr>
        <p:spPr>
          <a:xfrm>
            <a:off x="6458401" y="1555200"/>
            <a:ext cx="4545078"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电子竞技定义</a:t>
            </a:r>
            <a:endParaRPr sz="2100" b="1" i="0">
              <a:solidFill>
                <a:srgbClr val="F18D6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电子竞技是一种以电子设备为媒介，通过互联网进行对抗性比赛的竞技活动。它结合了体育、娱乐和科技的元素，成为全球年轻人热衷的文化现象。</a:t>
            </a:r>
            <a:endParaRPr sz="1575" b="0" i="0">
              <a:solidFill>
                <a:srgbClr val="000000"/>
              </a:solidFill>
              <a:latin typeface="微软雅黑" panose="020B0503020204020204" charset="-122"/>
            </a:endParaRPr>
          </a:p>
        </p:txBody>
      </p:sp>
      <p:sp>
        <p:nvSpPr>
          <p:cNvPr id="5" name="New shape"/>
          <p:cNvSpPr/>
          <p:nvPr/>
        </p:nvSpPr>
        <p:spPr>
          <a:xfrm>
            <a:off x="981860" y="2390400"/>
            <a:ext cx="4545077"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18D6B"/>
                </a:solidFill>
                <a:latin typeface="微软雅黑" panose="020B0503020204020204" charset="-122"/>
              </a:rPr>
              <a:t>电子竞技范畴</a:t>
            </a:r>
            <a:endParaRPr sz="2100" b="1" i="0">
              <a:solidFill>
                <a:srgbClr val="F18D6B"/>
              </a:solidFill>
              <a:latin typeface="微软雅黑" panose="020B0503020204020204" charset="-122"/>
            </a:endParaRPr>
          </a:p>
          <a:p>
            <a:pPr algn="r">
              <a:lnSpc>
                <a:spcPct val="150000"/>
              </a:lnSpc>
            </a:pPr>
            <a:r>
              <a:rPr sz="1575" b="0" i="0">
                <a:solidFill>
                  <a:srgbClr val="000000"/>
                </a:solidFill>
                <a:latin typeface="微软雅黑" panose="020B0503020204020204" charset="-122"/>
              </a:rPr>
              <a:t>电子竞技涵盖多种游戏类型，包括即时战略、角色扮演、射击等。随着电竞产业的发展，赛事组织、直播解说等周边产业也日益成熟，形成完整的产业链。</a:t>
            </a:r>
            <a:endParaRPr sz="1575" b="0" i="0">
              <a:solidFill>
                <a:srgbClr val="000000"/>
              </a:solidFill>
              <a:latin typeface="微软雅黑" panose="020B0503020204020204" charset="-122"/>
            </a:endParaRPr>
          </a:p>
        </p:txBody>
      </p:sp>
      <p:sp>
        <p:nvSpPr>
          <p:cNvPr id="6" name="New shape"/>
          <p:cNvSpPr/>
          <p:nvPr/>
        </p:nvSpPr>
        <p:spPr>
          <a:xfrm>
            <a:off x="6458401" y="3726212"/>
            <a:ext cx="4554174"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电子竞技发展</a:t>
            </a:r>
            <a:endParaRPr sz="2100" b="1" i="0">
              <a:solidFill>
                <a:srgbClr val="F18D6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自20世纪末期兴起以来，电子竞技经历了从小众爱好到主流文化的转变。国际大赛如WCG、TI等吸引了全球观众，电竞选手也成为新一代偶像，引领着数字时代的文化潮流。</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965012"/>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4097012"/>
            <a:ext cx="39600" cy="4572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906752"/>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726212"/>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发展历程脉络</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电子竞技起源于20世纪70年代，最初是电子游戏比赛。随着互联网和游戏技术的发展，电子竞技逐渐演变成全球性的竞技活动。</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电子竞技的起源</a:t>
            </a:r>
            <a:endParaRPr sz="2100" b="1" i="0">
              <a:solidFill>
                <a:srgbClr val="F18D6B"/>
              </a:solidFill>
              <a:latin typeface="微软雅黑" panose="020B0503020204020204" charset="-122"/>
            </a:endParaRPr>
          </a:p>
        </p:txBody>
      </p:sp>
      <p:sp>
        <p:nvSpPr>
          <p:cNvPr id="6" name="New shape"/>
          <p:cNvSpPr/>
          <p:nvPr/>
        </p:nvSpPr>
        <p:spPr>
          <a:xfrm>
            <a:off x="4430015" y="2878466"/>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电子竞技经历了从业余比赛到职业联赛的发展过程。早期以个人或小团队为主，后期逐渐形成专业团队和联盟，赛事体系日益完善。</a:t>
            </a:r>
            <a:endParaRPr sz="1575" b="0" i="0">
              <a:solidFill>
                <a:srgbClr val="000000"/>
              </a:solidFill>
              <a:latin typeface="微软雅黑" panose="020B0503020204020204" charset="-122"/>
            </a:endParaRPr>
          </a:p>
        </p:txBody>
      </p:sp>
      <p:sp>
        <p:nvSpPr>
          <p:cNvPr id="7" name="New shape"/>
          <p:cNvSpPr/>
          <p:nvPr/>
        </p:nvSpPr>
        <p:spPr>
          <a:xfrm>
            <a:off x="4427625" y="1627200"/>
            <a:ext cx="2580660" cy="1124265"/>
          </a:xfrm>
          <a:prstGeom prst="roundRect">
            <a:avLst>
              <a:gd name="adj" fmla="val 10888"/>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电子竞技的发展阶段</a:t>
            </a:r>
            <a:endParaRPr sz="2100" b="1" i="0">
              <a:solidFill>
                <a:srgbClr val="F18D6B"/>
              </a:solidFill>
              <a:latin typeface="微软雅黑" panose="020B0503020204020204" charset="-122"/>
            </a:endParaRPr>
          </a:p>
        </p:txBody>
      </p:sp>
      <p:sp>
        <p:nvSpPr>
          <p:cNvPr id="8" name="New shape"/>
          <p:cNvSpPr/>
          <p:nvPr/>
        </p:nvSpPr>
        <p:spPr>
          <a:xfrm>
            <a:off x="7301229" y="2878465"/>
            <a:ext cx="2744216"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当前电子竞技已成为全球性的现象级产业，拥有庞大的观众群体和商业价值。未来，随着技术的不断进步，电子竞技有望实现更广泛的社会影响力和参与度。</a:t>
            </a:r>
            <a:endParaRPr sz="1575" b="0" i="0">
              <a:solidFill>
                <a:srgbClr val="000000"/>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电子竞技的现状与未来</a:t>
            </a:r>
            <a:endParaRPr sz="2100" b="1" i="0">
              <a:solidFill>
                <a:srgbClr val="F18D6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全球产业规模</a:t>
            </a:r>
            <a:endParaRPr sz="3000" b="1" i="0">
              <a:solidFill>
                <a:srgbClr val="000000"/>
              </a:solidFill>
              <a:latin typeface="微软雅黑" panose="020B0503020204020204" charset="-122"/>
            </a:endParaRPr>
          </a:p>
        </p:txBody>
      </p:sp>
      <p:sp>
        <p:nvSpPr>
          <p:cNvPr id="4" name="New shape"/>
          <p:cNvSpPr/>
          <p:nvPr/>
        </p:nvSpPr>
        <p:spPr>
          <a:xfrm>
            <a:off x="1558800" y="3011879"/>
            <a:ext cx="2744215" cy="20880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全球电子竞技市场规模</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近年来，全球电子竞技产业规模迅速增长，已成为数字娱乐市场的重要组成部分。</a:t>
            </a:r>
            <a:endParaRPr sz="1575" b="0" i="0">
              <a:solidFill>
                <a:srgbClr val="000000"/>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主要电竞市场分布</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北美、欧洲和亚洲是当前电子竞技市场的主要区域，其中韩国、中国和美国占据主导地位。</a:t>
            </a:r>
            <a:endParaRPr sz="1575" b="0" i="0">
              <a:solidFill>
                <a:srgbClr val="000000"/>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产业增长趋势与预测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随着互联网技术的发展和年轻一代的参与度增加，预计未来几年电子竞技市场将持续增长。</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9F6"/>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18D6B"/>
                </a:solidFill>
                <a:latin typeface="微软雅黑" panose="020B0503020204020204" charset="-122"/>
              </a:rPr>
              <a:t>02</a:t>
            </a:r>
            <a:endParaRPr sz="4800" b="1" i="0">
              <a:solidFill>
                <a:srgbClr val="F18D6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赛事体系架构</a:t>
            </a:r>
            <a:endParaRPr sz="4800" b="1" i="0">
              <a:solidFill>
                <a:srgbClr val="C2202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主流联赛分类</a:t>
            </a:r>
            <a:endParaRPr sz="3000" b="1" i="0">
              <a:solidFill>
                <a:srgbClr val="000000"/>
              </a:solidFill>
              <a:latin typeface="微软雅黑" panose="020B0503020204020204" charset="-122"/>
            </a:endParaRPr>
          </a:p>
        </p:txBody>
      </p:sp>
      <p:sp>
        <p:nvSpPr>
          <p:cNvPr id="4" name="New shape"/>
          <p:cNvSpPr/>
          <p:nvPr/>
        </p:nvSpPr>
        <p:spPr>
          <a:xfrm>
            <a:off x="1558800" y="1627201"/>
            <a:ext cx="3040575" cy="4348834"/>
          </a:xfrm>
          <a:prstGeom prst="roundRect">
            <a:avLst>
              <a:gd name="adj" fmla="val 10000"/>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主流联赛分类</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电子竞技的主流联赛主要包括《英雄联盟》的LCK、LPL与LEC，以及《Dota2》的TI系列赛事等。这些联赛不仅吸引了全球众多顶尖战队参赛，也成为了电竞文化的重要组成部分。</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74" y="1627201"/>
            <a:ext cx="3040555" cy="4348834"/>
          </a:xfrm>
          <a:prstGeom prst="roundRect">
            <a:avLst>
              <a:gd name="adj" fmla="val 10000"/>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联赛影响力分析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主流联赛通过高额奖金、全球直播和广泛的媒体报道，极大地提升了电子竞技的社会认知度。同时，它们为选手提供了展示才华的平台，促进了电竞生态的健康发展。</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930" y="1627201"/>
            <a:ext cx="3040563" cy="4348834"/>
          </a:xfrm>
          <a:prstGeom prst="roundRect">
            <a:avLst>
              <a:gd name="adj" fmla="val 10000"/>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联赛对电竞产业的贡献</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主流联赛推动了电竞产业链的发展，包括游戏开发商、赞助商、媒体平台等多个环节。联赛的成功运作为整个行业带来了稳定的收入来源和持续的增长动力。</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赛程赛制解析</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赛程赛制概述</a:t>
            </a:r>
            <a:endParaRPr sz="2100" b="1" i="0">
              <a:solidFill>
                <a:srgbClr val="F18D6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电子竞技的赛程赛制多样，包括单败淘汰赛、循环赛等，旨在公平竞技的同时增加观赏性和挑战性。</a:t>
            </a:r>
            <a:endParaRPr sz="1575" b="0" i="0">
              <a:solidFill>
                <a:srgbClr val="000000"/>
              </a:solidFill>
              <a:latin typeface="微软雅黑" panose="020B0503020204020204" charset="-122"/>
            </a:endParaRPr>
          </a:p>
        </p:txBody>
      </p:sp>
      <p:sp>
        <p:nvSpPr>
          <p:cNvPr id="5" name="New shape"/>
          <p:cNvSpPr/>
          <p:nvPr/>
        </p:nvSpPr>
        <p:spPr>
          <a:xfrm>
            <a:off x="981860" y="2570603"/>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18D6B"/>
                </a:solidFill>
                <a:latin typeface="微软雅黑" panose="020B0503020204020204" charset="-122"/>
              </a:rPr>
              <a:t>关键赛事介绍</a:t>
            </a:r>
            <a:endParaRPr sz="2100" b="1" i="0">
              <a:solidFill>
                <a:srgbClr val="F18D6B"/>
              </a:solidFill>
              <a:latin typeface="微软雅黑" panose="020B0503020204020204" charset="-122"/>
            </a:endParaRPr>
          </a:p>
          <a:p>
            <a:pPr algn="r">
              <a:lnSpc>
                <a:spcPct val="150000"/>
              </a:lnSpc>
            </a:pPr>
            <a:r>
              <a:rPr sz="1575" b="0" i="0">
                <a:solidFill>
                  <a:srgbClr val="000000"/>
                </a:solidFill>
                <a:latin typeface="微软雅黑" panose="020B0503020204020204" charset="-122"/>
              </a:rPr>
              <a:t>世界锦标赛、联赛杯等是电竞领域的重要赛事，汇聚全球顶尖选手，展现最高水平的竞技风采。</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赛制影响分析</a:t>
            </a:r>
            <a:endParaRPr sz="2100" b="1" i="0">
              <a:solidFill>
                <a:srgbClr val="F18D6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不同的赛制对比赛结果和选手策略有显著影响，合理设计赛制有助于提升电竞赛事的整体质量与吸引力。</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941403"/>
            <a:ext cx="39600" cy="424404"/>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751143"/>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570603"/>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4616</Words>
  <Application>WPS 演示</Application>
  <PresentationFormat>全屏显示(4:3)</PresentationFormat>
  <Paragraphs>396</Paragraphs>
  <Slides>35</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35</vt:i4>
      </vt:variant>
    </vt:vector>
  </HeadingPairs>
  <TitlesOfParts>
    <vt:vector size="42"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2025-09-30T11:54:00Z</dcterms:created>
  <dcterms:modified xsi:type="dcterms:W3CDTF">2025-09-30T11:54:23Z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C9514EB7AC9C433BBE5C4104FB50CDD2_12</vt:lpwstr>
  </property>
  <property fmtid="{D5CDD505-2E9C-101B-9397-08002B2CF9AE}" pid="3" name="KSOProductBuildVer">
    <vt:lpwstr>2052-12.1.0.22529</vt:lpwstr>
  </property>
</Properties>
</file>