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在线教育赋能终身学习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18AFAB"/>
                </a:solidFill>
                <a:latin typeface="微软雅黑" panose="020B0503020204020204" charset="-122"/>
              </a:rPr>
              <a:t>打破时空边界的教育革新</a:t>
            </a:r>
            <a:endParaRPr sz="30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用户需求精准定位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在线教育平台通过数据分析和用户反馈，精确识别用户学习需求，提供个性化课程推荐。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用户需求精准定位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在线教育平台根据用户背景和目标，将课程内容细分为多个核心技能类别，便于用户选择。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核心技能类别划分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在线教育平台不断收集用户使用数据，调整课程结构和教学方法，以提升学习效果和满意度。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持续优化用户体验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模块化知识架构搭建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构建模块化知识体系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模块化知识架构通过将复杂主题分解为多个子模块，便于学生分阶段学习和掌握，同时提高学习效率和理解深度。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确定核心技能模块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识别并划分出课程中的核心技能模块，如编程基础、数据分析等，确保每个模块都能针对性地提升学生的专业技能。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设计互动式学习路径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通过设计包含视频教程、实时问答和实践操作的互动式学习路径，激发学生的学习兴趣和参与度，增强学习效果。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师资团队建设方案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教师选拔标准制定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教师资格认证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在线教育平台要求教师具备相应的资格证书，如教师资格证或相关专业学位，确保教学质量和专业性。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教学经验要求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优先考虑有丰富在线教学经验的教师，他们能够灵活运用各种在线教学工具和方法，提升学生的学习效果。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技术能力评估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教师应掌握基本的信息技术技能，包括使用多媒体教学软件、在线互动平台等，以适应现代教学需求。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教学能力持续提升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教学技能更新策略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教师需定期参与专业培训，学习最新的教育技术和教学方法，以保持教学内容的前沿性和吸引力。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反馈与评估机制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建立有效的学生和同行反馈系统，定期进行自我评估及接受第三方评审，确保教学质量持续提升。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技术融合应用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将信息技术工具融入教学过程，如在线协作平台、虚拟实验室等，增强学生的互动体验和学习效果。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用户学习体验优化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个性化推荐算法应用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个性化推荐算法原理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通过分析用户行为和偏好，利用机器学习模型预测并推荐内容，提高学习效率和满意度。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在在线教育中，个性化推荐用于课程、资料和教学活动，帮助学生发现适合自己的学习资源。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技术挑战与解决方案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面对数据稀疏性和多样性问题，采用协同过滤、深度学习等技术优化推荐系统的准确性和鲁棒性。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多终端适配方案实施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多终端适配重要性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在在线教育领域，确保内容在各种设备上无缝展示至关重要。这不仅提升用户体验，还扩大了学习平台的覆盖范围。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技术实现策略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采用响应式网页设计、自适应视频流等技术，实现内容的跨平台兼容性。通过持续优化，保证用户在任何终端都能获得一致的学习体验。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用户测试与反馈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定期进行多终端的用户测试，收集反馈以识别问题并优化解决方案。这种迭代过程有助于不断提高多终端适配效果和用户满意度。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数据驱动运营管理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学习行为数据分析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学习行为数据概述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学习行为数据包括登录频率、课程完成率等，反映学生在线学习习惯和效率。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数据分析在教育中的作用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通过分析学习行为数据，教师能了解学生学习状态，调整教学策略，提高教学质量。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数据驱动的教学改进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利用学习行为数据，教育机构可优化课程设计，个性化教学内容，促进学生全面发展。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在线教育行业概述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技术支撑体系构建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课程内容设计策略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师资团队建设方案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用户学习体验优化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数据驱动运营管理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市场推广创新路径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政策环境适应性分析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典型案例深度剖析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效果评估指标体系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评估学生通过在线教育对核心概念和技能的理解和运用能力，确保学习目标达成。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知识掌握程度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通过课堂互动、讨论活跃程度及作业提交情况等多维度数据，衡量学生的积极参与度。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参与度分析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定期检测学生的学习进展，通过前后测试分数对比，反映学生在课程中的提升情况。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学习进步跟踪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市场推广创新路径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KOL合作模式探索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KOL合作模式概述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探讨KOL（意见领袖）在在线教育中的应用，通过与教育领域内的知名人士合作，提升品牌影响力和课程吸引力。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KOL选择标准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分析选择适合在线教育平台的KOL的关键因素，包括专业背景、受众基础及内容创作能力等，确保合作效果最大化。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合作成效评估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介绍如何通过数据分析等手段评估KOL合作的效果，包括课程销量、用户反馈及品牌曝光度等指标，为未来合作提供参考。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社群裂变机制设计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社群裂变核心原理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社群裂变基于用户自发传播，通过奖励机制和内容价值驱动用户邀请新成员加入，实现用户基数快速增长。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设计激励机制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设计有效的激励机制，如积分兑换、优惠折扣等，激发现有用户的分享欲望，促进社群的快速扩张与活跃度提升。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优化内容策略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提供高质量、有价值的内容是吸引用户并促使其分享的关键。定期更新内容，确保信息相关性和趣味性，以维持社群活跃度。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政策环境适应性分析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教育监管合规要点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在线教育平台需遵守《教育法》、《未成年人保护法》等法规，确保教学内容合法合规，保护用户隐私和数据安全。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在线教育监管法规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教师需具备相应学科的教师资格证书，平台应定期对教师进行培训和考核，确保教学质量符合标准。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教学资质与认证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建立严格的内容审核制度，对上传的课程内容进行实时监控和过滤，防止有害信息传播，保障学生身心健康发展。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内容审核与过滤机制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行业资质认证体系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在线教育行业资质认证体系概述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介绍在线教育行业资质认证体系的定义、目的和重要性，强调其在保障教育质量和提升教师专业水平方面的作用。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核心技能类别详解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深入探讨在线教育行业中的核心技能类别，包括教学设计、课程开发、学生评估与反馈等，分析这些技能对教师资质认证的影响。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资质认证流程与标准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阐述在线教育行业资质认证的具体流程和标准，包括申请条件、考核方式、证书颁发等，为教师提供明确的认证路径和要求。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典型案例深度剖析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VIPKID运营模式解读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VIPKID平台模式解析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VIPKID通过连接全球优质教师与学生，采用一对一在线视频教学方式，实现个性化英语学习体验。该模式强调互动性和灵活性，满足不同学习需求。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教师选拔与培训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VIPKID严格筛选具备专业资格的外籍教师，并提供系统性培训以确保教学质量。教师需经过多轮面试和试讲，确保其教学能力符合公司标准。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6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课程内容与教学方法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VIPKID提供多样化的课程内容，涵盖语言技能、文化知识等多个方面。采用互动式教学方法，激发学生兴趣，提高学习效果，促进语言实际应用能力的发展。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猿辅导增长策略复盘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猿辅导市场定位策略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猿辅导通过精准定位在线教育市场，针对K-12学生提供个性化学习方案，快速占据市场份额。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技术驱动的课程创新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利用大数据和人工智能技术，猿辅导开发了智能化教学系统，实现个性化推荐和实时反馈，提升学习效率。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品牌推广与合作扩展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猿辅导采取多渠道营销策略，与教育平台、学校等建立合作，增强品牌影响力，拓宽用户基础。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在线教育行业概述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未来发展趋势展望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AI助教场景落地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AI助教应用场景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在在线教育中，AI助教可实时解答学生疑问、个性化推荐学习资源和进度跟踪，提升学习效率与质量。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通过自然语言处理、机器学习等技术，AI能准确理解学生问题，提供即时反馈；结合大数据分析优化教学策略。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实施挑战与对策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数据安全、隐私保护及技术成熟度是主要挑战。需制定严格政策，加强技术研发，确保AI助教的可靠性与安全性。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VR沉浸式课堂演进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VR课堂概念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虚拟现实技术在教育领域的应用，通过模拟真实或虚构环境，为学生提供沉浸式学习体验。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发展历程回顾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从最初的简单视觉模拟到现在的多感官互动，VR课堂经历了技术的不断革新和教学模式的逐步完善。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未来趋势展望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随着技术的进一步发展，VR课堂将更加个性化和智能化，有望成为未来教育的重要组成部分。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定义与发展历程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在线教育定义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在线教育是指通过互联网进行的教学活动，利用数字技术实现远程教学和学习。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发展历程简述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从最初的函授教育到现今的在线课程平台，在线教育经历了快速发展和技术进步。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当前状态与未来趋势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目前，在线教育已成为全球教育的重要组成部分，预计未来将更加注重个性化和互动性。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18A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47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主要运营模式解析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通过视频直播平台，教师与学生实时互动，实现即时反馈和交流，提高学习效率。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直播授课模式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教师预先录制课程内容供学生随时观看，灵活安排学习时间，适合自主学习能力较强的学生。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录播课程模式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结合直播与录播优势，提供互动性强的在线课堂，支持问答、讨论区等功能，增强学习体验。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CF3FF"/>
          </a:solidFill>
          <a:ln w="6350">
            <a:solidFill>
              <a:srgbClr val="0047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在线互动课堂</a:t>
            </a:r>
            <a:endParaRPr sz="21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技术支撑体系构建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直播互动平台搭建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直播互动平台概述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在线教育中，直播互动平台是连接教师与学生的重要桥梁。通过实时音视频传输，实现高效、生动的教学互动。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关键功能模块设计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包含用户管理、课程管理、实时互动等核心功能，确保教学活动的有序进行。同时，支持数据统计与分析，优化教学效果。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技术支撑体系构建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依托云计算、大数据等先进技术，保障平台的稳定运行与数据安全。不断优化算法，提升用户体验与教学效果。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智能题库系统开发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智能题库系统架构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智能题库系统采用模块化设计，包括试题管理、用户交互和数据分析三大模块，实现高效、个性化的在线学习体验。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利用机器学习算法进行题目推荐，以及基于自然语言处理技术实现的自动评分系统，提高教学效率及学生学习动力。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CF3FF"/>
          </a:solidFill>
          <a:ln w="6350">
            <a:solidFill>
              <a:srgbClr val="18AF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18AFAB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通过收集用户反馈和使用数据，持续优化界面设计和交互流程，确保智能题库系统操作简便、学习效果显著。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E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18AFA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18AFA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479D"/>
                </a:solidFill>
                <a:latin typeface="微软雅黑" panose="020B0503020204020204" charset="-122"/>
              </a:rPr>
              <a:t>课程内容设计策略</a:t>
            </a:r>
            <a:endParaRPr sz="4800" b="1" i="0">
              <a:solidFill>
                <a:srgbClr val="00479D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3777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2025-09-30T10:48:00Z</dcterms:created>
  <dcterms:modified xsi:type="dcterms:W3CDTF">2025-09-30T10:47:45Z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03F515F7CF1E46998F8B1FFF4ED9B15F_12</vt:lpwstr>
  </property>
  <property fmtid="{D5CDD505-2E9C-101B-9397-08002B2CF9AE}" pid="3" name="KSOProductBuildVer">
    <vt:lpwstr>2052-12.1.0.22529</vt:lpwstr>
  </property>
</Properties>
</file>