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植物科学探索之旅</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9EDBFF"/>
                </a:solidFill>
                <a:latin typeface="微软雅黑" panose="020B0503020204020204" charset="-122"/>
              </a:rPr>
              <a:t>揭秘绿色生命的奥秘</a:t>
            </a:r>
            <a:endParaRPr sz="3000" b="1" i="0">
              <a:solidFill>
                <a:srgbClr val="9EDB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2025/10/01</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暗反应物质转化</a:t>
            </a:r>
            <a:endParaRPr sz="3000" b="1" i="0">
              <a:solidFill>
                <a:srgbClr val="FFFFFF"/>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光合作用是植物通过光能将二氧化碳和水转化为有机物的过程，是植物生长的基础。</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光合作用概述</a:t>
            </a:r>
            <a:endParaRPr sz="2100" b="1" i="0">
              <a:solidFill>
                <a:srgbClr val="9EDBFF"/>
              </a:solidFill>
              <a:latin typeface="微软雅黑" panose="020B0503020204020204" charset="-122"/>
            </a:endParaRPr>
          </a:p>
        </p:txBody>
      </p:sp>
      <p:sp>
        <p:nvSpPr>
          <p:cNvPr id="6" name="New shape"/>
          <p:cNvSpPr/>
          <p:nvPr/>
        </p:nvSpPr>
        <p:spPr>
          <a:xfrm>
            <a:off x="4430015" y="2878465"/>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在无光照条件下，植物利用光合作用产生的ATP与NADPH进行卡尔文循环，合成葡萄糖等有机物。</a:t>
            </a:r>
            <a:endParaRPr sz="1575" b="0" i="0">
              <a:solidFill>
                <a:srgbClr val="FFFFFF"/>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暗反应物质转化过程</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温度、CO₂浓度及植物体内酶活性等因素直接影响暗反应的效率，优化这些条件可提高光合作用速率。</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影响暗反应的因素</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03</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根系功能研究</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主根侧根发育规律</a:t>
            </a:r>
            <a:endParaRPr sz="3000" b="1" i="0">
              <a:solidFill>
                <a:srgbClr val="FFFFFF"/>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主根与侧根定义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主根是植物从种子萌发后最初形成的一条主要根系，负责吸收大部分水分和养分；侧根是从主根上长出的分支根系，有助于扩大植物的吸收面积。</a:t>
            </a:r>
            <a:endParaRPr sz="1575" b="0" i="0">
              <a:solidFill>
                <a:srgbClr val="FFFFFF"/>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发育阶段划分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主根侧根的发育可分为起始、伸长、分枝三个阶段。起始阶段由胚根突破种皮开始；伸长阶段主根迅速生长；分枝阶段侧根逐渐增多，形成复杂根系网络。</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影响因素分析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环境条件如土壤湿度、温度、pH值及营养状况对主根侧根发育有显著影响。光照强度、植物激素水平等内部因素也会影响其生长发育过程。</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菌根共生关系</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菌根共生定义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菌根共生是指真菌与植物根系形成紧密的互利关系，真菌为植物提供营养吸收帮助，而植物则供给真菌所需的碳水化合物。</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16"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共生类型及特点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菌根共生可分为外生菌根、内生菌根和丛枝菌根等类型，每种类型具有不同的形态结构和功能特性，适应不同生态环境。</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8" y="1627202"/>
            <a:ext cx="3040503" cy="3627421"/>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生态意义与应用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菌根共生对土壤肥力提升和植物病害防治具有重要意义，广泛应用于农业、林业等领域，提高作物产量与质量。</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水分吸收动力学</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水分吸收原理</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植物通过根部的毛细管系统吸收土壤中的水分，主要依赖根压、渗透压和蒸腾拉力三种动力机制。</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动力学模型分析</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利用数学模型模拟水分在植物体内的传输过程，帮助理解不同环境条件下的水分吸收效率。</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影响吸收的因素</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温度、光照强度及土壤湿度等外界因素均对植物水分吸收速率产生显著影响。</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04</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植物激素调控</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生长素极性运输</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生长素极性运输概述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植物体内生长素从顶端向基部的定向移动，对植物形态建成至关重要。通过细胞膜上的载体实现，影响根尖、茎尖的伸长和侧根发育。</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影响因素分析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环境因素如光照、重力及植物自身状态均会影响生长素的极性运输。例如，暗处理下生长素分布更均匀，而重力则引导其向地性积累。</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生物学意义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生长素极性运输在调控植物生长发育中扮演关键角色。它不仅影响植物的形态结构，也与抗逆性和适应性密切相关，是研究热点之一。</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细胞分裂素作用域</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细胞分裂素定义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细胞分裂素是一类植物激素，主要促进细胞分裂和生长，对植物生长发育起到关键作用。</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作用机制解析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细胞分裂素通过与细胞膜上的受体结合，激活信号转导途径，进而调控基因表达，影响细胞周期进程。</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生理功能概述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细胞分裂素在植物中具有多重生理功能，包括促进根茎叶生长、延缓衰老、增强抗逆性等，对提高作物产量和品质具有重要意义。</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脱落酸应激响应</a:t>
            </a:r>
            <a:endParaRPr sz="3000" b="1" i="0">
              <a:solidFill>
                <a:srgbClr val="FFFFFF"/>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脱落酸应激响应机制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脱落酸（ABA）作为植物激素，在应对环境胁迫如干旱、盐碱等时起关键作用。其通过调节基因表达和生理过程，增强植物的抗逆性。</a:t>
            </a:r>
            <a:endParaRPr sz="1575" b="0" i="0">
              <a:solidFill>
                <a:srgbClr val="FFFFFF"/>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ABA信号转导路径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ABA的信号转导涉及多个组分和途径，包括受体识别、第二信使生成以及下游效应器激活等步骤。这一复杂的网络确保了对各种逆境的快速响应。</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ABA与植物生长调控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除抗逆功能外，ABA还参与调控植物的生长和发育。它影响种子休眠、萌发以及叶片衰老等多个过程，对维持植物正常生命周期至关重要。</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05</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遗传改良技术</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目录</a:t>
            </a:r>
            <a:endParaRPr sz="4800" b="1" i="0">
              <a:solidFill>
                <a:srgbClr val="F39D3C"/>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01</a:t>
            </a:r>
            <a:r>
              <a:rPr sz="1800">
                <a:latin typeface="微软雅黑" panose="020B0503020204020204" charset="-122"/>
              </a:rPr>
              <a:t> </a:t>
            </a:r>
            <a:r>
              <a:rPr sz="1575" b="0" i="0">
                <a:solidFill>
                  <a:srgbClr val="FFFFFF"/>
                </a:solidFill>
                <a:latin typeface="微软雅黑" panose="020B0503020204020204" charset="-122"/>
              </a:rPr>
              <a:t>植物分类体系</a:t>
            </a:r>
            <a:endParaRPr sz="1575" b="0" i="0">
              <a:solidFill>
                <a:srgbClr val="FFFFFF"/>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02</a:t>
            </a:r>
            <a:r>
              <a:rPr sz="1800">
                <a:latin typeface="微软雅黑" panose="020B0503020204020204" charset="-122"/>
              </a:rPr>
              <a:t> </a:t>
            </a:r>
            <a:r>
              <a:rPr sz="1575" b="0" i="0">
                <a:solidFill>
                  <a:srgbClr val="FFFFFF"/>
                </a:solidFill>
                <a:latin typeface="微软雅黑" panose="020B0503020204020204" charset="-122"/>
              </a:rPr>
              <a:t>光合作用机制</a:t>
            </a:r>
            <a:endParaRPr sz="1575" b="0" i="0">
              <a:solidFill>
                <a:srgbClr val="FFFFFF"/>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03</a:t>
            </a:r>
            <a:r>
              <a:rPr sz="1800">
                <a:latin typeface="微软雅黑" panose="020B0503020204020204" charset="-122"/>
              </a:rPr>
              <a:t> </a:t>
            </a:r>
            <a:r>
              <a:rPr sz="1575" b="0" i="0">
                <a:solidFill>
                  <a:srgbClr val="FFFFFF"/>
                </a:solidFill>
                <a:latin typeface="微软雅黑" panose="020B0503020204020204" charset="-122"/>
              </a:rPr>
              <a:t>根系功能研究</a:t>
            </a:r>
            <a:endParaRPr sz="1575" b="0" i="0">
              <a:solidFill>
                <a:srgbClr val="FFFFFF"/>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04</a:t>
            </a:r>
            <a:r>
              <a:rPr sz="1800">
                <a:latin typeface="微软雅黑" panose="020B0503020204020204" charset="-122"/>
              </a:rPr>
              <a:t> </a:t>
            </a:r>
            <a:r>
              <a:rPr sz="1575" b="0" i="0">
                <a:solidFill>
                  <a:srgbClr val="FFFFFF"/>
                </a:solidFill>
                <a:latin typeface="微软雅黑" panose="020B0503020204020204" charset="-122"/>
              </a:rPr>
              <a:t>植物激素调控</a:t>
            </a:r>
            <a:endParaRPr sz="1575" b="0" i="0">
              <a:solidFill>
                <a:srgbClr val="FFFFFF"/>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05</a:t>
            </a:r>
            <a:r>
              <a:rPr sz="1800">
                <a:latin typeface="微软雅黑" panose="020B0503020204020204" charset="-122"/>
              </a:rPr>
              <a:t> </a:t>
            </a:r>
            <a:r>
              <a:rPr sz="1575" b="0" i="0">
                <a:solidFill>
                  <a:srgbClr val="FFFFFF"/>
                </a:solidFill>
                <a:latin typeface="微软雅黑" panose="020B0503020204020204" charset="-122"/>
              </a:rPr>
              <a:t>遗传改良技术</a:t>
            </a:r>
            <a:endParaRPr sz="1575" b="0" i="0">
              <a:solidFill>
                <a:srgbClr val="FFFFFF"/>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06</a:t>
            </a:r>
            <a:r>
              <a:rPr sz="1800">
                <a:latin typeface="微软雅黑" panose="020B0503020204020204" charset="-122"/>
              </a:rPr>
              <a:t> </a:t>
            </a:r>
            <a:r>
              <a:rPr sz="1575" b="0" i="0">
                <a:solidFill>
                  <a:srgbClr val="FFFFFF"/>
                </a:solidFill>
                <a:latin typeface="微软雅黑" panose="020B0503020204020204" charset="-122"/>
              </a:rPr>
              <a:t>生态环境适应</a:t>
            </a:r>
            <a:endParaRPr sz="1575" b="0" i="0">
              <a:solidFill>
                <a:srgbClr val="FFFFFF"/>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07</a:t>
            </a:r>
            <a:r>
              <a:rPr sz="1800">
                <a:latin typeface="微软雅黑" panose="020B0503020204020204" charset="-122"/>
              </a:rPr>
              <a:t> </a:t>
            </a:r>
            <a:r>
              <a:rPr sz="1575" b="0" i="0">
                <a:solidFill>
                  <a:srgbClr val="FFFFFF"/>
                </a:solidFill>
                <a:latin typeface="微软雅黑" panose="020B0503020204020204" charset="-122"/>
              </a:rPr>
              <a:t>经济价值开发</a:t>
            </a:r>
            <a:endParaRPr sz="1575" b="0" i="0">
              <a:solidFill>
                <a:srgbClr val="FFFFFF"/>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08</a:t>
            </a:r>
            <a:r>
              <a:rPr sz="1800">
                <a:latin typeface="微软雅黑" panose="020B0503020204020204" charset="-122"/>
              </a:rPr>
              <a:t> </a:t>
            </a:r>
            <a:r>
              <a:rPr sz="1575" b="0" i="0">
                <a:solidFill>
                  <a:srgbClr val="FFFFFF"/>
                </a:solidFill>
                <a:latin typeface="微软雅黑" panose="020B0503020204020204" charset="-122"/>
              </a:rPr>
              <a:t>保护生物学实践</a:t>
            </a:r>
            <a:endParaRPr sz="1575" b="0" i="0">
              <a:solidFill>
                <a:srgbClr val="FFFFFF"/>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09</a:t>
            </a:r>
            <a:r>
              <a:rPr sz="1800">
                <a:latin typeface="微软雅黑" panose="020B0503020204020204" charset="-122"/>
              </a:rPr>
              <a:t> </a:t>
            </a:r>
            <a:r>
              <a:rPr sz="1575" b="0" i="0">
                <a:solidFill>
                  <a:srgbClr val="FFFFFF"/>
                </a:solidFill>
                <a:latin typeface="微软雅黑" panose="020B0503020204020204" charset="-122"/>
              </a:rPr>
              <a:t>实验方法创新</a:t>
            </a:r>
            <a:endParaRPr sz="1575" b="0" i="0">
              <a:solidFill>
                <a:srgbClr val="FFFFFF"/>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10</a:t>
            </a:r>
            <a:r>
              <a:rPr sz="1800">
                <a:latin typeface="微软雅黑" panose="020B0503020204020204" charset="-122"/>
              </a:rPr>
              <a:t> </a:t>
            </a:r>
            <a:r>
              <a:rPr sz="1575" b="0" i="0">
                <a:solidFill>
                  <a:srgbClr val="FFFFFF"/>
                </a:solidFill>
                <a:latin typeface="微软雅黑" panose="020B0503020204020204" charset="-122"/>
              </a:rPr>
              <a:t>前沿交叉领域</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CRISPR基因编辑</a:t>
            </a:r>
            <a:endParaRPr sz="3000" b="1" i="0">
              <a:solidFill>
                <a:srgbClr val="FFFFFF"/>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CRISPR基因编辑是一种革命性的生物技术，它通过精确修改DNA序列，实现基因功能的定向调控，已在农业、医学等领域展现出巨大潜力。</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CRISPR基因编辑概述</a:t>
            </a:r>
            <a:endParaRPr sz="2100" b="1" i="0">
              <a:solidFill>
                <a:srgbClr val="9EDBFF"/>
              </a:solidFill>
              <a:latin typeface="微软雅黑" panose="020B0503020204020204" charset="-122"/>
            </a:endParaRPr>
          </a:p>
        </p:txBody>
      </p:sp>
      <p:sp>
        <p:nvSpPr>
          <p:cNvPr id="6" name="New shape"/>
          <p:cNvSpPr/>
          <p:nvPr/>
        </p:nvSpPr>
        <p:spPr>
          <a:xfrm>
            <a:off x="4430015" y="2402270"/>
            <a:ext cx="2744215" cy="26143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CRISPR利用向导RNA识别并切割特定基因位点，结合Cas蛋白进行编辑。此技术不仅提高了基因编辑的效率和准确性，还拓宽了在遗传病治疗、作物改良等方面的应用范围。</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技术原理与应用</a:t>
            </a:r>
            <a:endParaRPr sz="2100" b="1" i="0">
              <a:solidFill>
                <a:srgbClr val="9EDBFF"/>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CRISPR技术虽前景广阔，但面临的伦理、安全性等问题不容忽视。未来研究需进一步优化编辑工具，加强监管，确保其安全有效应用于人类健康和生物多样性保护中。</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挑战与展望</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杂交育种策略</a:t>
            </a:r>
            <a:endParaRPr sz="3000" b="1" i="0">
              <a:solidFill>
                <a:srgbClr val="FFFFFF"/>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杂交育种基础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杂交育种通过不同品种的基因组合，创造新的遗传特性，提高作物产量、抗病性和适应性。</a:t>
            </a:r>
            <a:endParaRPr sz="1575" b="0" i="0">
              <a:solidFill>
                <a:srgbClr val="FFFFFF"/>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策略选择与应用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根据目标特性选择合适的亲本进行杂交，运用回交、自交等技术，培育出具有优良性状的新品种。</a:t>
            </a:r>
            <a:endParaRPr sz="1575" b="0" i="0">
              <a:solidFill>
                <a:srgbClr val="FFFFFF"/>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挑战与前景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杂交育种面临资源限制、环境适应等问题，但随着分子标记辅助等先进技术发展，未来有望克服这些挑战，实现更高效育种。</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转基因安全性评估</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转基因技术概述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转基因技术通过基因工程手段，将外源基因导入植物基因组中，以增强或改造植物的特定性状。该技术在农业、医药等领域有广泛应用。</a:t>
            </a:r>
            <a:endParaRPr sz="1575" b="0" i="0">
              <a:solidFill>
                <a:srgbClr val="FFFFFF"/>
              </a:solidFill>
              <a:latin typeface="微软雅黑" panose="020B0503020204020204" charset="-122"/>
            </a:endParaRPr>
          </a:p>
        </p:txBody>
      </p:sp>
      <p:sp>
        <p:nvSpPr>
          <p:cNvPr id="5" name="New shape"/>
          <p:cNvSpPr/>
          <p:nvPr/>
        </p:nvSpPr>
        <p:spPr>
          <a:xfrm>
            <a:off x="4430015" y="1627200"/>
            <a:ext cx="2744215"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转基因安全性评估方法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对转基因植物进行安全性评估，通常采用实验室测试、田间试验和环境监测等方法，以全面分析其对生态环境和人类健康的潜在影响。</a:t>
            </a:r>
            <a:endParaRPr sz="1575" b="0" i="0">
              <a:solidFill>
                <a:srgbClr val="FFFFFF"/>
              </a:solidFill>
              <a:latin typeface="微软雅黑" panose="020B0503020204020204" charset="-122"/>
            </a:endParaRPr>
          </a:p>
        </p:txBody>
      </p:sp>
      <p:sp>
        <p:nvSpPr>
          <p:cNvPr id="6" name="New shape"/>
          <p:cNvSpPr/>
          <p:nvPr/>
        </p:nvSpPr>
        <p:spPr>
          <a:xfrm>
            <a:off x="7301229" y="1627200"/>
            <a:ext cx="2744216"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转基因植物的风险与对策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尽管转基因技术带来许多益处，但也面临生态风险、食品安全等问题。通过加强法规监管、公众教育和科学研究，可有效降低相关风险。</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06</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生态环境适应</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沙漠植物保水机制</a:t>
            </a:r>
            <a:endParaRPr sz="3000" b="1" i="0">
              <a:solidFill>
                <a:srgbClr val="FFFFFF"/>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沙漠植物的形态特征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沙漠植物通常具备厚实的叶片或茎，以减少水分蒸发。此外，它们的根系发达，能够深入地下获取水分，适应干旱环境。</a:t>
            </a:r>
            <a:endParaRPr sz="1575" b="0" i="0">
              <a:solidFill>
                <a:srgbClr val="FFFFFF"/>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生理机制与适应性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沙漠植物通过一系列生理机制如气孔调节、光合作用优化来减少水分消耗。同时，它们能耐受高盐分和低湿度，展现出强大的生态适应性。</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保水技术的应用前景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研究沙漠植物的保水机制有助于开发新型节水灌溉技术和耐旱作物品种。这些成果对于全球水资源管理和农业可持续发展具有重要意义。</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食虫植物捕猎结构</a:t>
            </a:r>
            <a:endParaRPr sz="3000" b="1" i="0">
              <a:solidFill>
                <a:srgbClr val="FFFFFF"/>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食虫植物通过特殊化的结构捕捉并消化小型动物，如叶片、花朵或粘液，以获取营养。这些结构包括陷阱、粘附物质和消化酶。</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食虫植物捕猎结构概述</a:t>
            </a:r>
            <a:endParaRPr sz="2100" b="1" i="0">
              <a:solidFill>
                <a:srgbClr val="9EDB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食虫植物的捕猎结构多样，主要有捕蝇草的夹子式陷阱、猪笼草的瓶状陷阱及狸藻的泡状捕食器等，各具特色适应不同环境。</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典型捕猎结构类型</a:t>
            </a:r>
            <a:endParaRPr sz="2100" b="1" i="0">
              <a:solidFill>
                <a:srgbClr val="9EDBFF"/>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研究揭示食虫植物捕猎机制涉及生物力学、化学诱导及环境互动等多方面因素。这些特性使它们在特定生态系统中扮演独特角色。</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捕猎机制与适应性研究</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红树林盐碱耐受性</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红树林盐碱耐受性概述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红树林植物通过特殊生理机制适应高盐碱环境，如盐腺泌盐和根部泌氧，保持体内水分平衡，促进生长。</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盐腺泌盐机制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红树林植物的盐腺能高效排出多余盐分，减少细胞内盐浓度，确保生理活动正常进行，增强环境适应性。</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根部泌氧功能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红树林植物根部泌氧有助于改善土壤通气状况，促进根系发育，提高养分吸收效率，进一步支持其盐碱环境中生存。</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07</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经济价值开发</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药用活性成分提取</a:t>
            </a:r>
            <a:endParaRPr sz="3000" b="1" i="0">
              <a:solidFill>
                <a:srgbClr val="FFFFFF"/>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药用植物活性成分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药用植物中的活性成分是其发挥疗效的关键，包括生物碱、黄酮类、皂苷等，这些成分通过提取和纯化技术得以利用。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提取方法与应用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药用活性成分的提取方法多样，如溶剂提取、超声波辅助提取、超临界流体提取等，每种方法适用于不同类型和特性的活性成分。</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提取工艺优化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为提高提取效率和活性成分的稳定性，需对提取工艺进行优化，包括选择合适的溶剂、控制提取温度和时间以及后处理技术等。</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生物质能源转化</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生物质能源概述</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生物质能源是指通过植物、动物和微生物的有机物质转化而来的能源，包括木材、秸秆、粪便等，是可再生能源的重要组成部分。</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生物质能源转化技术</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生物质能源转化技术主要包括直接燃烧、生物化学转换和热化学转换等，通过这些技术可以将生物质转换为电能、热能或燃料。</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生物质能源的应用前景</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随着环保意识的提高和技术的进步，生物质能源在发电、供热、交通燃料等领域具有广阔的应用前景，对减少化石能源依赖具有重要意义。</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01</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植物分类体系</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观赏园艺品种培育</a:t>
            </a:r>
            <a:endParaRPr sz="3000" b="1" i="0">
              <a:solidFill>
                <a:srgbClr val="FFFFFF"/>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观赏园艺品种概述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观赏园艺品种是指为满足人们审美需求而培育的植物种类，包括花卉、观叶植物和多肉植物等。这些品种通过人工选择和杂交技术获得独特形态和色彩。</a:t>
            </a:r>
            <a:endParaRPr sz="1575" b="0" i="0">
              <a:solidFill>
                <a:srgbClr val="FFFFFF"/>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品种培育关键技术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观赏园艺品种培育涉及基因工程、组织培养和分子标记等技术。通过这些技术可以加速优良性状的固定，提高育种效率，并确保新品种的稳定性和适应性。</a:t>
            </a:r>
            <a:endParaRPr sz="1575" b="0" i="0">
              <a:solidFill>
                <a:srgbClr val="FFFFFF"/>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市场应用与前景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观赏园艺品种广泛应用于城市绿化、家庭装饰及旅游观光等领域。随着人们对生活品质的追求提高，观赏园艺品种的市场前景广阔，具有巨大的发展潜力。</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08</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保护生物学实践</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濒危物种保育计划</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濒危物种现状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全球濒危植物种类日益增多，主要因生境丧失、非法采集等人类活动影响。保护行动刻不容缓。</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保育策略实施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通过建立自然保护区、制定法律政策和公众教育等措施，有效保护濒危植物种群，促进生态平衡。</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国际合作与挑战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面对全球化环境问题，国际合作至关重要。同时需克服资金、技术和文化差异等挑战，共同推进植物保育工作。</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入侵植物防控体系</a:t>
            </a:r>
            <a:endParaRPr sz="3000" b="1" i="0">
              <a:solidFill>
                <a:srgbClr val="FFFFFF"/>
              </a:solidFill>
              <a:latin typeface="微软雅黑" panose="020B0503020204020204" charset="-122"/>
            </a:endParaRPr>
          </a:p>
        </p:txBody>
      </p:sp>
      <p:sp>
        <p:nvSpPr>
          <p:cNvPr id="4" name="New shape"/>
          <p:cNvSpPr/>
          <p:nvPr/>
        </p:nvSpPr>
        <p:spPr>
          <a:xfrm>
            <a:off x="1558800" y="1627201"/>
            <a:ext cx="3040541" cy="3627440"/>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入侵植物定义与分类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入侵植物指的是那些非本地物种，通过自然扩散或人为引入，对生态系统造成负面影响的植物。这些物种根据其生物学特性和生态影响进行分类。</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41" cy="36274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防控策略与技术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防控入侵植物的策略包括生物防治、物理隔离、化学控制等方法。利用天敌、基因编辑等生物技术手段，有效减少入侵植物的数量和传播范围。</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3" y="1627201"/>
            <a:ext cx="3040532" cy="3627440"/>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监测与预警系统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建立全面的入侵植物监测网络，利用遥感技术和地理信息系统（GIS）进行实时监控。构建预警机制，及时发现并应对潜在的入侵风险。</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生态修复工程案例</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生态修复工程概述</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生态修复工程通过人工或自然手段恢复和改善受损生态系统，以促进生物多样性和生态功能恢复。</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典型案例分析</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介绍国内外多个成功的生态修复项目，如湿地保护、退化土地复绿等，展示其实施过程与效果评估。</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技术与方法应用</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探讨在生态修复中常用的技术与方法，包括植物种植、土壤改良、水体净化等，以及这些技术的实际效果。</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09</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实验方法创新</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显微观察新技术</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超分辨显微镜技术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超分辨显微镜技术突破了光学衍射极限，能够实现纳米级别的图像分辨率，为细胞内结构和动态过程的观察提供可能。</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共聚焦激光扫描显微术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共聚焦激光扫描显微术通过点光源和针孔的组合使用，有效抑制了焦平面外的光信号，显著提高了成像的对比度和清晰度。</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荧光原位杂交技术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荧光原位杂交技术结合了分子生物学和免疫学原理，利用荧光标记探针与特定DNA序列或RNA进行杂交，用于检测基因表达、染色体异常等。</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组培快繁优化方案</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组培快繁技术概述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组培快繁技术利用植物组织培养和快速繁殖的方法，有效加快植物生长与繁育速度，广泛应用于园艺和农业领域。</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优化方案实施步骤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包括精选优质种苗、优化培养基配方、控制环境条件等关键步骤，以促进植物健康生长，提高繁殖效率。</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成功案例分析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通过分析成功的组培快繁案例，总结经验教训，为进一步推广应用提供科学依据和实践指导。</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表型分析自动化系统</a:t>
            </a:r>
            <a:endParaRPr sz="3000" b="1" i="0">
              <a:solidFill>
                <a:srgbClr val="FFFFFF"/>
              </a:solidFill>
              <a:latin typeface="微软雅黑" panose="020B0503020204020204" charset="-122"/>
            </a:endParaRPr>
          </a:p>
        </p:txBody>
      </p:sp>
      <p:sp>
        <p:nvSpPr>
          <p:cNvPr id="4" name="New shape"/>
          <p:cNvSpPr/>
          <p:nvPr/>
        </p:nvSpPr>
        <p:spPr>
          <a:xfrm>
            <a:off x="1558800" y="1627201"/>
            <a:ext cx="3040499" cy="3227148"/>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表型分析自动化系统概述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该系统利用先进技术实现植物表型的高效、准确自动分析，提高研究效率与精确性。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0" y="1627200"/>
            <a:ext cx="3031739" cy="3227148"/>
          </a:xfrm>
          <a:prstGeom prst="roundRect">
            <a:avLst>
              <a:gd name="adj" fmla="val 10032"/>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关键技术解析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包括图像处理、机器学习等技术，确保从海量数据中提取有价值的表型信息。</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038" y="1627200"/>
            <a:ext cx="3031739" cy="3227148"/>
          </a:xfrm>
          <a:prstGeom prst="roundRect">
            <a:avLst>
              <a:gd name="adj" fmla="val 10032"/>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应用实例展示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通过具体案例展示该系统在遗传学、生态学等领域的广泛应用与成效。</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10</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前沿交叉领域</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被子植物特征</a:t>
            </a:r>
            <a:endParaRPr sz="3000" b="1" i="0">
              <a:solidFill>
                <a:srgbClr val="FFFFFF"/>
              </a:solidFill>
              <a:latin typeface="微软雅黑" panose="020B0503020204020204" charset="-122"/>
            </a:endParaRPr>
          </a:p>
        </p:txBody>
      </p:sp>
      <p:sp>
        <p:nvSpPr>
          <p:cNvPr id="4" name="New shape"/>
          <p:cNvSpPr/>
          <p:nvPr/>
        </p:nvSpPr>
        <p:spPr>
          <a:xfrm>
            <a:off x="6458401" y="1555200"/>
            <a:ext cx="4545078"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被子植物定义</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被子植物是一类具有种子被果实包覆的高等植物，其特征包括花、果实和种子。这类植物在地球上分布广泛，种类繁多，是生态系统的重要组成部分。</a:t>
            </a:r>
            <a:endParaRPr sz="1575" b="0" i="0">
              <a:solidFill>
                <a:srgbClr val="FFFFFF"/>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繁殖方式</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被子植物主要通过开花授粉进行繁殖，花粉由风或动物传播至雌蕊柱头，完成受精后形成种子。种子成熟后，果实破裂释放种子以实现扩散和传播。</a:t>
            </a:r>
            <a:endParaRPr sz="1575" b="0" i="0">
              <a:solidFill>
                <a:srgbClr val="FFFFFF"/>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经济价值</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被子植物在人类生活中扮演着重要角色，不仅作为食物来源如谷物、蔬菜、水果等，还提供木材、纤维和药材等资源。此外，许多花卉也因其观赏价值而受到重视。</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合成生物学应用</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合成生物学是一门新兴学科，它通过设计和构建新的生物系统来理解生命过程，并在医学、农业等领域实现创新应用。</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合成生物学概述</a:t>
            </a:r>
            <a:endParaRPr sz="2100" b="1" i="0">
              <a:solidFill>
                <a:srgbClr val="9EDBFF"/>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合成生物学技术在植物科学研究中发挥重要作用，如基因编辑、代谢工程等，为提高作物产量和品质提供了新途径。</a:t>
            </a:r>
            <a:endParaRPr sz="1575" b="0" i="0">
              <a:solidFill>
                <a:srgbClr val="FFFFFF"/>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合成生物学在植物科学中的应用</a:t>
            </a:r>
            <a:endParaRPr sz="2100" b="1" i="0">
              <a:solidFill>
                <a:srgbClr val="9EDBFF"/>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随着技术的不断进步，合成生物学在植物科学的应用前景广阔，但同时也面临伦理、安全性等方面的挑战，需要持续关注和解决。</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未来发展方向与挑战</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纳米材料仿生设计</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仿生纳米材料设计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仿生学启发的纳米材料设计，通过模拟自然界中生物的结构与功能，实现材料的高性能和多功能性。</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纳米材料在植物中的应用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纳米材料因其独特的物理、化学性质，被广泛应用于植物科学领域，如种子处理、病虫害防治等。</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仿生纳米材料的优势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仿生纳米材料结合了纳米技术和仿生学的优点，具有更高的效率、更低的环境影响和更广泛的应用前景。</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人工智能育种模型</a:t>
            </a:r>
            <a:endParaRPr sz="3000" b="1" i="0">
              <a:solidFill>
                <a:srgbClr val="FFFFFF"/>
              </a:solidFill>
              <a:latin typeface="微软雅黑" panose="020B0503020204020204" charset="-122"/>
            </a:endParaRPr>
          </a:p>
        </p:txBody>
      </p:sp>
      <p:sp>
        <p:nvSpPr>
          <p:cNvPr id="4" name="New shape"/>
          <p:cNvSpPr/>
          <p:nvPr/>
        </p:nvSpPr>
        <p:spPr>
          <a:xfrm>
            <a:off x="1558800" y="1627200"/>
            <a:ext cx="2744215" cy="24484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人工智能育种模型概述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人工智能育种模型利用机器学习算法，通过分析大量植物数据，预测和优化育种结果，提高作物产量和质量。</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关键技术与方法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包括遗传算法、深度学习等，通过对植物基因组、生长环境等多维度数据的学习，实现精确的育种决策支持。</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应用实例与效果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在小麦、水稻等多种作物中成功应用，显著提高了品种改良效率和作物抗逆性，为农业生产带来革命性变化。</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裸子植物鉴别</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裸子植物是一类没有果实或种子被果皮包裹的植物，包括松树、银杏等。它们在地球上有着悠久的历史，对环境有重要影响。</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裸子植物概述</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通过观察裸子植物的针叶、球果等特征，可以有效进行分类和鉴别。这些特征在植物学研究中具有重要价值。</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鉴别方法详解</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裸子植物不仅具有观赏价值，还提供木材、药材等多种用途。研究其生态适应性有助于了解地球生态系统的变化。</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应用与意义</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蕨类繁殖方式</a:t>
            </a:r>
            <a:endParaRPr sz="3000" b="1" i="0">
              <a:solidFill>
                <a:srgbClr val="FFFFFF"/>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孢子繁殖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蕨类植物主要通过孢子进行无性繁殖，孢子成熟后从叶腋或孢子囊中释放到环境中，遇到合适条件会发芽形成新的个体。</a:t>
            </a:r>
            <a:endParaRPr sz="1575" b="0" i="0">
              <a:solidFill>
                <a:srgbClr val="FFFFFF"/>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配子体繁殖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除了孢子繁殖外，某些蕨类植物还具备配子体繁殖方式，即通过配子体上的精子和卵细胞结合产生合子，进一步发育为新个体。</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有性繁殖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部分蕨类植物具有复杂的有性繁殖系统，包括雄株和雌株的区分，通过花粉的传播实现基因交换，促进种群多样性。</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02</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光合作用机制</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叶绿体结构解析</a:t>
            </a:r>
            <a:endParaRPr sz="3000" b="1" i="0">
              <a:solidFill>
                <a:srgbClr val="FFFFFF"/>
              </a:solidFill>
              <a:latin typeface="微软雅黑" panose="020B0503020204020204" charset="-122"/>
            </a:endParaRPr>
          </a:p>
        </p:txBody>
      </p:sp>
      <p:sp>
        <p:nvSpPr>
          <p:cNvPr id="4" name="New shape"/>
          <p:cNvSpPr/>
          <p:nvPr/>
        </p:nvSpPr>
        <p:spPr>
          <a:xfrm>
            <a:off x="1558800" y="1627200"/>
            <a:ext cx="3040503" cy="3587380"/>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叶绿体的形态结构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叶绿体是植物细胞中的重要细胞器，呈扁平的双凸透镜状，内含叶绿素，负责光合作用的能量转换。</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25" cy="3587380"/>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叶绿体的功能区域划分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叶绿体内部由类囊体和基质组成，类囊体膜上含有光合色素复合物，基质则包含酶系统，共同完成光能转化过程。</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28" y="1627201"/>
            <a:ext cx="3040528" cy="3587380"/>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叶绿体在光合作用中的角色</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叶绿体通过吸收阳光，利用光能将二氧化碳和水转化为葡萄糖和氧气，为生物提供能量来源，维持生态平衡。</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光反应阶段原理</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光反应阶段定义</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光反应阶段是植物光合作用中，利用光照能将水分解为氧气和电子的过程，产生的能量用于后续的暗反应。</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光系统I与II</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光系统I和II位于叶绿体的类囊体膜上，分别吸收不同波长的光，通过电子传递链捕获太阳能量，驱动ATP和NADPH的生成。</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光合电子传递链</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在光系统中，电子经过一系列复杂的传递过程，最终还原辅酶NADP+形成NADPH，同时释放能量用于合成ATP，支持光合作用的继续进行。</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6039</Words>
  <Application>WPS 演示</Application>
  <PresentationFormat>全屏显示(4:3)</PresentationFormat>
  <Paragraphs>492</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2025-09-30T16:30:00Z</dcterms:created>
  <dcterms:modified xsi:type="dcterms:W3CDTF">2025-09-30T16:29:55Z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685888193B064110872B4A8EE89859CD_12</vt:lpwstr>
  </property>
  <property fmtid="{D5CDD505-2E9C-101B-9397-08002B2CF9AE}" pid="3" name="KSOProductBuildVer">
    <vt:lpwstr>2052-12.1.0.22529</vt:lpwstr>
  </property>
</Properties>
</file>