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12192000" cy="6858000" type="screen16x9"/>
  <p:notesSz cx="6858000" cy="9144000"/>
  <p:custDataLst>
    <p:tags r:id="rId3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8" Type="http://schemas.openxmlformats.org/officeDocument/2006/relationships/tags" Target="tags/tag1.xml"/><Relationship Id="rId37" Type="http://schemas.openxmlformats.org/officeDocument/2006/relationships/tableStyles" Target="tableStyles.xml"/><Relationship Id="rId36" Type="http://schemas.openxmlformats.org/officeDocument/2006/relationships/viewProps" Target="viewProps.xml"/><Relationship Id="rId35" Type="http://schemas.openxmlformats.org/officeDocument/2006/relationships/presProps" Target="presProps.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智慧地球赋能未来</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18D6B"/>
                </a:solidFill>
                <a:latin typeface="微软雅黑" panose="020B0503020204020204" charset="-122"/>
              </a:rPr>
              <a:t>科技引领生态新纪元</a:t>
            </a:r>
            <a:endParaRPr sz="3000" b="1" i="0">
              <a:solidFill>
                <a:srgbClr val="F18D6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云计算赋能端</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云计算是一种基于互联网的计算模式，通过提供动态可扩展的资源来支持各种应用。用户无需购买硬件和软件，即可按需使用计算资源。</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云计算定义</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云计算具备高可用性、弹性伸缩、成本效益等优势。它简化了IT管理，提高了业务灵活性，并降低了企业的技术投资门槛。</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云计算优势</a:t>
            </a:r>
            <a:endParaRPr sz="2100" b="1" i="0">
              <a:solidFill>
                <a:srgbClr val="F18D6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云计算广泛应用于企业IT基础设施、大数据分析、人工智能等领域。它为各类企业和组织提供了强大的计算能力和数据存储服务。</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云计算应用场景</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人工智能决策</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人工智能决策概述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人工智能决策是指利用AI技术进行数据分析、模式识别和预测，以支持复杂问题的解决。其核心在于模仿人类决策过程，提高决策效率与准确性。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关键技术与应用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包括机器学习、深度学习等，通过算法模型自动从数据中学习并做出决策。广泛应用于金融、医疗、交通等领域，显著提升行业效率和服务水平。</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面临的挑战与未来展望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尽管人工智能决策带来巨大潜力，但也面临数据安全、伦理道德等挑战。未来需加强技术研究，完善法律法规，推动AI健康发展。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03</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典型应用场景展示</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智慧城市管理</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智慧城市管理架构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通过集成物联网、大数据和云计算等技术，构建高效、智能的城市管理体系，实现城市资源的优化配置和环境可持续发展。</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16" cy="3627421"/>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智能交通系统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利用传感器、GPS和实时数据分析，优化交通流量，减少拥堵，提升公共交通效率，为市民提供便捷、安全的出行体验。</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0"/>
            <a:ext cx="3040516" cy="3627421"/>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智慧能源管理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应用智能电网技术，实现能源的高效分配和消耗监控，促进可再生能源的使用，提高能源使用效率，降低碳排放。</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智慧农业耕作</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智能农业技术概述</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智慧农业通过集成物联网、大数据和人工智能等技术，实现精准种植和管理，提升农业生产效率与质量。</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数据驱动的决策支持</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利用大数据分析土壤、气候等信息，为农民提供科学种植建议，优化资源分配，减少浪费，提高作物产量。</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自动化与远程监控</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引入自动化设备如无人机和智能农机，实现农作物生长状况实时监控与管理，降低人力成本，提升作业效率。</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智慧能源调配</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利用物联网技术，实现对电网、风能、太阳能等能源的实时监控，确保能源供应的稳定性和高效性。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实时能源监控</a:t>
            </a:r>
            <a:endParaRPr sz="2100" b="1" i="0">
              <a:solidFill>
                <a:srgbClr val="F18D6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通过大数据分析和机器学习，优化能源调配方案，减少浪费，提高能源利用效率，满足不同时间段的需求。</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智能调度算法</a:t>
            </a:r>
            <a:endParaRPr sz="2100" b="1" i="0">
              <a:solidFill>
                <a:srgbClr val="F18D6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利用AI技术进行设备健康状态预测，提前发现潜在故障，预防大规模停电事故，保障能源系统稳定运行。</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预测性维护</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智慧交通疏导</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智能交通管理系统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通过集成先进的信息技术和大数据分析，智能交通管理系统能够实时监控和优化交通流量，有效减少拥堵。</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自动驾驶技术应用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自动驾驶车辆利用传感器、雷达和人工智能算法，实现自主导航和决策，提升道路安全性和交通效率。</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智慧停车解决方案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结合物联网技术和云计算，智慧停车系统提供实时的车位信息和自动导航服务，极大方便了城市居民的日常出行。</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04</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全球实践案例集锦</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欧美先行经验</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欧美智慧城市建设</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欧美国家通过集成信息技术，实现城市管理自动化与服务智能化，提升居民生活质量与城市运营效率。</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环保技术应用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欧美广泛采用绿色能源、智能电网等技术，减少资源消耗，降低环境污染，推动可持续发展。</a:t>
            </a:r>
            <a:endParaRPr sz="1575" b="0" i="0">
              <a:solidFill>
                <a:srgbClr val="000000"/>
              </a:solidFill>
              <a:latin typeface="微软雅黑" panose="020B0503020204020204" charset="-122"/>
            </a:endParaRPr>
          </a:p>
        </p:txBody>
      </p:sp>
      <p:sp>
        <p:nvSpPr>
          <p:cNvPr id="6" name="New shape"/>
          <p:cNvSpPr/>
          <p:nvPr/>
        </p:nvSpPr>
        <p:spPr>
          <a:xfrm>
            <a:off x="7301229" y="3011880"/>
            <a:ext cx="2744216" cy="2088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数据分析在城市规划中的作用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利用大数据和分析工具优化城市资源配置，提高决策质量，促进经济和社会发展。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亚太创新模式</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智慧地球概念解析</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智慧地球是利用信息通信技术，实现全球资源的智能化管理与调配，提升资源利用效率和环境保护水平。</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亚太创新模式特点</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亚太地区通过政府、企业与研究机构合作，推动智慧城市建设，强调跨领域整合与可持续发展战略。</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智慧地球在亚太实践</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亚太地区多个城市实施智慧交通、智能电网等项目，有效改善了城市管理和居民生活，展现了智慧地球理念的成功应用。</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目录</a:t>
            </a:r>
            <a:endParaRPr sz="4800" b="1" i="0">
              <a:solidFill>
                <a:srgbClr val="C22020"/>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01</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智慧地球概念解析</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02</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关键技术支撑体系</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03</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典型应用场景展示</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04</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全球实践案例集锦</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05</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面临挑战与对策</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18D6B"/>
                </a:solidFill>
                <a:latin typeface="微软雅黑" panose="020B0503020204020204" charset="-122"/>
              </a:rPr>
              <a:t>06</a:t>
            </a:r>
            <a:endParaRPr sz="1575" b="1">
              <a:solidFill>
                <a:srgbClr val="F18D6B"/>
              </a:solidFill>
              <a:latin typeface="微软雅黑" panose="020B0503020204020204" charset="-122"/>
            </a:endParaRPr>
          </a:p>
          <a:p>
            <a:pPr>
              <a:lnSpc>
                <a:spcPct val="150000"/>
              </a:lnSpc>
            </a:pPr>
            <a:r>
              <a:rPr sz="1575" b="0" i="0">
                <a:solidFill>
                  <a:srgbClr val="000000"/>
                </a:solidFill>
                <a:latin typeface="微软雅黑" panose="020B0503020204020204" charset="-122"/>
              </a:rPr>
              <a:t>未来演进趋势预判</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非洲特色路径</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非洲正经历数字化转型，利用智能技术提升农业、教育、医疗等行业效率，促进经济与社会进步。</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非洲数字化转型</a:t>
            </a:r>
            <a:endParaRPr sz="2100" b="1" i="0">
              <a:solidFill>
                <a:srgbClr val="F18D6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非洲积极开发太阳能、风能等可再生能源，减少对化石燃料依赖，推动绿色经济发展与环境保护。</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可再生能源发展</a:t>
            </a:r>
            <a:endParaRPr sz="2100" b="1" i="0">
              <a:solidFill>
                <a:srgbClr val="F18D6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非洲多国推进智慧城市建设，集成物联网、大数据等技术，优化城市管理，提升居民生活质量与城市竞争力。</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智慧城市构建</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拉美突破进展</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拉美地区智慧地球进展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拉美地区在智慧地球项目中取得显著进展，通过技术创新和跨行业合作，推动了智慧城市、智能交通等领域的发展。</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主要技术突破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拉美地区在人工智能、大数据和物联网等关键技术领域取得重要突破，为智慧地球项目提供了坚实的技术支撑。</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未来展望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展望未来，拉美地区将继续深化技术创新与应用，推动智慧地球项目向更高层次发展，助力全球可持续发展。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05</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面临挑战与对策</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数据安全隐患</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数据泄露风险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随着大数据时代的到来，企业和个人存储的信息量激增，一旦发生数据泄露，将给隐私和安全带来严重威胁。</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网络攻击频发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黑客利用高级持续性威胁等手段频繁发起网络攻击，导致关键基础设施和重要数据面临巨大安全隐患。</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法律法规滞后</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现有法律法规在应对快速发展的信息技术和新型数据安全问题上存在滞后性，亟需更新完善以保护数据安全。</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标准兼容难题</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标准兼容性挑战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不同地区和组织制定的智慧地球标准差异，导致设备与系统间难以实现无缝兼容，影响全球信息共享效率。</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技术壁垒问题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智慧地球涉及的技术复杂多样，不同技术间的互操作性差，形成技术壁垒，阻碍了全球范围内技术的融合与应用。</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法规与政策差异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各国对智慧地球相关技术的法律法规及政策支持不一，造成国际协作时的法律障碍，限制了全球智慧化发展的步伐。</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伦理法律边界</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在智慧地球框架下，数据隐私是核心问题之一。需通过立法和技术手段确保个人数据安全，防止未经授权的访问和使用。</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数据隐私保护</a:t>
            </a:r>
            <a:endParaRPr sz="2100" b="1" i="0">
              <a:solidFill>
                <a:srgbClr val="F18D6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为保证智慧地球系统的公正性和可信度，要求算法操作透明，用户能够理解其决策过程。这有助于增强公众信任并减少偏见影响。</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算法透明性</a:t>
            </a:r>
            <a:endParaRPr sz="2100" b="1" i="0">
              <a:solidFill>
                <a:srgbClr val="F18D6B"/>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明确智慧地球项目参与者的伦理责任是关键。包括开发者、运营者和用户在内的各方都应承担起相应的道德和法律责任，共同维护技术应用的社会价值。</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伦理责任界定</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数字鸿沟弥合</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数字鸿沟定义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数字鸿沟指不同地区、群体间在信息技术获取与应用上的差距，表现为信息资源分配不均和互联网使用差异。</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弥合策略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通过政策支持、基础设施建设及教育普及等措施，促进信息技术普及与公平获取，减少数字鸿沟带来的社会不平等。</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技术与社会影响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弥合数字鸿沟不仅提升个人和社会的信息能力，还有助于推动经济发展、教育平等和创新，实现可持续发展目标。</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06</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未来演进趋势预判</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技术融合深化</a:t>
            </a:r>
            <a:endParaRPr sz="3000" b="1" i="0">
              <a:solidFill>
                <a:srgbClr val="000000"/>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物联网技术融合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物联网通过传感器和网络连接，实现设备间数据交换与协同工作，提升城市管理和生产效率。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云计算与大数据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云计算提供强大的数据处理能力，结合大数据技术，实现海量数据的高效存储、处理与分析。</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2"/>
            <a:ext cx="3040503" cy="32672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边缘计算发展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边缘计算通过在数据源附近进行计算，减少延迟并提高响应速度，适用于实时性要求高的场景。</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生态体系构建</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生态系统的重要性</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生态系统是维持地球生物多样性和环境平衡的关键，包括自然和人工系统，对经济和社会福祉有着深远影响。</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可持续发展策略</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通过合理规划资源使用、保护自然资源和促进绿色技术，实现经济发展与环境保护的和谐共存，确保生态体系的长期稳定。</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科技在生态建设中的应用</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利用先进的信息技术、生物技术等手段，监测和管理生态系统，提升其自我调节能力，支持智慧地球的构建和发展。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01</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智慧地球概念解析</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治理机制革新</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数据驱动决策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通过大数据分析和机器学习技术，政府和企业可以更准确地预测和响应社会需求，提高决策效率和质量。</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智能城市管理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利用物联网、云计算等信息技术，实现城市资源的优化配置和高效管理，提升市民生活质量和城市运行效率。</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环境监测与保护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借助卫星遥感、无人机等现代科技手段，实时监控环境变化，及时发现并处理污染问题，保护地球生态环境。</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可持续发展愿景</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可持续发展定义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可持续发展是指在不损害后代满足自身需求的前提下，通过合理利用资源和保护环境，实现经济、社会和环境的协调发展。</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智慧地球理念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智慧地球理念基于信息通信技术，旨在通过全球协作提升资源利用效率，促进环境保护与经济发展的和谐统一，实现人类社会的可持续发展。</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实施策略与路径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实施智慧地球策略需从技术创新、政策制定、公众参与等多方面入手，通过构建智慧城市、推进绿色经济等途径，共同推动全球可持续发展目标的实现。</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定义与内涵</a:t>
            </a:r>
            <a:endParaRPr sz="3000" b="1" i="0">
              <a:solidFill>
                <a:srgbClr val="000000"/>
              </a:solidFill>
              <a:latin typeface="微软雅黑" panose="020B0503020204020204" charset="-122"/>
            </a:endParaRPr>
          </a:p>
        </p:txBody>
      </p:sp>
      <p:sp>
        <p:nvSpPr>
          <p:cNvPr id="4" name="New shape"/>
          <p:cNvSpPr/>
          <p:nvPr/>
        </p:nvSpPr>
        <p:spPr>
          <a:xfrm>
            <a:off x="6458401" y="1555200"/>
            <a:ext cx="4545078"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智慧地球概念解析</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智慧地球是一种通过信息和通信技术整合全球资源，实现可持续发展的全球战略。该理念强调数据驱动决策，优化资源配置，提升环境和社会福祉。</a:t>
            </a:r>
            <a:endParaRPr sz="1575" b="0" i="0">
              <a:solidFill>
                <a:srgbClr val="000000"/>
              </a:solidFill>
              <a:latin typeface="微软雅黑" panose="020B0503020204020204" charset="-122"/>
            </a:endParaRPr>
          </a:p>
        </p:txBody>
      </p:sp>
      <p:sp>
        <p:nvSpPr>
          <p:cNvPr id="5" name="New shape"/>
          <p:cNvSpPr/>
          <p:nvPr/>
        </p:nvSpPr>
        <p:spPr>
          <a:xfrm>
            <a:off x="981860" y="2570603"/>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智慧地球的技术支撑</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智慧地球依托物联网、云计算、大数据分析等先进技术，实现对城市管理、环境保护、资源利用等方面的智能化监控和优化，提升全球治理效率。</a:t>
            </a:r>
            <a:endParaRPr sz="1575" b="0" i="0">
              <a:solidFill>
                <a:srgbClr val="000000"/>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智慧地球的社会影响</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智慧地球不仅提升了全球资源的利用率，还促进了社会公平与包容性发展。它通过提高透明度和公众参与度，加强了全球社会的凝聚力和协作能力。</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2"/>
            <a:ext cx="39600" cy="78481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发展历程梳理</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20世纪末，随着信息技术的飞速发展，“智慧地球”概念首次被提出，旨在利用物联网技术实现全球资源的智能化管理。</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智慧地球概念提出</a:t>
            </a:r>
            <a:endParaRPr sz="2100" b="1" i="0">
              <a:solidFill>
                <a:srgbClr val="F18D6B"/>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进入21世纪后，云计算、大数据、人工智能等技术的快速进步为“智慧地球”的发展提供了强有力的支撑，推动了智慧城市、智能电网等领域的创新应用。</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关键技术突破</a:t>
            </a:r>
            <a:endParaRPr sz="2100" b="1" i="0">
              <a:solidFill>
                <a:srgbClr val="F18D6B"/>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近年来，各国政府和企业纷纷响应“智慧地球”倡议，通过建设智慧城市、推动数字经济发展等方式，加速了全球范围内的数字化转型进程。</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FFE1D4"/>
          </a:solidFill>
          <a:ln w="6350">
            <a:solidFill>
              <a:srgbClr val="C220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18D6B"/>
                </a:solidFill>
                <a:latin typeface="微软雅黑" panose="020B0503020204020204" charset="-122"/>
              </a:rPr>
              <a:t>全球推广与实践</a:t>
            </a:r>
            <a:endParaRPr sz="2100" b="1" i="0">
              <a:solidFill>
                <a:srgbClr val="F18D6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核心目标阐述</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智慧地球定义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智慧地球是一个利用信息和通信技术，集成全球信息资源，以实现可持续发展目标的综合框架。</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核心目标概览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智慧地球的核心目标是通过技术创新和国际合作，提升环境监测、灾害预防和资源管理的效率，促进全球可持续发展。</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实施策略与成效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实施智慧地球策略包括建立全球数据共享平台、推广智能城市和社区建设等，旨在提高决策效率，减少资源浪费，并增强应对气候变化的能力。</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9F6"/>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18D6B"/>
                </a:solidFill>
                <a:latin typeface="微软雅黑" panose="020B0503020204020204" charset="-122"/>
              </a:rPr>
              <a:t>02</a:t>
            </a:r>
            <a:endParaRPr sz="4800" b="1" i="0">
              <a:solidFill>
                <a:srgbClr val="F18D6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22020"/>
                </a:solidFill>
                <a:latin typeface="微软雅黑" panose="020B0503020204020204" charset="-122"/>
              </a:rPr>
              <a:t>关键技术支撑体系</a:t>
            </a:r>
            <a:endParaRPr sz="4800" b="1" i="0">
              <a:solidFill>
                <a:srgbClr val="C2202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物联网感知层</a:t>
            </a:r>
            <a:endParaRPr sz="3000" b="1" i="0">
              <a:solidFill>
                <a:srgbClr val="000000"/>
              </a:solidFill>
              <a:latin typeface="微软雅黑" panose="020B0503020204020204" charset="-122"/>
            </a:endParaRPr>
          </a:p>
        </p:txBody>
      </p:sp>
      <p:sp>
        <p:nvSpPr>
          <p:cNvPr id="4" name="New shape"/>
          <p:cNvSpPr/>
          <p:nvPr/>
        </p:nvSpPr>
        <p:spPr>
          <a:xfrm>
            <a:off x="1558800" y="1627200"/>
            <a:ext cx="3040503" cy="36274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物联网感知层定义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物联网感知层是物联网架构中的基础部分，负责通过传感器、RFID等技术收集物理世界的实时数据。</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627439"/>
          </a:xfrm>
          <a:prstGeom prst="roundRect">
            <a:avLst>
              <a:gd name="adj" fmla="val 9999"/>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关键技术与应用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包括无线传感网络、数据采集与预处理技术，广泛应用于环境监测、智能农业等领域，提高数据处理效率和准确性。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20" y="1627201"/>
            <a:ext cx="3040541" cy="3627439"/>
          </a:xfrm>
          <a:prstGeom prst="roundRect">
            <a:avLst>
              <a:gd name="adj" fmla="val 10000"/>
            </a:avLst>
          </a:prstGeom>
          <a:solidFill>
            <a:srgbClr val="FFE1D4"/>
          </a:solidFill>
          <a:ln w="6350">
            <a:solidFill>
              <a:srgbClr val="F18D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18D6B"/>
                </a:solidFill>
                <a:latin typeface="微软雅黑" panose="020B0503020204020204" charset="-122"/>
              </a:rPr>
              <a:t>面临的挑战与发展趋势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随着技术发展，物联网感知层面临数据安全、隐私保护等挑战。未来将向更高精度、更低功耗方向发展，以适应多样化应用场景需求。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大数据中枢脑</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大数据中枢脑概述</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大数据中枢脑是智慧地球的核心，利用先进的数据处理技术，实现全球数据的实时分析和智能决策支持。</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18D6B"/>
                </a:solidFill>
                <a:latin typeface="微软雅黑" panose="020B0503020204020204" charset="-122"/>
              </a:rPr>
              <a:t>关键技术分析</a:t>
            </a:r>
            <a:endParaRPr sz="2100" b="1" i="0">
              <a:solidFill>
                <a:srgbClr val="F18D6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包含数据采集、存储、处理和分析等环节，采用云计算、物联网等技术，确保数据的高效流通与利用。</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18D6B"/>
                </a:solidFill>
                <a:latin typeface="微软雅黑" panose="020B0503020204020204" charset="-122"/>
              </a:rPr>
              <a:t>应用场景展示</a:t>
            </a:r>
            <a:endParaRPr sz="2100" b="1" i="0">
              <a:solidFill>
                <a:srgbClr val="F18D6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广泛应用于智慧城市管理、环境监测、交通优化等领域，通过数据驱动提升城市治理水平和服务效率。</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18D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220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4416</Words>
  <Application>WPS 演示</Application>
  <PresentationFormat>全屏显示(4:3)</PresentationFormat>
  <Paragraphs>394</Paragraphs>
  <Slides>32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32</vt:i4>
      </vt:variant>
    </vt:vector>
  </HeadingPairs>
  <TitlesOfParts>
    <vt:vector size="39"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2025-09-30T12:56:00Z</dcterms:created>
  <dcterms:modified xsi:type="dcterms:W3CDTF">2025-09-30T12:55:53Z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63961C8C38A94AFEB328644FC42CDF25_12</vt:lpwstr>
  </property>
  <property fmtid="{D5CDD505-2E9C-101B-9397-08002B2CF9AE}" pid="3" name="KSOProductBuildVer">
    <vt:lpwstr>2052-12.1.0.22529</vt:lpwstr>
  </property>
</Properties>
</file>