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type="screen16x9"/>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智慧计算赋能未来</a:t>
            </a:r>
            <a:endParaRPr sz="4800" b="1" i="0">
              <a:solidFill>
                <a:srgbClr val="000000"/>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0CBE7C"/>
                </a:solidFill>
                <a:latin typeface="微软雅黑" panose="020B0503020204020204" charset="-122"/>
              </a:rPr>
              <a:t>开启高效精准新时代</a:t>
            </a:r>
            <a:endParaRPr sz="3000" b="1" i="0">
              <a:solidFill>
                <a:srgbClr val="0CBE7C"/>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作者：</a:t>
            </a:r>
            <a:r>
              <a:rPr lang="zh-CN" sz="1575" b="0" i="0">
                <a:solidFill>
                  <a:srgbClr val="000000"/>
                </a:solidFill>
                <a:latin typeface="微软雅黑" panose="020B0503020204020204" charset="-122"/>
              </a:rPr>
              <a:t>张抿</a:t>
            </a:r>
            <a:r>
              <a:rPr lang="zh-CN" sz="1575" b="0" i="0">
                <a:solidFill>
                  <a:srgbClr val="000000"/>
                </a:solidFill>
                <a:latin typeface="微软雅黑" panose="020B0503020204020204" charset="-122"/>
              </a:rPr>
              <a:t>轩</a:t>
            </a:r>
            <a:endParaRPr lang="zh-CN" sz="1575" b="0" i="0">
              <a:solidFill>
                <a:srgbClr val="000000"/>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汇报时间: 2025/09/30</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数据智能处理</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数据智能处理是智慧计算的核心，通过高效的算法和模型对海量数据进行快速分析，提取关键信息，为决策提供科学依据。</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数据处理技术</a:t>
            </a:r>
            <a:endParaRPr sz="2100" b="1" i="0">
              <a:solidFill>
                <a:srgbClr val="0CBE7C"/>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机器学习技术在数据智能处理中扮演重要角色，能够从历史数据中发现规律，自动优化处理流程，提高数据处理的准确性和效率。</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机器学习应用</a:t>
            </a:r>
            <a:endParaRPr sz="2100" b="1" i="0">
              <a:solidFill>
                <a:srgbClr val="0CBE7C"/>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自然语言处理技术使计算机能够理解和生成人类语言，广泛应用于文本分析和情感分析等领域，极大地提升了数据智能处理的能力。</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自然语言处理</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03</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应用场景拓展</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科研领域赋能</a:t>
            </a:r>
            <a:endParaRPr sz="3000" b="1" i="0">
              <a:solidFill>
                <a:srgbClr val="000000"/>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智慧计算定义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智慧计算是一种通过高级算法和数据分析提升决策能力的计算技术，广泛应用于科学研究、工程设计等多个领域。</a:t>
            </a:r>
            <a:endParaRPr sz="1575" b="0" i="0">
              <a:solidFill>
                <a:srgbClr val="000000"/>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在科研中应用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智慧计算在科研中用于优化实验设计、数据分析和模拟预测等方面，极大提高了研究效率和准确性。</a:t>
            </a:r>
            <a:endParaRPr sz="1575" b="0" i="0">
              <a:solidFill>
                <a:srgbClr val="000000"/>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推动科研进展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智慧计算为科研人员提供了强大的工具，促进了新理论的发现和复杂问题的解决，推动了各学科的发展。</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工业数字化转型</a:t>
            </a:r>
            <a:endParaRPr sz="3000" b="1" i="0">
              <a:solidFill>
                <a:srgbClr val="000000"/>
              </a:solidFill>
              <a:latin typeface="微软雅黑" panose="020B0503020204020204" charset="-122"/>
            </a:endParaRPr>
          </a:p>
        </p:txBody>
      </p:sp>
      <p:sp>
        <p:nvSpPr>
          <p:cNvPr id="4" name="New shape"/>
          <p:cNvSpPr/>
          <p:nvPr/>
        </p:nvSpPr>
        <p:spPr>
          <a:xfrm>
            <a:off x="1558800" y="1627201"/>
            <a:ext cx="3040532" cy="3627421"/>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工业数字化转型概述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工业数字化转型是指利用数字技术改造传统工业流程，实现生产自动化、管理智能化及服务网络化，以提升效率和竞争力。</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1"/>
            <a:ext cx="3040532" cy="3627421"/>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关键技术应用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关键技术包括物联网、大数据分析和云计算等。这些技术通过实时监控、数据驱动决策和资源优化配置，推动工业生产向智能化方向发展。</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64" y="1627200"/>
            <a:ext cx="3040517" cy="3627421"/>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面临的挑战与机遇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转型过程中需面对技术更新快、资金投入大和人才缺乏等挑战，但同时也带来了市场扩展、成本降低和创新能力提升的机遇。</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智慧城市建设</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智慧城市的核心概念</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智慧城市通过集成信息通信技术，优化城市管理和服务，提升居民生活质量，实现可持续发展目标。</a:t>
            </a:r>
            <a:endParaRPr sz="1575" b="0" i="0">
              <a:solidFill>
                <a:srgbClr val="000000"/>
              </a:solidFill>
              <a:latin typeface="微软雅黑" panose="020B0503020204020204" charset="-122"/>
            </a:endParaRPr>
          </a:p>
        </p:txBody>
      </p:sp>
      <p:sp>
        <p:nvSpPr>
          <p:cNvPr id="5" name="New shape"/>
          <p:cNvSpPr/>
          <p:nvPr/>
        </p:nvSpPr>
        <p:spPr>
          <a:xfrm>
            <a:off x="981860" y="2570603"/>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latin typeface="微软雅黑" panose="020B0503020204020204" charset="-122"/>
              </a:rPr>
              <a:t>关键技术应用</a:t>
            </a:r>
            <a:endParaRPr sz="2100" b="1" i="0">
              <a:solidFill>
                <a:srgbClr val="0CBE7C"/>
              </a:solidFill>
              <a:latin typeface="微软雅黑" panose="020B0503020204020204" charset="-122"/>
            </a:endParaRPr>
          </a:p>
          <a:p>
            <a:pPr algn="r">
              <a:lnSpc>
                <a:spcPct val="150000"/>
              </a:lnSpc>
            </a:pPr>
            <a:r>
              <a:rPr sz="1575" b="0" i="0">
                <a:solidFill>
                  <a:srgbClr val="000000"/>
                </a:solidFill>
                <a:latin typeface="微软雅黑" panose="020B0503020204020204" charset="-122"/>
              </a:rPr>
              <a:t>物联网、大数据、云计算等技术是智慧城市建设的基础，它们使城市运行更加高效、智能和环保。</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智慧城市的发展趋势</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随着技术的不断进步，智慧城市将向更广泛的领域拓展，如交通管理、公共安全等，以应对日益复杂的城市挑战。</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941403"/>
            <a:ext cx="39600" cy="424404"/>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751143"/>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570603"/>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04</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行业变革影响</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生产效率跃升</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智能化生产线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通过集成自动化设备与智能控制系统，实现生产流程的高效管理，减少人为干预，提高生产效率和产品质量。</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数据分析优化决策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利用大数据分析和机器学习技术，对生产数据进行深入挖掘，为管理层提供精准的生产优化建议，降低运营成本。</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预测性维护应用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实施预测性维护策略，基于设备运行状态监测与分析，提前发现潜在故障并采取预防措施，避免生产中断，保障生产连续性。</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决策模式革新</a:t>
            </a:r>
            <a:endParaRPr sz="3000" b="1" i="0">
              <a:solidFill>
                <a:srgbClr val="000000"/>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决策模式革新概述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随着人工智能技术的发展，传统决策模式正经历着深刻变革。智慧计算通过数据分析、机器学习等方法，使决策过程更加高效、精准。</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数据驱动的决策优化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在智慧计算中，数据成为决策的核心驱动力。通过对海量数据的实时处理与分析，能够快速识别趋势、预测未来，为决策提供科学依据。</a:t>
            </a:r>
            <a:endParaRPr sz="1575" b="0" i="0">
              <a:solidFill>
                <a:srgbClr val="000000"/>
              </a:solidFill>
              <a:latin typeface="微软雅黑" panose="020B0503020204020204" charset="-122"/>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智能算法的应用前景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智能算法如深度学习、强化学习等，在智慧计算中发挥着关键作用。它们能够模拟人类思维，实现复杂问题的自动化解决，推动决策模式向智能化迈进。</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服务形态升级</a:t>
            </a:r>
            <a:endParaRPr sz="3000" b="1" i="0">
              <a:solidFill>
                <a:srgbClr val="000000"/>
              </a:solidFill>
              <a:latin typeface="微软雅黑" panose="020B0503020204020204" charset="-122"/>
            </a:endParaRPr>
          </a:p>
        </p:txBody>
      </p:sp>
      <p:sp>
        <p:nvSpPr>
          <p:cNvPr id="4" name="New shape"/>
          <p:cNvSpPr/>
          <p:nvPr/>
        </p:nvSpPr>
        <p:spPr>
          <a:xfrm>
            <a:off x="1558800" y="3011879"/>
            <a:ext cx="2744215" cy="3209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云计算服务升级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随着技术进步，云计算服务正经历从基础设施即服务（IaaS）到平台即服务（PaaS）和软件即服务（SaaS）的形态演变。这一转变提高了服务的灵活性和可访问性。</a:t>
            </a:r>
            <a:endParaRPr sz="1575" b="0" i="0">
              <a:solidFill>
                <a:srgbClr val="000000"/>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边缘计算崛起</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边缘计算通过在数据源头附近处理数据，减少了延迟并提升了数据处理效率。它为实时应用如物联网、自动驾驶车辆提供了强大的支持。</a:t>
            </a:r>
            <a:endParaRPr sz="1575" b="0" i="0">
              <a:solidFill>
                <a:srgbClr val="000000"/>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量子计算探索</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量子计算利用量子位进行信息处理，其并行计算能力远超传统计算机。目前虽处于研究阶段，但它对未来复杂问题的解决具有革命性意义。</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05</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安全挑战应对</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目录</a:t>
            </a:r>
            <a:endParaRPr sz="4800" b="1" i="0">
              <a:solidFill>
                <a:srgbClr val="1A6550"/>
              </a:solidFill>
              <a:latin typeface="微软雅黑" panose="020B0503020204020204" charset="-122"/>
            </a:endParaRPr>
          </a:p>
        </p:txBody>
      </p:sp>
      <p:sp>
        <p:nvSpPr>
          <p:cNvPr id="4" name="New shape"/>
          <p:cNvSpPr/>
          <p:nvPr/>
        </p:nvSpPr>
        <p:spPr>
          <a:xfrm>
            <a:off x="2340000" y="2494800"/>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01</a:t>
            </a:r>
            <a:r>
              <a:rPr sz="1800">
                <a:latin typeface="微软雅黑" panose="020B0503020204020204" charset="-122"/>
              </a:rPr>
              <a:t> </a:t>
            </a:r>
            <a:r>
              <a:rPr sz="1575" b="0" i="0">
                <a:solidFill>
                  <a:srgbClr val="000000"/>
                </a:solidFill>
                <a:latin typeface="微软雅黑" panose="020B0503020204020204" charset="-122"/>
              </a:rPr>
              <a:t>智慧计算概述</a:t>
            </a:r>
            <a:endParaRPr sz="1575" b="0" i="0">
              <a:solidFill>
                <a:srgbClr val="000000"/>
              </a:solidFill>
              <a:latin typeface="微软雅黑" panose="020B0503020204020204" charset="-122"/>
            </a:endParaRPr>
          </a:p>
        </p:txBody>
      </p:sp>
      <p:sp>
        <p:nvSpPr>
          <p:cNvPr id="5" name="New shape"/>
          <p:cNvSpPr/>
          <p:nvPr/>
        </p:nvSpPr>
        <p:spPr>
          <a:xfrm>
            <a:off x="6484141" y="2494800"/>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02</a:t>
            </a:r>
            <a:r>
              <a:rPr sz="1800">
                <a:latin typeface="微软雅黑" panose="020B0503020204020204" charset="-122"/>
              </a:rPr>
              <a:t> </a:t>
            </a:r>
            <a:r>
              <a:rPr sz="1575" b="0" i="0">
                <a:solidFill>
                  <a:srgbClr val="000000"/>
                </a:solidFill>
                <a:latin typeface="微软雅黑" panose="020B0503020204020204" charset="-122"/>
              </a:rPr>
              <a:t>关键技术支撑</a:t>
            </a:r>
            <a:endParaRPr sz="1575" b="0" i="0">
              <a:solidFill>
                <a:srgbClr val="000000"/>
              </a:solidFill>
              <a:latin typeface="微软雅黑" panose="020B0503020204020204" charset="-122"/>
            </a:endParaRPr>
          </a:p>
        </p:txBody>
      </p:sp>
      <p:sp>
        <p:nvSpPr>
          <p:cNvPr id="6" name="New shape"/>
          <p:cNvSpPr/>
          <p:nvPr/>
        </p:nvSpPr>
        <p:spPr>
          <a:xfrm>
            <a:off x="2340000" y="2998223"/>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03</a:t>
            </a:r>
            <a:r>
              <a:rPr sz="1800">
                <a:latin typeface="微软雅黑" panose="020B0503020204020204" charset="-122"/>
              </a:rPr>
              <a:t> </a:t>
            </a:r>
            <a:r>
              <a:rPr sz="1575" b="0" i="0">
                <a:solidFill>
                  <a:srgbClr val="000000"/>
                </a:solidFill>
                <a:latin typeface="微软雅黑" panose="020B0503020204020204" charset="-122"/>
              </a:rPr>
              <a:t>应用场景拓展</a:t>
            </a:r>
            <a:endParaRPr sz="1575" b="0" i="0">
              <a:solidFill>
                <a:srgbClr val="000000"/>
              </a:solidFill>
              <a:latin typeface="微软雅黑" panose="020B0503020204020204" charset="-122"/>
            </a:endParaRPr>
          </a:p>
        </p:txBody>
      </p:sp>
      <p:sp>
        <p:nvSpPr>
          <p:cNvPr id="7" name="New shape"/>
          <p:cNvSpPr/>
          <p:nvPr/>
        </p:nvSpPr>
        <p:spPr>
          <a:xfrm>
            <a:off x="6484141" y="2998223"/>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04</a:t>
            </a:r>
            <a:r>
              <a:rPr sz="1800">
                <a:latin typeface="微软雅黑" panose="020B0503020204020204" charset="-122"/>
              </a:rPr>
              <a:t> </a:t>
            </a:r>
            <a:r>
              <a:rPr sz="1575" b="0" i="0">
                <a:solidFill>
                  <a:srgbClr val="000000"/>
                </a:solidFill>
                <a:latin typeface="微软雅黑" panose="020B0503020204020204" charset="-122"/>
              </a:rPr>
              <a:t>行业变革影响</a:t>
            </a:r>
            <a:endParaRPr sz="1575" b="0" i="0">
              <a:solidFill>
                <a:srgbClr val="000000"/>
              </a:solidFill>
              <a:latin typeface="微软雅黑" panose="020B0503020204020204" charset="-122"/>
            </a:endParaRPr>
          </a:p>
        </p:txBody>
      </p:sp>
      <p:sp>
        <p:nvSpPr>
          <p:cNvPr id="8" name="New shape"/>
          <p:cNvSpPr/>
          <p:nvPr/>
        </p:nvSpPr>
        <p:spPr>
          <a:xfrm>
            <a:off x="2340000" y="3501646"/>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05</a:t>
            </a:r>
            <a:r>
              <a:rPr sz="1800">
                <a:latin typeface="微软雅黑" panose="020B0503020204020204" charset="-122"/>
              </a:rPr>
              <a:t> </a:t>
            </a:r>
            <a:r>
              <a:rPr sz="1575" b="0" i="0">
                <a:solidFill>
                  <a:srgbClr val="000000"/>
                </a:solidFill>
                <a:latin typeface="微软雅黑" panose="020B0503020204020204" charset="-122"/>
              </a:rPr>
              <a:t>安全挑战应对</a:t>
            </a:r>
            <a:endParaRPr sz="1575" b="0" i="0">
              <a:solidFill>
                <a:srgbClr val="000000"/>
              </a:solidFill>
              <a:latin typeface="微软雅黑" panose="020B0503020204020204" charset="-122"/>
            </a:endParaRPr>
          </a:p>
        </p:txBody>
      </p:sp>
      <p:sp>
        <p:nvSpPr>
          <p:cNvPr id="9" name="New shape"/>
          <p:cNvSpPr/>
          <p:nvPr/>
        </p:nvSpPr>
        <p:spPr>
          <a:xfrm>
            <a:off x="6484141" y="3501646"/>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CBE7C"/>
                </a:solidFill>
                <a:latin typeface="微软雅黑" panose="020B0503020204020204" charset="-122"/>
              </a:rPr>
              <a:t>06</a:t>
            </a:r>
            <a:r>
              <a:rPr sz="1800">
                <a:latin typeface="微软雅黑" panose="020B0503020204020204" charset="-122"/>
              </a:rPr>
              <a:t> </a:t>
            </a:r>
            <a:r>
              <a:rPr sz="1575" b="0" i="0">
                <a:solidFill>
                  <a:srgbClr val="000000"/>
                </a:solidFill>
                <a:latin typeface="微软雅黑" panose="020B0503020204020204" charset="-122"/>
              </a:rPr>
              <a:t>未来发展趋势</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隐私保护机制</a:t>
            </a:r>
            <a:endParaRPr sz="3000" b="1" i="0">
              <a:solidFill>
                <a:srgbClr val="000000"/>
              </a:solidFill>
              <a:latin typeface="微软雅黑" panose="020B0503020204020204" charset="-122"/>
            </a:endParaRPr>
          </a:p>
        </p:txBody>
      </p:sp>
      <p:sp>
        <p:nvSpPr>
          <p:cNvPr id="4" name="New shape"/>
          <p:cNvSpPr/>
          <p:nvPr/>
        </p:nvSpPr>
        <p:spPr>
          <a:xfrm>
            <a:off x="1558800" y="2402270"/>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通过先进的算法对用户数据进行加密，确保数据在传输和存储过程中的安全性。</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数据加密技术</a:t>
            </a:r>
            <a:endParaRPr sz="2100" b="1" i="0">
              <a:solidFill>
                <a:srgbClr val="0CBE7C"/>
              </a:solidFill>
              <a:latin typeface="微软雅黑" panose="020B0503020204020204" charset="-122"/>
            </a:endParaRPr>
          </a:p>
        </p:txBody>
      </p:sp>
      <p:sp>
        <p:nvSpPr>
          <p:cNvPr id="6" name="New shape"/>
          <p:cNvSpPr/>
          <p:nvPr/>
        </p:nvSpPr>
        <p:spPr>
          <a:xfrm>
            <a:off x="4430015" y="2402271"/>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实施严格的访问控制，确保只有授权用户才能访问敏感数据，有效防止数据泄露。</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访问控制策略</a:t>
            </a:r>
            <a:endParaRPr sz="2100" b="1" i="0">
              <a:solidFill>
                <a:srgbClr val="0CBE7C"/>
              </a:solidFill>
              <a:latin typeface="微软雅黑" panose="020B0503020204020204" charset="-122"/>
            </a:endParaRPr>
          </a:p>
        </p:txBody>
      </p:sp>
      <p:sp>
        <p:nvSpPr>
          <p:cNvPr id="8" name="New shape"/>
          <p:cNvSpPr/>
          <p:nvPr/>
        </p:nvSpPr>
        <p:spPr>
          <a:xfrm>
            <a:off x="7301229" y="2402271"/>
            <a:ext cx="2744216"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对个人数据进行脱敏处理，去除或替换个人识别信息，保护用户隐私不被侵犯。</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数据匿名化处理</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系统安全防护</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系统安全防护概述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系统安全防护是确保计算机网络及其数据免受攻击和威胁的重要措施。通过实施多层次的安全策略，包括物理安全、网络安全和应用安全等，有效预防潜在的安全风险。</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常见安全威胁与防护</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常见的安全威胁包括病毒、木马、钓鱼攻击等。针对这些威胁，需采用防火墙、入侵检测系统、加密技术等多种手段进行防护，同时定期更新安全补丁，以增强系统的抵御能力。</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安全意识与培训</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提高用户安全意识是系统安全防护的关键之一。通过定期的安全培训和教育，使用户了解如何识别和防范各种网络威胁，从而形成良好的安全习惯，减少安全事故的发生。</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伦理规范构建</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智慧计算伦理基础</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探讨智慧计算领域内伦理问题的基本原则，包括数据隐私、算法偏见和人工智能的责任归属等关键议题。</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构建伦理框架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分析如何建立一套适用于智慧计算领域的伦理规范体系，确保技术创新与人类价值观念的和谐共生。</a:t>
            </a:r>
            <a:endParaRPr sz="1575" b="0" i="0">
              <a:solidFill>
                <a:srgbClr val="000000"/>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伦理监督机制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阐述在智慧计算项目中实施伦理监督的重要性，以及如何通过政策、法律和行业自律等手段保障技术应用的伦理性。</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06</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未来发展趋势</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跨域融合方向</a:t>
            </a:r>
            <a:endParaRPr sz="3000" b="1" i="0">
              <a:solidFill>
                <a:srgbClr val="000000"/>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跨域融合概念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跨域融合是智慧计算中的核心理念，通过整合不同领域数据和技术，提升计算效率和决策质量。该方向强调多学科、多技术协同发展。</a:t>
            </a:r>
            <a:endParaRPr sz="1575" b="0" i="0">
              <a:solidFill>
                <a:srgbClr val="000000"/>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关键技术应用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关键技术包括大数据分析、云计算和边缘计算等，它们在跨域融合中发挥重要作用。这些技术能够优化资源配置，实现实时数据处理和分析。</a:t>
            </a:r>
            <a:endParaRPr sz="1575" b="0" i="0">
              <a:solidFill>
                <a:srgbClr val="000000"/>
              </a:solidFill>
              <a:latin typeface="微软雅黑" panose="020B0503020204020204" charset="-122"/>
            </a:endParaRPr>
          </a:p>
        </p:txBody>
      </p:sp>
      <p:sp>
        <p:nvSpPr>
          <p:cNvPr id="6" name="New shape"/>
          <p:cNvSpPr/>
          <p:nvPr/>
        </p:nvSpPr>
        <p:spPr>
          <a:xfrm>
            <a:off x="7301229" y="3011879"/>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应用场景拓展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跨域融合广泛应用于智慧城市、智能制造等领域。通过整合不同领域的数据和技术，可以有效解决复杂问题，提高系统整体效能和智能化水平。</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自主可控路径</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自主可控技术指通过自主研发，形成完全独立自主的技术体系，保障国家信息安全和产业竞争力。</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自主可控技术概述</a:t>
            </a:r>
            <a:endParaRPr sz="2100" b="1" i="0">
              <a:solidFill>
                <a:srgbClr val="0CBE7C"/>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核心技术涵盖芯片、操作系统等关键领域，是实现自主可控的基础，需持续投入研发资源，突破国际封锁。</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核心技术发展</a:t>
            </a:r>
            <a:endParaRPr sz="2100" b="1" i="0">
              <a:solidFill>
                <a:srgbClr val="0CBE7C"/>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自主可控技术已应用于政务、金融等行业，未来将在智能制造、智慧城市等领域发挥更大作用，推动社会进步。</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应用场景拓展</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生态体系建设</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生态体系构建要素</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智慧计算的生态体系建设，需要涵盖硬件、软件、数据及应用场景等多维度因素，共同支撑起完整的生态系统。</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开放合作的重要性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在智慧计算生态体系建设中，开放合作是关键。通过与各方共享资源和技术，推动产业进步，实现共赢发展。</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创新驱动发展策略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生态体系的建设需依托技术创新，不断探索前沿技术应用，以创新驱动智慧计算领域的发展，满足未来需求。</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谢 谢 大 家</a:t>
            </a:r>
            <a:endParaRPr sz="4800" b="1"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01</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智慧计算概述</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定义与内涵</a:t>
            </a:r>
            <a:endParaRPr sz="3000" b="1" i="0">
              <a:solidFill>
                <a:srgbClr val="000000"/>
              </a:solidFill>
              <a:latin typeface="微软雅黑" panose="020B0503020204020204" charset="-122"/>
            </a:endParaRPr>
          </a:p>
        </p:txBody>
      </p:sp>
      <p:sp>
        <p:nvSpPr>
          <p:cNvPr id="4" name="New shape"/>
          <p:cNvSpPr/>
          <p:nvPr/>
        </p:nvSpPr>
        <p:spPr>
          <a:xfrm>
            <a:off x="6458401" y="1555200"/>
            <a:ext cx="4545078"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智慧计算概述</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智慧计算是利用人工智能、大数据分析等技术，实现复杂问题高效解决的先进计算模式。它融合了机器学习与智能算法，旨在提升数据处理和决策能力。</a:t>
            </a:r>
            <a:endParaRPr sz="1575" b="0" i="0">
              <a:solidFill>
                <a:srgbClr val="000000"/>
              </a:solidFill>
              <a:latin typeface="微软雅黑" panose="020B0503020204020204" charset="-122"/>
            </a:endParaRPr>
          </a:p>
        </p:txBody>
      </p:sp>
      <p:sp>
        <p:nvSpPr>
          <p:cNvPr id="5" name="New shape"/>
          <p:cNvSpPr/>
          <p:nvPr/>
        </p:nvSpPr>
        <p:spPr>
          <a:xfrm>
            <a:off x="981860" y="2570603"/>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latin typeface="微软雅黑" panose="020B0503020204020204" charset="-122"/>
              </a:rPr>
              <a:t>核心技能类别</a:t>
            </a:r>
            <a:endParaRPr sz="2100" b="1" i="0">
              <a:solidFill>
                <a:srgbClr val="0CBE7C"/>
              </a:solidFill>
              <a:latin typeface="微软雅黑" panose="020B0503020204020204" charset="-122"/>
            </a:endParaRPr>
          </a:p>
          <a:p>
            <a:pPr algn="r">
              <a:lnSpc>
                <a:spcPct val="150000"/>
              </a:lnSpc>
            </a:pPr>
            <a:r>
              <a:rPr sz="1575" b="0" i="0">
                <a:solidFill>
                  <a:srgbClr val="000000"/>
                </a:solidFill>
                <a:latin typeface="微软雅黑" panose="020B0503020204020204" charset="-122"/>
              </a:rPr>
              <a:t>主要包括自然语言处理、图像识别、预测模型构建等。这些技能使智慧计算能够理解和处理人类语言、识别图像特征，并基于数据进行准确预测。</a:t>
            </a:r>
            <a:endParaRPr sz="1575" b="0" i="0">
              <a:solidFill>
                <a:srgbClr val="000000"/>
              </a:solidFill>
              <a:latin typeface="微软雅黑" panose="020B0503020204020204" charset="-122"/>
            </a:endParaRPr>
          </a:p>
        </p:txBody>
      </p:sp>
      <p:sp>
        <p:nvSpPr>
          <p:cNvPr id="6" name="New shape"/>
          <p:cNvSpPr/>
          <p:nvPr/>
        </p:nvSpPr>
        <p:spPr>
          <a:xfrm>
            <a:off x="6458401" y="3726212"/>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应用实例</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智慧计算已应用于医疗诊断、自动驾驶、金融风险评估等多个领域。通过分析海量数据，智慧计算能提供个性化服务，提高行业效率与决策精度。</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941403"/>
            <a:ext cx="39600" cy="784809"/>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751143"/>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570603"/>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4097012"/>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906752"/>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72621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发展历程梳理</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智慧计算起源于20世纪中期，最初目标是模拟人类智能。经过符号推理、神经网络等技术演进，现已广泛应用于各个领域。</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智慧计算的起源</a:t>
            </a:r>
            <a:endParaRPr sz="2100" b="1" i="0">
              <a:solidFill>
                <a:srgbClr val="0CBE7C"/>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智慧计算经历了从符号推理到神经网络的技术演变，关键技术包括深度学习、自然语言处理和计算机视觉等，推动了人工智能的发展。</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关键技术发展</a:t>
            </a:r>
            <a:endParaRPr sz="2100" b="1" i="0">
              <a:solidFill>
                <a:srgbClr val="0CBE7C"/>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智慧计算已广泛应用于医疗、金融、教育等多个领域，通过数据分析和模式识别，提升了各行业的智能化水平，促进了社会进步。</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应用领域拓展</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核心特征解析</a:t>
            </a:r>
            <a:endParaRPr sz="3000" b="1" i="0">
              <a:solidFill>
                <a:srgbClr val="000000"/>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自主学习能力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智慧计算能够通过机器学习算法，不断从数据中学习并优化自身行为，实现自我提升和任务执行的自动化。</a:t>
            </a:r>
            <a:endParaRPr sz="1575" b="0" i="0">
              <a:solidFill>
                <a:srgbClr val="000000"/>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实时数据分析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智慧计算具备强大的数据处理能力，可对海量信息进行即时分析，支持决策制定，提高响应速度与准确性。</a:t>
            </a:r>
            <a:endParaRPr sz="1575" b="0" i="0">
              <a:solidFill>
                <a:srgbClr val="000000"/>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自适应调整机制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智慧计算系统可根据环境变化和任务需求自动调整策略和参数，确保在复杂多变环境中高效运作。</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02</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关键技术支撑</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算法优化突破</a:t>
            </a:r>
            <a:endParaRPr sz="3000" b="1" i="0">
              <a:solidFill>
                <a:srgbClr val="000000"/>
              </a:solidFill>
              <a:latin typeface="微软雅黑" panose="020B0503020204020204" charset="-122"/>
            </a:endParaRPr>
          </a:p>
        </p:txBody>
      </p:sp>
      <p:sp>
        <p:nvSpPr>
          <p:cNvPr id="4" name="New shape"/>
          <p:cNvSpPr/>
          <p:nvPr/>
        </p:nvSpPr>
        <p:spPr>
          <a:xfrm>
            <a:off x="1558800" y="1627201"/>
            <a:ext cx="3032171" cy="2898928"/>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算法性能提升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通过优化算法结构和参数设置，显著提高计算效率和处理速度，满足实时数据处理需求。</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971" y="1627201"/>
            <a:ext cx="3031739" cy="2898928"/>
          </a:xfrm>
          <a:prstGeom prst="roundRect">
            <a:avLst>
              <a:gd name="adj" fmla="val 10032"/>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自适应算法设计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根据不同应用场景动态调整算法策略，实现资源最优配置和任务高效完成。</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76708" y="1627200"/>
            <a:ext cx="3032171" cy="2898928"/>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并行化与分布式处理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利用并行计算和分布式系统架构，将大规模数据处理任务分解并同时执行，加速计算过程。</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算力资源整合</a:t>
            </a:r>
            <a:endParaRPr sz="3000" b="1" i="0">
              <a:solidFill>
                <a:srgbClr val="000000"/>
              </a:solidFill>
              <a:latin typeface="微软雅黑" panose="020B0503020204020204" charset="-122"/>
            </a:endParaRPr>
          </a:p>
        </p:txBody>
      </p:sp>
      <p:sp>
        <p:nvSpPr>
          <p:cNvPr id="4" name="New shape"/>
          <p:cNvSpPr/>
          <p:nvPr/>
        </p:nvSpPr>
        <p:spPr>
          <a:xfrm>
            <a:off x="6458401" y="1735403"/>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算力资源整合概念</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算力资源整合是指将分散的计算资源进行统一管理和优化配置，以提升整体运算效率和降低能耗。</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latin typeface="微软雅黑" panose="020B0503020204020204" charset="-122"/>
              </a:rPr>
              <a:t>实现方式与技术</a:t>
            </a:r>
            <a:endParaRPr sz="2100" b="1" i="0">
              <a:solidFill>
                <a:srgbClr val="0CBE7C"/>
              </a:solidFill>
              <a:latin typeface="微软雅黑" panose="020B0503020204020204" charset="-122"/>
            </a:endParaRPr>
          </a:p>
          <a:p>
            <a:pPr algn="r">
              <a:lnSpc>
                <a:spcPct val="150000"/>
              </a:lnSpc>
            </a:pPr>
            <a:r>
              <a:rPr sz="1575" b="0" i="0">
                <a:solidFill>
                  <a:srgbClr val="000000"/>
                </a:solidFill>
                <a:latin typeface="微软雅黑" panose="020B0503020204020204" charset="-122"/>
              </a:rPr>
              <a:t>通过云计算、边缘计算等技术，实现算力的集中调度与分布式计算，有效提高数据处理能力和响应速度。</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应用场景与效益</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算力资源整合广泛应用于大数据处理、人工智能训练等领域，显著提升计算效率，降低成本，推动科技发展。</a:t>
            </a:r>
            <a:endParaRPr sz="1575" b="0" i="0">
              <a:solidFill>
                <a:srgbClr val="000000"/>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3541</Words>
  <Application>WPS 演示</Application>
  <PresentationFormat>全屏显示(4:3)</PresentationFormat>
  <Paragraphs>300</Paragraphs>
  <Slides>27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2025-09-30T12:58:00Z</dcterms:created>
  <dcterms:modified xsi:type="dcterms:W3CDTF">2025-09-30T12:57:24Z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906D7994CDC54A7FB7D2698143C13627_12</vt:lpwstr>
  </property>
  <property fmtid="{D5CDD505-2E9C-101B-9397-08002B2CF9AE}" pid="3" name="KSOProductBuildVer">
    <vt:lpwstr>2052-12.1.0.22529</vt:lpwstr>
  </property>
</Properties>
</file>