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超级计算机赋能未来科技</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0FFF8"/>
                </a:solidFill>
                <a:latin typeface="微软雅黑" panose="020B0503020204020204" charset="-122"/>
              </a:rPr>
              <a:t>算力巅峰驱动创新突破</a:t>
            </a:r>
            <a:endParaRPr sz="3000" b="1" i="0">
              <a:solidFill>
                <a:srgbClr val="00FFF8"/>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科学研究支撑</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随着科学实验数据量的急剧增加，传统计算设备难以满足复杂模拟和数据分析的需求，超级计算机因此成为科研领域不可或缺的工具。</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科学研究计算需求</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超级计算机能够在短时间内处理和分析海量数据，显著提高研究效率，缩短科研周期，为科学家提供更深入的洞察和更快的发现速度。</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加速科研进程</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在生物信息学、气候模型、粒子物理等领域，超级计算机是推动创新的关键力量，帮助科研人员探索未知领域，解决重大科学问题。</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支持前沿科技探索</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工程模拟应用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工程模拟概述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工程模拟是利用超级计算机对工程项目进行建模、分析和优化的过程，旨在提高效率和降低成本。</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通过具体案例展示超级计算机在航空航天、建筑施工等领域的应用，强调其在解决复杂问题中的作用。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随着技术的进步，超级计算机在工程模拟中的应用将更加广泛，推动相关领域的创新与发展。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04</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运算能力突破</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浮点计算峰值</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浮点计算峰值定义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浮点计算峰值是指超级计算机执行浮点运算的最高能力，通常以每秒浮点操作次数（FLOPS）来衡量。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浮点计算的重要性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在科学计算、工程模拟等需要大量数据处理的场景中，浮点计算峰值是衡量超级计算机性能的关键指标。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0"/>
            <a:ext cx="3040513" cy="3267240"/>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提高浮点计算峰值方法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通过增加处理器核心数量、优化算法和改进硬件设计，可以有效提升超级计算机的浮点计算峰值。</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数据处理规模</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大数据处理能力</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超级计算机在处理海量数据方面展现出卓越性能，能够在短时间内完成复杂的数据分析和挖掘任务，为科学研究和商业决策提供强大支持。</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高速计算与存储技术</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采用先进的处理器架构和高速内存系统，超级计算机不仅运算速度快，而且具备大容量存储能力，确保大规模数据处理的高效性和可靠性。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实时数据处理优势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超级计算机支持实时数据处理，能够在数据生成的同时进行即时分析和反馈，对于需要快速响应的场景如金融市场分析、网络安全监控等至关重要。</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05</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系统组成解析</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存储子系统设计</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存储子系统概述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超级计算机的存储子系统是其核心组成部分，负责数据的高速读写与缓存，直接影响计算效率和性能。</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存储技术选型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选择适合的存储技术至关重要，包括SSD、HDD等，根据应用需求和成本效益分析确定最佳方案。</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制定有效的数据管理策略，如数据压缩、备份恢复机制，确保数据安全与高效利用，提升系统整体性能。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I/O传输优化方案</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并行处理技术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超级计算机通过并行处理技术，同时执行多个任务，极大提高I/O传输效率，缩短数据处理时间。</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高速网络接口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配备高速网络接口的超级计算机能够实现更快的数据交换与传输，有效缓解数据传输瓶颈问题。</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存储优化策略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采用先进的存储技术和优化的存储结构，减少数据读写延迟，提升整体I/O性能。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06</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冷却散热方案</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液冷技术创新</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液冷技术简介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液冷技术通过液体直接接触热源来降低温度，广泛应用于高性能计算领域，有效提升超级计算机的运行效率和稳定性。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液冷系统优势</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相较于传统风冷，液冷系统能更均匀地分配冷却剂，减少热点现象，提高散热效果，同时降低噪声和能耗，延长设备寿命。</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液冷技术应用实例</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在超级计算机中，液冷技术已被多家科技巨头采用，如Google、IBM等，显著提升了处理速度和能效比，推动了人工智能等领域的发展。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目录</a:t>
            </a:r>
            <a:endParaRPr sz="4800" b="1" i="0">
              <a:solidFill>
                <a:srgbClr val="FE9471"/>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01</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超级计算机概述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02</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核心技术架构</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03</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应用领域展示</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04</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运算能力突破</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05</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系统组成解析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06</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冷却散热方案</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07</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典型机型案例</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08</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安全防护体系</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09</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0FFF8"/>
                </a:solidFill>
                <a:latin typeface="微软雅黑" panose="020B0503020204020204" charset="-122"/>
              </a:rPr>
              <a:t>10</a:t>
            </a:r>
            <a:endParaRPr sz="1575" b="1">
              <a:solidFill>
                <a:srgbClr val="00FFF8"/>
              </a:solidFill>
              <a:latin typeface="微软雅黑" panose="020B0503020204020204" charset="-122"/>
            </a:endParaRPr>
          </a:p>
          <a:p>
            <a:pPr>
              <a:lnSpc>
                <a:spcPct val="150000"/>
              </a:lnSpc>
            </a:pPr>
            <a:r>
              <a:rPr sz="1575" b="0" i="0">
                <a:solidFill>
                  <a:srgbClr val="FFFFFF"/>
                </a:solidFill>
                <a:latin typeface="微软雅黑" panose="020B0503020204020204" charset="-122"/>
              </a:rPr>
              <a:t>社会价值影响</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能效比提升策略</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超级计算机的能效比提升，主要通过采用先进的冷却技术和优化能源管理来实现。这包括液冷系统和智能电源管理系统的应用。</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能效比提升策略</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硬件创新是提高超级计算机能效的关键。使用更高效的处理器、内存和存储解决方案，可以显著减少能源消耗，同时保持高性能输出。</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硬件创新</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软件层面的优化同样重要，通过改进算法和程序设计，减少计算过程中不必要的资源浪费，从而有效提升能效比。</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软件优化</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07</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典型机型案例</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天河系列代表</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天河一号概述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天河一号是中国首台千万亿次超级计算机，于2009年研制成功，标志着中国进入超级计算机第一阵营。</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性能特点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天河一号采用异构计算模式，集成CPU、GPU等处理器，实现高性能计算与大数据处理的高效协同。</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应用成果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天河一号在气候模拟、基因测序等领域取得显著成果，为科学研究提供强大计算支持，推动科技进步。</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神威蓝光系统</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系统简介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神威蓝光系统是中国自主研发的超级计算机，具有强大的计算能力和高效的数据处理能力。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神威蓝光系统采用了先进的处理器技术和高速互联通信技术，实现了超大规模并行处理和高性能计算。</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神威蓝光系统在气象预测、科学研究、工程设计等领域得到了广泛应用，为我国科技创新提供了有力支持。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08</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安全防护体系</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物理隔离机制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物理隔离是指将计算资源和网络环境在物理层面进行分割，以阻止未经授权的访问和潜在的安全威胁。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物理隔离定义</a:t>
            </a:r>
            <a:endParaRPr sz="2100" b="1" i="0">
              <a:solidFill>
                <a:srgbClr val="00FFF8"/>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通过专用硬件设施、独立的网络路径以及严格的访问控制策略，确保超级计算机系统与外界完全隔离，增强整体安全性。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实施方法</a:t>
            </a:r>
            <a:endParaRPr sz="2100" b="1" i="0">
              <a:solidFill>
                <a:srgbClr val="00FFF8"/>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物理隔离能有效防止外部攻击，保护数据不被窃取或篡改，同时符合高安全级别的需求，如政府、军事等敏感领域。</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优势分析</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数据加密传输</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数据加密传输重要性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在超级计算机中，确保数据在传输过程中的安全性至关重要。通过实施先进的加密技术，可以防止敏感信息被未授权访问或泄露。</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常用加密算法简介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常见的加密算法包括AES、RSA等。这些算法能够有效地保护数据传输的安全，确保只有授权用户才能解读和访问数据内容。</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安全协议的应用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采用SSL/TLS等安全协议对数据进行加密传输，是保护网络通信安全的常用手段。这些协议通过建立加密通道，有效防止数据在传输过程中被截获或篡改。</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09</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未来发展趋势</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异构计算融合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异构计算基础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异构计算是一种在计算机系统中结合使用不同类型的处理器，如CPU、GPU等，以实现更高效的计算处理能力。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异构融合技术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通过异构融合技术，超级计算机能够根据不同任务需求动态调整计算资源分配，提高整体系统性能和能效比。</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异构计算广泛应用于科学模拟、数据分析、机器学习等领域，尤其在处理大规模数据集时显示出显著优势。</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量子加速探索</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量子加速原理</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量子加速技术利用量子位的并行计算能力，实现传统计算机难以达到的运算速度和效率提升。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超级计算机应用</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超级计算机通过量子加速技术，在药物开发、气候模拟等领域取得突破性进展，显著提高处理复杂任务的能力。</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随着量子技术的不断进步，量子加速有望成为超级计算机的核心动力，推动科学、工业等多个领域的快速发展。</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01</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超级计算机概述</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10</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社会价值影响</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产业升级推动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超级计算机的应用领域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超级计算机在科学计算、气象预报、生物医学研究等领域有广泛应用，通过处理复杂数据和模拟复杂系统，推动了多个领域的创新与发展。</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产业升级的关键作用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超级计算机作为产业升级的重要工具，能够加速产品设计与研发，提升生产效率，优化资源配置，从而推动整个产业链向更高水平迈进。</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技术创新与产业发展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超级计算机的发展带动了相关技术的革新，如高性能计算、大数据分析等，这些技术的进步又进一步促进了新兴产业的形成和发展。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科研模式变革</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科研效率提升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超级计算机的引入大幅提高了科研数据处理速度，缩短了研究周期，使得复杂计算和模拟成为可能。</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跨学科合作促进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强大的计算能力支持多学科交叉研究，促进了物理、化学、生物学等领域的合作，推动了科学前沿发展。</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创新研究方法开拓</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借助超级计算机，科研人员能够探索新的研究方法和理论模型，推动科学研究方法的创新与进步。</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超级计算机定义</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超级计算机是计算能力极强、能够处理大规模复杂问题的计算机系统，通常用于科研、国防及商业领域。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0FFF8"/>
                </a:solidFill>
                <a:latin typeface="微软雅黑" panose="020B0503020204020204" charset="-122"/>
              </a:rPr>
              <a:t>超级计算机特点</a:t>
            </a:r>
            <a:endParaRPr sz="2100" b="1" i="0">
              <a:solidFill>
                <a:srgbClr val="00FFF8"/>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超级计算机具有高速运算能力、大容量存储和高可靠性，可同时处理大量数据和复杂计算任务，支持并行处理。</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应用领域广泛</a:t>
            </a:r>
            <a:endParaRPr sz="2100" b="1" i="0">
              <a:solidFill>
                <a:srgbClr val="00FFF8"/>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超级计算机广泛应用于气象预测、基因组学研究、金融模拟、工程设计等领域，为科学研究和工程应用提供强大支撑。</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0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E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发展历程简述</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超级计算机起源于20世纪50年代，最初是为了解决复杂的科学计算问题而设计。随着技术的进步，它已成为处理大数据和复杂模型的重要工具。</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超级计算机的诞生</a:t>
            </a:r>
            <a:endParaRPr sz="2100" b="1" i="0">
              <a:solidFill>
                <a:srgbClr val="00FFF8"/>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从早期的ENIAC到现代的E级超级计算机，超级计算机经历了多个发展阶段。每一代的升级都标志着计算能力的飞跃，推动了科学研究和技术革新。</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发展历程概述</a:t>
            </a:r>
            <a:endParaRPr sz="2100" b="1" i="0">
              <a:solidFill>
                <a:srgbClr val="00FFF8"/>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面向未来，超级计算机将继续朝着更快、更智能的方向发展。量子计算等新兴技术的应用将进一步提升其性能，为解决更加复杂的问题提供可能。</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001C5C"/>
          </a:solidFill>
          <a:ln w="6350">
            <a:solidFill>
              <a:srgbClr val="FE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0FFF8"/>
                </a:solidFill>
                <a:latin typeface="微软雅黑" panose="020B0503020204020204" charset="-122"/>
              </a:rPr>
              <a:t>未来发展趋势</a:t>
            </a:r>
            <a:endParaRPr sz="2100" b="1" i="0">
              <a:solidFill>
                <a:srgbClr val="00FFF8"/>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02</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核心技术架构</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高性能处理器集群</a:t>
            </a:r>
            <a:endParaRPr sz="3000" b="1" i="0">
              <a:solidFill>
                <a:srgbClr val="FFFFFF"/>
              </a:solidFill>
              <a:latin typeface="微软雅黑" panose="020B0503020204020204" charset="-122"/>
            </a:endParaRPr>
          </a:p>
        </p:txBody>
      </p:sp>
      <p:sp>
        <p:nvSpPr>
          <p:cNvPr id="4" name="New shape"/>
          <p:cNvSpPr/>
          <p:nvPr/>
        </p:nvSpPr>
        <p:spPr>
          <a:xfrm>
            <a:off x="1558800" y="1627200"/>
            <a:ext cx="2744215"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高性能处理器集群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性能处理器集群是指将多个高性能计算节点通过高速互联网络连接起来，形成一个具有强大计算能力的系统。这种集群结构能够充分利用各个节点的计算资源，实现并行处理和负载均衡，从而提高整体计算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关键技术特点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高性能处理器集群的关键技术特点包括高带宽、低延迟的互联网络，以及高效的任务调度和负载均衡机制。此外，还需要具备良好的可扩展性和容错能力，以应对各种复杂的计算任务和可能出现的故障情况。</a:t>
            </a:r>
            <a:endParaRPr sz="1575" b="0" i="0">
              <a:solidFill>
                <a:srgbClr val="FFFFFF"/>
              </a:solidFill>
              <a:latin typeface="微软雅黑" panose="020B0503020204020204" charset="-122"/>
            </a:endParaRPr>
          </a:p>
        </p:txBody>
      </p:sp>
      <p:sp>
        <p:nvSpPr>
          <p:cNvPr id="6" name="New shape"/>
          <p:cNvSpPr/>
          <p:nvPr/>
        </p:nvSpPr>
        <p:spPr>
          <a:xfrm>
            <a:off x="7301229" y="1627200"/>
            <a:ext cx="2744216" cy="3569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0FFF8"/>
                </a:solidFill>
                <a:latin typeface="微软雅黑" panose="020B0503020204020204" charset="-122"/>
              </a:rPr>
              <a:t>应用领域广泛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性能处理器集群在科学研究、工程计算、数据分析等领域具有广泛的应用。例如，在气候模拟、基因测序、金融建模等任务中，通过利用高性能处理器集群的强大计算能力，可以大幅缩短计算时间，提高研究效率和精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高速互联网络技术</a:t>
            </a:r>
            <a:endParaRPr sz="3000" b="1" i="0">
              <a:solidFill>
                <a:srgbClr val="FFFFFF"/>
              </a:solidFill>
              <a:latin typeface="微软雅黑" panose="020B0503020204020204" charset="-122"/>
            </a:endParaRPr>
          </a:p>
        </p:txBody>
      </p:sp>
      <p:sp>
        <p:nvSpPr>
          <p:cNvPr id="4" name="New shape"/>
          <p:cNvSpPr/>
          <p:nvPr/>
        </p:nvSpPr>
        <p:spPr>
          <a:xfrm>
            <a:off x="1558800" y="1627200"/>
            <a:ext cx="3040541"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高速互联网络技术概述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高速互联网络技术是超级计算机的关键技术之一，通过高速数据传输和处理能力，实现各计算单元之间的高效通信与协同工作。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0"/>
            <a:ext cx="3040540"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高速互联网络的技术特点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高速互联网络具备高带宽、低延迟、容错性强的特点，确保海量数据的快速传输和实时分析，满足高性能计算需求。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80" y="1627200"/>
            <a:ext cx="3040540" cy="3627439"/>
          </a:xfrm>
          <a:prstGeom prst="roundRect">
            <a:avLst>
              <a:gd name="adj" fmla="val 10000"/>
            </a:avLst>
          </a:prstGeom>
          <a:solidFill>
            <a:srgbClr val="001C5C"/>
          </a:solidFill>
          <a:ln w="6350">
            <a:solidFill>
              <a:srgbClr val="00F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0FFF8"/>
                </a:solidFill>
                <a:latin typeface="微软雅黑" panose="020B0503020204020204" charset="-122"/>
              </a:rPr>
              <a:t>高速互联网络的应用实例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应用于气候模拟、基因测序等领域，高速互联网络技术显著提升了超级计算机的处理速度和准确性，推动科学研究进展。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C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F8"/>
                </a:solidFill>
                <a:latin typeface="微软雅黑" panose="020B0503020204020204" charset="-122"/>
              </a:rPr>
              <a:t>03</a:t>
            </a:r>
            <a:endParaRPr sz="4800" b="1" i="0">
              <a:solidFill>
                <a:srgbClr val="00FFF8"/>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E9471"/>
                </a:solidFill>
                <a:latin typeface="微软雅黑" panose="020B0503020204020204" charset="-122"/>
              </a:rPr>
              <a:t>应用领域展示</a:t>
            </a:r>
            <a:endParaRPr sz="4800" b="1" i="0">
              <a:solidFill>
                <a:srgbClr val="FE9471"/>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4037</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2025-09-30T11:25:00Z</dcterms:created>
  <dcterms:modified xsi:type="dcterms:W3CDTF">2025-09-30T11:24:20Z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6D36331A5AF444B48DED795BC531B158_12</vt:lpwstr>
  </property>
  <property fmtid="{D5CDD505-2E9C-101B-9397-08002B2CF9AE}" pid="3" name="KSOProductBuildVer">
    <vt:lpwstr>2052-12.1.0.22529</vt:lpwstr>
  </property>
</Properties>
</file>