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2192000" cy="6858000" type="screen16x9"/>
  <p:notesSz cx="6858000" cy="9144000"/>
  <p:custDataLst>
    <p:tags r:id="rId4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9" Type="http://schemas.openxmlformats.org/officeDocument/2006/relationships/tags" Target="tags/tag1.xml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创造思考驱动创新突破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F6E7A9"/>
                </a:solidFill>
                <a:latin typeface="微软雅黑" panose="020B0503020204020204" charset="-122"/>
              </a:rPr>
              <a:t>解锁思维潜能激发新洞见</a:t>
            </a:r>
            <a:endParaRPr sz="30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汇报时间: 2025/09/30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可行性筛选法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可行性筛选法是一种系统化的方法，用于评估和选择最有可能成功的项目或想法。通过一系列标准和条件，快速排除不可行的选项，聚焦于最有潜力的方案。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可行性筛选法概述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首先明确目标和需求，然后制定详尽的评估标准。接着对每个候选方案进行逐一分析，最后根据综合评分选出最优解。确保每一步都严谨、透明。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实施步骤详解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以某公司新产品开发为例，使用可行性筛选法从多个创意中挑选出最具市场潜力的项目。详细展示如何运用该方法，以及取得的显著效果和成功经验。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应用实例分享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09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6E7A9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8566"/>
                </a:solidFill>
                <a:latin typeface="微软雅黑" panose="020B0503020204020204" charset="-122"/>
              </a:rPr>
              <a:t>跨界融合实践</a:t>
            </a:r>
            <a:endParaRPr sz="4800" b="1" i="0">
              <a:solidFill>
                <a:srgbClr val="FF856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学科交叉应用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跨学科融合趋势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随着科技发展，多学科交叉成为创新源泉。通过融合不同领域知识，解决复杂问题，推动科技进步。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案例分析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举例说明跨学科在医疗、环保等领域的应用，展示如何通过整合资源和技术，实现更高效的解决方案。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未来展望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探讨跨学科合作在未来科技发展中的重要性，预测可能的突破方向和对社会发展的影响。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文化元素移植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32171" cy="3267239"/>
          </a:xfrm>
          <a:prstGeom prst="roundRect">
            <a:avLst>
              <a:gd name="adj" fmla="val 10000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文化元素定义与价值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探讨文化元素的概念，包括艺术、习俗、语言等，及其对社会发展和文化认同的重要性。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17972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文化移植的策略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分析在全球化背景下，如何有效移植文化元素，以促进跨文化交流和理解，增强文化多样性。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85474" y="1627202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成功案例分析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通过具体案例研究，展示文化元素移植的成功实践，以及这些实践如何帮助不同文化群体实现和谐共生。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技术场景迁移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技术场景迁移概述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技术场景迁移指将一项技术从其原始应用领域转移到新领域的过程，实现技术的再利用与价值最大化。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570603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关键技术转移步骤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包括需求分析、技术评估、适配改造和测试验证等环节，确保新技术在新环境中的有效应用。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成功案例分析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如云计算技术由互联网行业向传统制造业的迁移，通过优化资源配置提高生产效率，展示技术迁移的实际效益。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941403"/>
            <a:ext cx="39600" cy="424404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751143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570603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09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6E7A9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8566"/>
                </a:solidFill>
                <a:latin typeface="微软雅黑" panose="020B0503020204020204" charset="-122"/>
              </a:rPr>
              <a:t>原型迭代路径</a:t>
            </a:r>
            <a:endParaRPr sz="4800" b="1" i="0">
              <a:solidFill>
                <a:srgbClr val="FF856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快速模型搭建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快速模型搭建概述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快速模型搭建是一种高效的技术策略，通过简化和优化流程，迅速构建出初步的模型框架。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2729091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核心工具与技术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在快速模型搭建过程中，常用到如AutoCAD、SketchUp等建模软件，以及Python、R等编程工具以加速实现。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263387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实践案例分析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通过具体项目实例分析快速模型搭建的应用效果，如建筑设计中的快速原型制作，展示其在提高效率和降低成本方面的优势。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272909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26338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用户反馈闭环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用户反馈的重要性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通过收集和分析用户反馈，企业能及时了解产品和服务的不足之处，从而进行针对性改进。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建立有效的反馈渠道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设立多种反馈通道，如在线调查、客服热线等，确保用户意见能被快速收集与处理。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反馈的闭环管理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对收集到的用户反馈进行系统分析，制定改进措施，并跟踪效果，形成持续优化的闭环管理流程。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动态优化机制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动态优化机制定义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动态优化机制是指系统在运行过程中，根据实时数据和反馈，自动调整自身配置和策略以达到最佳性能的过程。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应用场景解析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动态优化广泛应用于互联网服务、智能制造等领域，通过实时数据分析，实现资源分配的高效性和服务的个性化。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实施步骤概述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实施动态优化需先建立数据采集系统，然后利用机器学习算法分析数据，最后根据分析结果调整系统设置，形成闭环优化流程。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09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6E7A9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8566"/>
                </a:solidFill>
                <a:latin typeface="微软雅黑" panose="020B0503020204020204" charset="-122"/>
              </a:rPr>
              <a:t>障碍突破策略</a:t>
            </a:r>
            <a:endParaRPr sz="4800" b="1" i="0">
              <a:solidFill>
                <a:srgbClr val="FF856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8566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FF8566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2340000" y="2494800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6E7A9"/>
                </a:solidFill>
                <a:latin typeface="微软雅黑" panose="020B0503020204020204" charset="-122"/>
              </a:rPr>
              <a:t>01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创造思维本质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484141" y="2494800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6E7A9"/>
                </a:solidFill>
                <a:latin typeface="微软雅黑" panose="020B0503020204020204" charset="-122"/>
              </a:rPr>
              <a:t>02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发散收敛平衡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2340000" y="2998223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6E7A9"/>
                </a:solidFill>
                <a:latin typeface="微软雅黑" panose="020B0503020204020204" charset="-122"/>
              </a:rPr>
              <a:t>03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跨界融合实践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6484141" y="2998223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6E7A9"/>
                </a:solidFill>
                <a:latin typeface="微软雅黑" panose="020B0503020204020204" charset="-122"/>
              </a:rPr>
              <a:t>04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原型迭代路径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2340000" y="3501646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6E7A9"/>
                </a:solidFill>
                <a:latin typeface="微软雅黑" panose="020B0503020204020204" charset="-122"/>
              </a:rPr>
              <a:t>05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障碍突破策略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484141" y="3501646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6E7A9"/>
                </a:solidFill>
                <a:latin typeface="微软雅黑" panose="020B0503020204020204" charset="-122"/>
              </a:rPr>
              <a:t>06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生态培育体系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2340000" y="4005069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6E7A9"/>
                </a:solidFill>
                <a:latin typeface="微软雅黑" panose="020B0503020204020204" charset="-122"/>
              </a:rPr>
              <a:t>07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数字赋能手段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6484141" y="4005069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6E7A9"/>
                </a:solidFill>
                <a:latin typeface="微软雅黑" panose="020B0503020204020204" charset="-122"/>
              </a:rPr>
              <a:t>08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成果转化机制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2" name="New shape"/>
          <p:cNvSpPr/>
          <p:nvPr/>
        </p:nvSpPr>
        <p:spPr>
          <a:xfrm>
            <a:off x="2340000" y="4508491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6E7A9"/>
                </a:solidFill>
                <a:latin typeface="微软雅黑" panose="020B0503020204020204" charset="-122"/>
              </a:rPr>
              <a:t>09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持续进化模型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6484141" y="4508491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6E7A9"/>
                </a:solidFill>
                <a:latin typeface="微软雅黑" panose="020B0503020204020204" charset="-122"/>
              </a:rPr>
              <a:t>10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未来趋势前瞻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思维定式拆解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思维定式是指个体在面对问题时，习惯性地采用特定思维方式和解决方案，难以跳出固有框架进行创新思考。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思维定式定义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思维定式主要源于个人经验、知识背景和环境影响，导致在解决问题时倾向于使用熟悉的方法和模式。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思维定式成因分析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思维定式可能限制个体的创新思维和解决问题的能力，对个人职业发展和团队协作产生负面影响。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思维定式影响评估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资源约束转化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资源约束定义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资源约束指在特定条件下，可用资源的数量和质量受到限制，如资金、时间、人力等。正确识别和管理这些约束对项目成功至关重要。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转化策略制定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根据资源约束特点，制定相应的转化策略。包括优化资源配置、调整项目计划、引入外部资源等，以最小化约束对目标实现的影响。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实施与监控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执行转化策略，并建立有效的监控机制。定期评估策略效果，及时调整应对新出现的挑战，确保资源利用最大化，推动项目顺利进行。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失败经验复用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失败经验的价值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通过分析失败案例，可以识别出项目或决策中的不足，从而在未来避免类似错误，提升整体表现。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从失败中学习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将失败视为学习和成长的机会，通过反思和总结，提炼出宝贵的经验和教训，以指导未来的行动。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构建失败文化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鼓励团队正视失败，将其纳入日常工作的一部分，通过分享失败案例和经验，促进集体智慧的积累和创新思维的发展。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09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6E7A9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8566"/>
                </a:solidFill>
                <a:latin typeface="微软雅黑" panose="020B0503020204020204" charset="-122"/>
              </a:rPr>
              <a:t>生态培育体系</a:t>
            </a:r>
            <a:endParaRPr sz="4800" b="1" i="0">
              <a:solidFill>
                <a:srgbClr val="FF856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创新文化营造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创新文化定义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创新文化是指在组织内部形成鼓励创新、容忍失败的氛围，通过持续学习和知识共享，推动个人和团队不断探索新思路和新方法。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创新文化的重要性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创新文化对企业发展至关重要，它能够激发员工的创造力，提高组织的竞争力，促进新产品和新服务的生成，从而在市场中获得优势。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营造创新文化的措施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营造创新文化需要从多个方面入手，包括建立开放的沟通机制、提供创新培训和支持、实施激励机制等，确保每个员工都有机会参与和贡献自己的创意。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激励机制设计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激励机制是组织管理的关键，通过有效激励提升员工积极性和创造力，促进个人与组织的共同成长。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激励机制的重要性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激励机制设计需遵循公平、透明原则，结合物质奖励与精神鼓励，满足不同员工需求，激发工作热情。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设计原则与策略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通过定期评估激励机制的实施效果，及时调整优化措施，确保激励措施持续发挥积极作用，推动组织目标实现。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实施效果评估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知识管理系统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知识管理系统概述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知识管理系统是组织内部用于收集、存储、分享和利用知识的一套工具和技术，旨在提高信息流通效率与决策质量。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关键组件解析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包括知识库构建、智能检索引擎、协同编辑工具等，每个组件都对提升知识管理效率起到关键作用。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实施知识管理系统的好处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通过系统化的知识管理，企业能够加速知识积累与创新，优化资源配置，增强员工协作与学习能力。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09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6E7A9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8566"/>
                </a:solidFill>
                <a:latin typeface="微软雅黑" panose="020B0503020204020204" charset="-122"/>
              </a:rPr>
              <a:t>数字赋能手段</a:t>
            </a:r>
            <a:endParaRPr sz="4800" b="1" i="0">
              <a:solidFill>
                <a:srgbClr val="FF856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AI辅助创意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32170" cy="3227148"/>
          </a:xfrm>
          <a:prstGeom prst="roundRect">
            <a:avLst>
              <a:gd name="adj" fmla="val 9999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人工智能辅助创意概述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通过AI技术，用户可以获得灵感和创新思路，加速创意过程，提高工作效率。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17969" y="1627201"/>
            <a:ext cx="3040499" cy="3227148"/>
          </a:xfrm>
          <a:prstGeom prst="roundRect">
            <a:avLst>
              <a:gd name="adj" fmla="val 9999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AI在内容生成中的应用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利用自然语言处理和机器学习技术，生成新闻报道、文章、广告文案等多样化内容。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85469" y="1627201"/>
            <a:ext cx="3040499" cy="3227148"/>
          </a:xfrm>
          <a:prstGeom prst="roundRect">
            <a:avLst>
              <a:gd name="adj" fmla="val 9999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提升创意效率的AI工具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使用AI工具如智能写作助手、设计软件等，帮助创作者更快地产出高质量的创意作品。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VR模拟验证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VR验证技术概述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虚拟现实技术在产品设计与测试中的应用，通过模拟环境提供直观、互动的验证方式，提高设计准确性和效率。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应用场景示例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展示VR在汽车设计、建筑规划及教育培训等领域的应用案例，强调其在不同行业中的实际效益和潜在价值。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发展趋势与挑战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分析当前VR技术在模拟验证领域的发展趋势，探讨面临的技术难题和市场挑战，以及未来发展的潜在方向。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09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6E7A9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8566"/>
                </a:solidFill>
                <a:latin typeface="微软雅黑" panose="020B0503020204020204" charset="-122"/>
              </a:rPr>
              <a:t>创造思维本质</a:t>
            </a:r>
            <a:endParaRPr sz="4800" b="1" i="0">
              <a:solidFill>
                <a:srgbClr val="FF856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大数据洞察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数据收集的重要性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大数据洞察始于精确的数据收集，它是理解用户行为和市场趋势的基础，为决策提供科学依据。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数据分析的关键步骤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通过数据清洗、转换及建模等步骤，提取有价值的信息，为业务优化和策略调整提供数据支持。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可视化技术的应用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利用图表和图形展示分析结果，使复杂数据更易理解，帮助团队快速把握关键指标和发现潜在问题。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09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6E7A9"/>
                </a:solidFill>
                <a:latin typeface="微软雅黑" panose="020B0503020204020204" charset="-122"/>
              </a:rPr>
              <a:t>08</a:t>
            </a:r>
            <a:endParaRPr sz="48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8566"/>
                </a:solidFill>
                <a:latin typeface="微软雅黑" panose="020B0503020204020204" charset="-122"/>
              </a:rPr>
              <a:t>成果转化机制</a:t>
            </a:r>
            <a:endParaRPr sz="4800" b="1" i="0">
              <a:solidFill>
                <a:srgbClr val="FF856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知识产权布局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知识产权重要性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知识产权是创新成果的法律保护形式，涵盖专利、商标等，对企业竞争力及市场地位至关重要。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知识产权布局策略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根据企业特点制定知识产权战略，包括专利申请、商标注册和版权保护，以构筑有效的知识产权壁垒。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知识产权风险管理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识别并管理知识产权风险，如侵权诉讼、技术泄露等，通过法律手段维护权益，保障企业可持续发展。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商业路径规划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41" cy="3988066"/>
          </a:xfrm>
          <a:prstGeom prst="roundRect">
            <a:avLst>
              <a:gd name="adj" fmla="val 10000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商业路径规划概述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商业路径规划是企业战略发展的重要组成部分，通过明确目标、分析环境、制定策略和执行计划，确保企业在竞争激烈的市场中立于不败之地。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41" y="1627201"/>
            <a:ext cx="3040541" cy="3988066"/>
          </a:xfrm>
          <a:prstGeom prst="roundRect">
            <a:avLst>
              <a:gd name="adj" fmla="val 10000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关键步骤与实施方法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商业路径规划的关键步骤包括市场调研、竞争分析、资源评估和风险预测等。实施方法需结合实际情况，灵活调整策略，确保规划的可行性和有效性。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83" y="1627201"/>
            <a:ext cx="3040555" cy="3988066"/>
          </a:xfrm>
          <a:prstGeom prst="roundRect">
            <a:avLst>
              <a:gd name="adj" fmla="val 10000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成功案例与经验分享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通过分析成功企业的商业路径规划案例，可以发现其共同点在于明确的战略目标、有效的资源配置和灵活的策略调整。这些经验为企业提供了宝贵的参考和借鉴。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社会效益评估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社会效益评估方法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评估社会效益主要通过问卷调查、访谈等方法收集数据，分析项目对社区、环境及经济的影响，为决策提供科学依据。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社会效益评估指标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包括就业率提升、教育水平改善、环境保护成效等，通过量化数据客观反映项目实施后的综合影响，确保评估结果的公正性与全面性。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社会效益评估应用案例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以某地区扶贫项目为例，通过评估发现该项目显著提高了当地居民收入，促进了教育发展，但同时也存在环境污染问题，为后续改进提供方向。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09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6E7A9"/>
                </a:solidFill>
                <a:latin typeface="微软雅黑" panose="020B0503020204020204" charset="-122"/>
              </a:rPr>
              <a:t>09</a:t>
            </a:r>
            <a:endParaRPr sz="48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8566"/>
                </a:solidFill>
                <a:latin typeface="微软雅黑" panose="020B0503020204020204" charset="-122"/>
              </a:rPr>
              <a:t>持续进化模型</a:t>
            </a:r>
            <a:endParaRPr sz="4800" b="1" i="0">
              <a:solidFill>
                <a:srgbClr val="FF856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PDCA循环体系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PDCA循环概述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PDCA循环，即计划、执行、检查、调整的持续改进过程，是管理领域广泛应用的方法论。通过这一循环，组织能够系统性地解决问题和优化流程。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计划阶段的关键要素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在PDCA循环的计划阶段，需明确目标、识别问题根源、设计解决方案并制定实施计划。此阶段的关键在于全面性和可行性分析。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执行与检查阶段的策略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执行阶段要求严格按照计划进行操作，同时收集相关数据。检查阶段则侧重于评估结果与预期目标的差异，为下一轮循环提供反馈信息。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双轨学习模式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双轨学习模式定义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双轨学习模式结合线上与线下教学，旨在提升学习效率和效果。通过两种途径互补，促进知识全面掌握与技能实践应用。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双轨学习优势分析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双轨学习模式融合传统课堂与网络资源，提供灵活学习环境，增强互动性与参与感，满足不同学习需求，提高教育质量。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实施双轨学习的步骤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实施双轨学习需规划课程结构、选择合适工具、建立评估体系。持续优化教学方法，确保线上线下无缝对接，实现最佳教学效果。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敏捷响应机制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敏捷响应定义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敏捷响应指在面对变化时，能够迅速调整策略和行动的机制，以保持组织的高效运作和竞争力。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核心要素分析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敏捷响应机制的核心包括快速决策、灵活流程及持续改进，通过这些要素实现对内外部环境变化的快速适应。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4" y="1627202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实施步骤概述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实施敏捷响应需从明确目标、建立反馈机制到优化流程等步骤进行，确保每个环节都能快速反应并有效执行。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09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6E7A9"/>
                </a:solidFill>
                <a:latin typeface="微软雅黑" panose="020B0503020204020204" charset="-122"/>
              </a:rPr>
              <a:t>10</a:t>
            </a:r>
            <a:endParaRPr sz="48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8566"/>
                </a:solidFill>
                <a:latin typeface="微软雅黑" panose="020B0503020204020204" charset="-122"/>
              </a:rPr>
              <a:t>未来趋势前瞻</a:t>
            </a:r>
            <a:endParaRPr sz="4800" b="1" i="0">
              <a:solidFill>
                <a:srgbClr val="FF856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打破常规认知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挑战传统思维模式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在创新过程中，敢于挑战既有的思维模式是关键。通过质疑常规假设和逻辑，可以发现新的解决方案和可能性。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多角度思考问题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采用多种视角来审视问题，有助于打破单线性思维的局限。跨学科融合、不同文化背景的思考都能带来意想不到的洞见。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接受并利用不确定性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不确定性是创新的催化剂。学会接受并利用不确定性，可以在变化中找到新的机会，促进创造性思维的发展。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元宇宙创作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元宇宙是一个虚拟世界，通过互联网连接用户，提供沉浸式体验。它融合了虚拟现实、增强现实和区块链等技术，创造全新的社交和经济模式。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元宇宙概念解析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元宇宙创作需要先进的工具支持，如3D建模软件、VR开发平台和AI生成内容技术。这些工具帮助创作者设计互动场景和智能角色，提升用户体验。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元宇宙创作工具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在元宇宙中，内容是吸引用户的关键。创作者应注重故事性、互动性和视觉效果，打造独特且吸引人的内容，以维持用户的长期兴趣和参与度。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元宇宙内容创新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生物仿生启发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生物仿生学概念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生物仿生学是研究自然界生物体结构、功能和行为的科学，旨在模拟自然生物以改进技术与材料。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仿生设计应用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从鲨鱼皮肤到鸟类飞行原理，仿生设计应用于航空航天、建筑和医疗器械等领域，提升效率和性能。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未来仿生趋势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随着纳米技术和人工智能的发展，未来的仿生学将更加深入探索微观世界，推动技术创新和可持续发展。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量子计算联想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量子计算简介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量子计算是一种利用量子力学原理进行数据处理的新型计算模式，其核心在于利用量子比特进行信息处理，相较于传统二进制计算，具有极高的并行性和计算效率。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3169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量子计算与经典计算的区别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量子计算与传统的二进制计算在信息存储和处理方式上有本质区别，后者基于0和1的二元逻辑，而前者则利用量子叠加态和纠缠态的特性，实现更高效的信息处理。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量子计算的应用前景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随着技术的进步，量子计算在密码学、材料科学、药物设计等领域展现出巨大潜力，能够解决传统计算难以克服的问题，预示着未来科技的巨大变革。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建立关联网络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878466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通过建立广泛的关联网络，个人和企业可以获取更多的资源和机会，实现更高效的沟通和协作。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410" y="1627200"/>
            <a:ext cx="2580658" cy="1124265"/>
          </a:xfrm>
          <a:prstGeom prst="roundRect">
            <a:avLst>
              <a:gd name="adj" fmla="val 10888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建立关联网络的重要性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878465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主动参与社交活动、加入专业社群、利用社交媒体平台等方式，都是建立和维护关联网络的有效途径。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625" y="1627200"/>
            <a:ext cx="2580660" cy="1124265"/>
          </a:xfrm>
          <a:prstGeom prst="roundRect">
            <a:avLst>
              <a:gd name="adj" fmla="val 10888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如何有效建立关联网络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878466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强大的关联网络能提供多样化的信息和观点，有助于激发创新思维，推动问题解决和新想法的产生。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841" y="1627200"/>
            <a:ext cx="2580658" cy="1124266"/>
          </a:xfrm>
          <a:prstGeom prst="roundRect">
            <a:avLst>
              <a:gd name="adj" fmla="val 10888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关联网络对创新思维的促进作用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重构价值维度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价值重构的意义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价值重构是重新评估和定义事物或概念的价值，以适应新的环境或需求。这一过程有助于发现潜在的新价值，推动创新和发展。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价值维度的多元化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在现代社会中，价值维度不再局限于传统的经济、社会和文化层面，还包括了环境、伦理等多个方面。这种多元化使得价值评估更加全面和客观。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价值重构的实践方法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通过深入分析、比较不同价值维度，并结合实际情况，可以有效地进行价值重构。这要求我们具备开放的心态和创新的思维，以适应不断变化的世界。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09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6E7A9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8566"/>
                </a:solidFill>
                <a:latin typeface="微软雅黑" panose="020B0503020204020204" charset="-122"/>
              </a:rPr>
              <a:t>发散收敛平衡</a:t>
            </a:r>
            <a:endParaRPr sz="4800" b="1" i="0">
              <a:solidFill>
                <a:srgbClr val="FF856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头脑风暴技法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3040503" cy="3627421"/>
          </a:xfrm>
          <a:prstGeom prst="roundRect">
            <a:avLst>
              <a:gd name="adj" fmla="val 10000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自由联想法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自由联想法是头脑风暴的一种形式，通过无拘无束地思考和记录所有相关想法，激发创造力和创新灵感。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3" y="1627201"/>
            <a:ext cx="3040517" cy="3627421"/>
          </a:xfrm>
          <a:prstGeom prst="roundRect">
            <a:avLst>
              <a:gd name="adj" fmla="val 9999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六顶思考帽技术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六顶思考帽技术由爱德华·德·波诺创建，通过六种不同颜色的帽子代表不同的思考角度，促进全面而深入的讨论与分析。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19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SCAMPER法则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SCAMPER法则是一种系统化的创意技巧，通过七个字母（替代、结合、适应、修改、放到其他用途、消除、重新排列）启发创新思维。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思维导图工具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思维导图工具概述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思维导图是一种图形化思维工具，用于捕捉和组织信息。它通过节点和分支的形式，帮助用户清晰地展示思维过程和概念之间的关系。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应用场景分析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思维导图广泛应用于学习、工作、创意发散等领域。它能提高信息整理效率，促进思维的深度与广度发展，是提升个人与团队创造力的有效工具。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85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使用技巧分享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使用思维导图时，建议采用颜色编码和图标来增强记忆点；保持布局清晰，避免过度复杂；定期回顾和更新导图内容，以适应不断变化的信息需求。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5861</Words>
  <Application>WPS 演示</Application>
  <PresentationFormat>全屏显示(4:3)</PresentationFormat>
  <Paragraphs>492</Paragraphs>
  <Slides>43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50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2025-09-30T15:13:00Z</dcterms:created>
  <dcterms:modified xsi:type="dcterms:W3CDTF">2025-09-30T15:13:08Z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C976E98DA6A64C59877F11141BEA0DA7_12</vt:lpwstr>
  </property>
  <property fmtid="{D5CDD505-2E9C-101B-9397-08002B2CF9AE}" pid="3" name="KSOProductBuildVer">
    <vt:lpwstr>2052-12.1.0.22529</vt:lpwstr>
  </property>
</Properties>
</file>