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Lst>
  <p:sldSz cx="12192000" cy="6858000" type="screen16x9"/>
  <p:notesSz cx="6858000" cy="9144000"/>
  <p:custDataLst>
    <p:tags r:id="rId38"/>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21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8" Type="http://schemas.openxmlformats.org/officeDocument/2006/relationships/tags" Target="tags/tag1.xml"/><Relationship Id="rId37" Type="http://schemas.openxmlformats.org/officeDocument/2006/relationships/tableStyles" Target="tableStyles.xml"/><Relationship Id="rId36" Type="http://schemas.openxmlformats.org/officeDocument/2006/relationships/viewProps" Target="viewProps.xml"/><Relationship Id="rId35" Type="http://schemas.openxmlformats.org/officeDocument/2006/relationships/presProps" Target="presProps.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E8FD0B7A-F5DD-4F40-B4CB-3B2C354B893A}"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FD0B7A-F5DD-4F40-B4CB-3B2C354B893A}"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0"/>
            <a:ext cx="2844800" cy="365125"/>
          </a:xfrm>
        </p:spPr>
        <p:txBody>
          <a:bodyPr/>
          <a:lstStyle/>
          <a:p>
            <a:fld id="{E8FD0B7A-F5DD-4F40-B4CB-3B2C354B893A}" type="datetimeFigureOut">
              <a:rPr lang="en-US" smtClean="0"/>
            </a:fld>
            <a:endParaRPr lang="en-US"/>
          </a:p>
        </p:txBody>
      </p:sp>
      <p:sp>
        <p:nvSpPr>
          <p:cNvPr id="3" name="Footer Placeholder 2"/>
          <p:cNvSpPr>
            <a:spLocks noGrp="1"/>
          </p:cNvSpPr>
          <p:nvPr>
            <p:ph type="ftr" sz="quarter" idx="11"/>
          </p:nvPr>
        </p:nvSpPr>
        <p:spPr>
          <a:xfrm>
            <a:off x="4165600" y="6356350"/>
            <a:ext cx="3860800" cy="365125"/>
          </a:xfrm>
        </p:spPr>
        <p:txBody>
          <a:bodyPr/>
          <a:lstStyle/>
          <a:p>
            <a:endParaRPr lang="en-US"/>
          </a:p>
        </p:txBody>
      </p:sp>
      <p:sp>
        <p:nvSpPr>
          <p:cNvPr id="4" name="Slide Number Placeholder 3"/>
          <p:cNvSpPr>
            <a:spLocks noGrp="1"/>
          </p:cNvSpPr>
          <p:nvPr>
            <p:ph type="sldNum" sz="quarter" idx="12"/>
          </p:nvPr>
        </p:nvSpPr>
        <p:spPr>
          <a:xfrm>
            <a:off x="8737600" y="6356350"/>
            <a:ext cx="2844800" cy="365125"/>
          </a:xfrm>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FD0B7A-F5DD-4F40-B4CB-3B2C354B893A}" type="datetimeFigureOut">
              <a:rPr lang="en-US" smtClean="0"/>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AE1883-0942-4AA3-9DB2-9C7C3A0314B1}"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2.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8.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png"/><Relationship Id="rId1"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4.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0.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3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2.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6.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151446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地图导航精准定位</a:t>
            </a:r>
            <a:endParaRPr sz="4800" b="1" i="0">
              <a:solidFill>
                <a:srgbClr val="000000"/>
              </a:solidFill>
              <a:latin typeface="微软雅黑" panose="020B0503020204020204" charset="-122"/>
            </a:endParaRPr>
          </a:p>
        </p:txBody>
      </p:sp>
      <p:sp>
        <p:nvSpPr>
          <p:cNvPr id="3" name="New shape"/>
          <p:cNvSpPr/>
          <p:nvPr/>
        </p:nvSpPr>
        <p:spPr>
          <a:xfrm>
            <a:off x="622800" y="3101012"/>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4" name="New shape"/>
          <p:cNvSpPr/>
          <p:nvPr/>
        </p:nvSpPr>
        <p:spPr>
          <a:xfrm>
            <a:off x="611778" y="3101012"/>
            <a:ext cx="11038043"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3000" b="1" i="0">
                <a:solidFill>
                  <a:srgbClr val="445164"/>
                </a:solidFill>
                <a:latin typeface="微软雅黑" panose="020B0503020204020204" charset="-122"/>
              </a:rPr>
              <a:t>路径规划智能指引</a:t>
            </a:r>
            <a:endParaRPr sz="3000" b="1" i="0">
              <a:solidFill>
                <a:srgbClr val="445164"/>
              </a:solidFill>
              <a:latin typeface="微软雅黑" panose="020B0503020204020204" charset="-122"/>
            </a:endParaRPr>
          </a:p>
        </p:txBody>
      </p:sp>
      <p:sp>
        <p:nvSpPr>
          <p:cNvPr id="5"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6"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7"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8" name="New shape"/>
          <p:cNvSpPr/>
          <p:nvPr/>
        </p:nvSpPr>
        <p:spPr>
          <a:xfrm>
            <a:off x="611778" y="4136689"/>
            <a:ext cx="11038043" cy="45529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作者：</a:t>
            </a:r>
            <a:r>
              <a:rPr lang="zh-CN" sz="1575" b="0" i="0">
                <a:solidFill>
                  <a:srgbClr val="000000"/>
                </a:solidFill>
                <a:latin typeface="微软雅黑" panose="020B0503020204020204" charset="-122"/>
              </a:rPr>
              <a:t>张抿</a:t>
            </a:r>
            <a:r>
              <a:rPr lang="zh-CN" sz="1575" b="0" i="0">
                <a:solidFill>
                  <a:srgbClr val="000000"/>
                </a:solidFill>
                <a:latin typeface="微软雅黑" panose="020B0503020204020204" charset="-122"/>
              </a:rPr>
              <a:t>轩</a:t>
            </a:r>
            <a:endParaRPr lang="zh-CN" sz="1575" b="0" i="0">
              <a:solidFill>
                <a:srgbClr val="000000"/>
              </a:solidFill>
              <a:latin typeface="微软雅黑" panose="020B0503020204020204" charset="-122"/>
            </a:endParaRPr>
          </a:p>
        </p:txBody>
      </p:sp>
      <p:sp>
        <p:nvSpPr>
          <p:cNvPr id="9" name="New shape"/>
          <p:cNvSpPr/>
          <p:nvPr/>
        </p:nvSpPr>
        <p:spPr>
          <a:xfrm>
            <a:off x="611778" y="4740950"/>
            <a:ext cx="11038043" cy="4519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汇报时间: 2025/09/30</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路径规划算法</a:t>
            </a:r>
            <a:endParaRPr sz="3000" b="1" i="0">
              <a:solidFill>
                <a:srgbClr val="000000"/>
              </a:solidFill>
              <a:latin typeface="微软雅黑" panose="020B0503020204020204" charset="-122"/>
            </a:endParaRPr>
          </a:p>
        </p:txBody>
      </p:sp>
      <p:sp>
        <p:nvSpPr>
          <p:cNvPr id="4" name="New shape"/>
          <p:cNvSpPr/>
          <p:nvPr/>
        </p:nvSpPr>
        <p:spPr>
          <a:xfrm>
            <a:off x="1558800" y="2402271"/>
            <a:ext cx="2744215"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路径规划算法是计算机科学中用于解决机器人导航或自动驾驶车辆路径选择问题的核心算法，旨在寻找从起点到终点的最优或近似最优路径。</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1EAF5"/>
          </a:solidFill>
          <a:ln w="6350">
            <a:solidFill>
              <a:srgbClr val="0050A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445164"/>
                </a:solidFill>
                <a:latin typeface="微软雅黑" panose="020B0503020204020204" charset="-122"/>
              </a:rPr>
              <a:t>路径规划算法简介</a:t>
            </a:r>
            <a:endParaRPr sz="2100" b="1" i="0">
              <a:solidFill>
                <a:srgbClr val="445164"/>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包括Dijkstra算法、A*算法、RRT（快速扩展随机树）等，每种算法都有其适用场景和优缺点，选择合适的算法对提高导航效率至关重要。</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1EAF5"/>
          </a:solidFill>
          <a:ln w="6350">
            <a:solidFill>
              <a:srgbClr val="0050A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445164"/>
                </a:solidFill>
                <a:latin typeface="微软雅黑" panose="020B0503020204020204" charset="-122"/>
              </a:rPr>
              <a:t>常用路径规划算法</a:t>
            </a:r>
            <a:endParaRPr sz="2100" b="1" i="0">
              <a:solidFill>
                <a:srgbClr val="445164"/>
              </a:solidFill>
              <a:latin typeface="微软雅黑" panose="020B0503020204020204" charset="-122"/>
            </a:endParaRPr>
          </a:p>
        </p:txBody>
      </p:sp>
      <p:sp>
        <p:nvSpPr>
          <p:cNvPr id="8" name="New shape"/>
          <p:cNvSpPr/>
          <p:nvPr/>
        </p:nvSpPr>
        <p:spPr>
          <a:xfrm>
            <a:off x="7301229" y="2878466"/>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不同路径规划算法在计算复杂度、实时性和准确性方面存在差异，通过算法改进和优化技术，可以有效提升导航系统的响应速度和精确度。</a:t>
            </a:r>
            <a:endParaRPr sz="1575" b="0" i="0">
              <a:solidFill>
                <a:srgbClr val="000000"/>
              </a:solidFill>
              <a:latin typeface="微软雅黑" panose="020B0503020204020204" charset="-122"/>
            </a:endParaRPr>
          </a:p>
        </p:txBody>
      </p:sp>
      <p:sp>
        <p:nvSpPr>
          <p:cNvPr id="9" name="New shape"/>
          <p:cNvSpPr/>
          <p:nvPr/>
        </p:nvSpPr>
        <p:spPr>
          <a:xfrm>
            <a:off x="7298841" y="1627200"/>
            <a:ext cx="2580658" cy="1124266"/>
          </a:xfrm>
          <a:prstGeom prst="roundRect">
            <a:avLst>
              <a:gd name="adj" fmla="val 10888"/>
            </a:avLst>
          </a:prstGeom>
          <a:solidFill>
            <a:srgbClr val="E1EAF5"/>
          </a:solidFill>
          <a:ln w="6350">
            <a:solidFill>
              <a:srgbClr val="0050A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445164"/>
                </a:solidFill>
                <a:latin typeface="微软雅黑" panose="020B0503020204020204" charset="-122"/>
              </a:rPr>
              <a:t>算法性能比较与优化</a:t>
            </a:r>
            <a:endParaRPr sz="2100" b="1" i="0">
              <a:solidFill>
                <a:srgbClr val="445164"/>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445164"/>
                </a:solidFill>
                <a:latin typeface="微软雅黑" panose="020B0503020204020204" charset="-122"/>
              </a:rPr>
              <a:t>04</a:t>
            </a:r>
            <a:endParaRPr sz="4800" b="1" i="0">
              <a:solidFill>
                <a:srgbClr val="445164"/>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0AF"/>
                </a:solidFill>
                <a:latin typeface="微软雅黑" panose="020B0503020204020204" charset="-122"/>
              </a:rPr>
              <a:t>主流应用场景</a:t>
            </a:r>
            <a:endParaRPr sz="4800" b="1" i="0">
              <a:solidFill>
                <a:srgbClr val="0050A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车载导航应用</a:t>
            </a:r>
            <a:endParaRPr sz="3000" b="1" i="0">
              <a:solidFill>
                <a:srgbClr val="000000"/>
              </a:solidFill>
              <a:latin typeface="微软雅黑" panose="020B0503020204020204" charset="-122"/>
            </a:endParaRPr>
          </a:p>
        </p:txBody>
      </p:sp>
      <p:sp>
        <p:nvSpPr>
          <p:cNvPr id="4" name="New shape"/>
          <p:cNvSpPr/>
          <p:nvPr/>
        </p:nvSpPr>
        <p:spPr>
          <a:xfrm>
            <a:off x="1558800" y="301188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车载导航系统概述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车载导航系统是利用GPS等技术，为驾驶者提供实时路线规划、交通信息及位置服务的智能设备，极大提高出行效率与安全性。</a:t>
            </a:r>
            <a:endParaRPr sz="1575" b="0" i="0">
              <a:solidFill>
                <a:srgbClr val="000000"/>
              </a:solidFill>
              <a:latin typeface="微软雅黑" panose="020B0503020204020204" charset="-122"/>
            </a:endParaRPr>
          </a:p>
        </p:txBody>
      </p:sp>
      <p:sp>
        <p:nvSpPr>
          <p:cNvPr id="5" name="New shape"/>
          <p:cNvSpPr/>
          <p:nvPr/>
        </p:nvSpPr>
        <p:spPr>
          <a:xfrm>
            <a:off x="4430015" y="3011879"/>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核心技术解析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包括高精度定位、实时路况更新、语音交互控制等关键技术，确保导航准确性和操作便捷性，满足不同场景下的行车需求。</a:t>
            </a:r>
            <a:endParaRPr sz="1575" b="0" i="0">
              <a:solidFill>
                <a:srgbClr val="000000"/>
              </a:solidFill>
              <a:latin typeface="微软雅黑" panose="020B0503020204020204" charset="-122"/>
            </a:endParaRPr>
          </a:p>
        </p:txBody>
      </p:sp>
      <p:sp>
        <p:nvSpPr>
          <p:cNvPr id="6" name="New shape"/>
          <p:cNvSpPr/>
          <p:nvPr/>
        </p:nvSpPr>
        <p:spPr>
          <a:xfrm>
            <a:off x="7301229" y="3011879"/>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发展趋势与挑战</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随着自动驾驶技术的发展，车载导航正朝着更加智能化、个性化的方向发展，同时也面临数据安全、隐私保护等新挑战。</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步行路线指引</a:t>
            </a:r>
            <a:endParaRPr sz="3000" b="1" i="0">
              <a:solidFill>
                <a:srgbClr val="000000"/>
              </a:solidFill>
              <a:latin typeface="微软雅黑" panose="020B0503020204020204" charset="-122"/>
            </a:endParaRPr>
          </a:p>
        </p:txBody>
      </p:sp>
      <p:sp>
        <p:nvSpPr>
          <p:cNvPr id="4" name="New shape"/>
          <p:cNvSpPr/>
          <p:nvPr/>
        </p:nvSpPr>
        <p:spPr>
          <a:xfrm>
            <a:off x="1558800" y="1627201"/>
            <a:ext cx="3040532" cy="3627439"/>
          </a:xfrm>
          <a:prstGeom prst="roundRect">
            <a:avLst>
              <a:gd name="adj" fmla="val 9999"/>
            </a:avLst>
          </a:prstGeom>
          <a:solidFill>
            <a:srgbClr val="E1EAF5"/>
          </a:solidFill>
          <a:ln w="6350">
            <a:solidFill>
              <a:srgbClr val="4451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445164"/>
                </a:solidFill>
                <a:latin typeface="微软雅黑" panose="020B0503020204020204" charset="-122"/>
              </a:rPr>
              <a:t>步行路线重要性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步行路线指引在地图导航中至关重要，它帮助用户快速找到目的地。清晰、准确的指引能提高用户体验，减少迷路和时间浪费。</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32" y="1627200"/>
            <a:ext cx="3040542" cy="3627439"/>
          </a:xfrm>
          <a:prstGeom prst="roundRect">
            <a:avLst>
              <a:gd name="adj" fmla="val 10000"/>
            </a:avLst>
          </a:prstGeom>
          <a:solidFill>
            <a:srgbClr val="E1EAF5"/>
          </a:solidFill>
          <a:ln w="6350">
            <a:solidFill>
              <a:srgbClr val="4451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445164"/>
                </a:solidFill>
                <a:latin typeface="微软雅黑" panose="020B0503020204020204" charset="-122"/>
              </a:rPr>
              <a:t>关键节点标注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在步行路线指引中，关键节点的标注尤为重要。这些节点包括交通枢纽、地标建筑等，通过明确标识，用户能更顺利地识别并转向正确路径。</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73" y="1627200"/>
            <a:ext cx="3040542" cy="3627439"/>
          </a:xfrm>
          <a:prstGeom prst="roundRect">
            <a:avLst>
              <a:gd name="adj" fmla="val 10000"/>
            </a:avLst>
          </a:prstGeom>
          <a:solidFill>
            <a:srgbClr val="E1EAF5"/>
          </a:solidFill>
          <a:ln w="6350">
            <a:solidFill>
              <a:srgbClr val="4451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445164"/>
                </a:solidFill>
                <a:latin typeface="微软雅黑" panose="020B0503020204020204" charset="-122"/>
              </a:rPr>
              <a:t>实时更新与反馈</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步行路线指引需具备实时更新能力，以适应突发状况如道路封闭或施工。同时，用户反馈系统有助于持续优化路线设计，提升整体导航效果。</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445164"/>
                </a:solidFill>
                <a:latin typeface="微软雅黑" panose="020B0503020204020204" charset="-122"/>
              </a:rPr>
              <a:t>05</a:t>
            </a:r>
            <a:endParaRPr sz="4800" b="1" i="0">
              <a:solidFill>
                <a:srgbClr val="445164"/>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0AF"/>
                </a:solidFill>
                <a:latin typeface="微软雅黑" panose="020B0503020204020204" charset="-122"/>
              </a:rPr>
              <a:t>交互设计要素</a:t>
            </a:r>
            <a:endParaRPr sz="4800" b="1" i="0">
              <a:solidFill>
                <a:srgbClr val="0050A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界面布局规范</a:t>
            </a:r>
            <a:endParaRPr sz="3000" b="1" i="0">
              <a:solidFill>
                <a:srgbClr val="000000"/>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地图导航界面设计需遵循清晰性、一致性与简洁性原则，确保用户快速获取关键信息并高效操作。</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1EAF5"/>
          </a:solidFill>
          <a:ln w="6350">
            <a:solidFill>
              <a:srgbClr val="0050A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445164"/>
                </a:solidFill>
                <a:latin typeface="微软雅黑" panose="020B0503020204020204" charset="-122"/>
              </a:rPr>
              <a:t>界面布局原则</a:t>
            </a:r>
            <a:endParaRPr sz="2100" b="1" i="0">
              <a:solidFill>
                <a:srgbClr val="445164"/>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将地图、搜索框、按钮等元素合理布局，避免信息过载，提高用户交互体验和操作便捷度。</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1EAF5"/>
          </a:solidFill>
          <a:ln w="6350">
            <a:solidFill>
              <a:srgbClr val="0050A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445164"/>
                </a:solidFill>
                <a:latin typeface="微软雅黑" panose="020B0503020204020204" charset="-122"/>
              </a:rPr>
              <a:t>功能区划分明确</a:t>
            </a:r>
            <a:endParaRPr sz="2100" b="1" i="0">
              <a:solidFill>
                <a:srgbClr val="445164"/>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通过色彩、大小、形状差异区分重要与次要信息，引导用户注意力至核心功能区域，提升整体使用效率。</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1EAF5"/>
          </a:solidFill>
          <a:ln w="6350">
            <a:solidFill>
              <a:srgbClr val="0050A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445164"/>
                </a:solidFill>
                <a:latin typeface="微软雅黑" panose="020B0503020204020204" charset="-122"/>
              </a:rPr>
              <a:t>视觉层次分明</a:t>
            </a:r>
            <a:endParaRPr sz="2100" b="1" i="0">
              <a:solidFill>
                <a:srgbClr val="445164"/>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语音操控功能</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语音操控功能简介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语音操控功能允许用户通过语音输入来控制设备，实现无接触操作，提升交互体验的便捷性。</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核心技术与实现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该功能基于自然语言处理和语音识别技术，通过解析用户语音指令，转化为机器可执行的操作命令。</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应用场景示例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在地图导航应用中，用户可通过语音说出目的地或路线偏好，系统智能规划并引导行进路径。</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445164"/>
                </a:solidFill>
                <a:latin typeface="微软雅黑" panose="020B0503020204020204" charset="-122"/>
              </a:rPr>
              <a:t>06</a:t>
            </a:r>
            <a:endParaRPr sz="4800" b="1" i="0">
              <a:solidFill>
                <a:srgbClr val="445164"/>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0AF"/>
                </a:solidFill>
                <a:latin typeface="微软雅黑" panose="020B0503020204020204" charset="-122"/>
              </a:rPr>
              <a:t>数据更新机制</a:t>
            </a:r>
            <a:endParaRPr sz="4800" b="1" i="0">
              <a:solidFill>
                <a:srgbClr val="0050A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实时路况采集</a:t>
            </a:r>
            <a:endParaRPr sz="3000" b="1" i="0">
              <a:solidFill>
                <a:srgbClr val="000000"/>
              </a:solidFill>
              <a:latin typeface="微软雅黑" panose="020B0503020204020204" charset="-122"/>
            </a:endParaRPr>
          </a:p>
        </p:txBody>
      </p:sp>
      <p:sp>
        <p:nvSpPr>
          <p:cNvPr id="4" name="New shape"/>
          <p:cNvSpPr/>
          <p:nvPr/>
        </p:nvSpPr>
        <p:spPr>
          <a:xfrm>
            <a:off x="1558800" y="301188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实时路况采集技术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实时路况采集利用传感器、摄像头等设备，实时捕捉道路状况信息，为导航系统提供精准的交通数据支持。</a:t>
            </a:r>
            <a:endParaRPr sz="1575" b="0" i="0">
              <a:solidFill>
                <a:srgbClr val="000000"/>
              </a:solidFill>
              <a:latin typeface="微软雅黑" panose="020B0503020204020204" charset="-122"/>
            </a:endParaRPr>
          </a:p>
        </p:txBody>
      </p:sp>
      <p:sp>
        <p:nvSpPr>
          <p:cNvPr id="5" name="New shape"/>
          <p:cNvSpPr/>
          <p:nvPr/>
        </p:nvSpPr>
        <p:spPr>
          <a:xfrm>
            <a:off x="4430015" y="3011879"/>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数据采集与处理</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通过多种数据采集手段，结合先进的数据处理技术，确保实时路况信息的准确与及时更新，提升导航精度。</a:t>
            </a:r>
            <a:endParaRPr sz="1575" b="0" i="0">
              <a:solidFill>
                <a:srgbClr val="000000"/>
              </a:solidFill>
              <a:latin typeface="微软雅黑" panose="020B0503020204020204" charset="-122"/>
            </a:endParaRPr>
          </a:p>
        </p:txBody>
      </p:sp>
      <p:sp>
        <p:nvSpPr>
          <p:cNvPr id="6" name="New shape"/>
          <p:cNvSpPr/>
          <p:nvPr/>
        </p:nvSpPr>
        <p:spPr>
          <a:xfrm>
            <a:off x="7301229" y="3011879"/>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实时路况应用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实时路况信息在导航系统中发挥关键作用，帮助用户规避拥堵路段，优化出行路线，提高出行效率。</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POI信息维护</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POI信息更新流程</a:t>
            </a:r>
            <a:endParaRPr sz="2100" b="1" i="0">
              <a:solidFill>
                <a:srgbClr val="445164"/>
              </a:solidFill>
              <a:latin typeface="微软雅黑" panose="020B0503020204020204" charset="-122"/>
            </a:endParaRPr>
          </a:p>
          <a:p>
            <a:pPr algn="l">
              <a:lnSpc>
                <a:spcPct val="150000"/>
              </a:lnSpc>
            </a:pPr>
            <a:r>
              <a:rPr sz="1575" b="0" i="0">
                <a:solidFill>
                  <a:srgbClr val="000000"/>
                </a:solidFill>
                <a:latin typeface="微软雅黑" panose="020B0503020204020204" charset="-122"/>
              </a:rPr>
              <a:t>针对地图上的POI（兴趣点）信息，需定期收集、核实和更新。确保地图数据的准确性和时效性，为用户提供可靠的导航服务。</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445164"/>
                </a:solidFill>
                <a:latin typeface="微软雅黑" panose="020B0503020204020204" charset="-122"/>
              </a:rPr>
              <a:t>用户反馈机制</a:t>
            </a:r>
            <a:endParaRPr sz="2100" b="1" i="0">
              <a:solidFill>
                <a:srgbClr val="445164"/>
              </a:solidFill>
              <a:latin typeface="微软雅黑" panose="020B0503020204020204" charset="-122"/>
            </a:endParaRPr>
          </a:p>
          <a:p>
            <a:pPr algn="r">
              <a:lnSpc>
                <a:spcPct val="150000"/>
              </a:lnSpc>
            </a:pPr>
            <a:r>
              <a:rPr sz="1575" b="0" i="0">
                <a:solidFill>
                  <a:srgbClr val="000000"/>
                </a:solidFill>
                <a:latin typeface="微软雅黑" panose="020B0503020204020204" charset="-122"/>
              </a:rPr>
              <a:t>建立有效的用户反馈渠道，及时接收并处理关于POI信息的纠错和建议。通过用户参与，持续优化POI数据的质量和准确性。</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技术监控与维护</a:t>
            </a:r>
            <a:endParaRPr sz="2100" b="1" i="0">
              <a:solidFill>
                <a:srgbClr val="445164"/>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利用技术手段对POI信息进行实时监控和维护，及时发现并修复数据错误。采用自动化工具提升数据处理效率，保障地图服务的连续性与稳定性。</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838800" y="979200"/>
            <a:ext cx="3672000" cy="511200"/>
          </a:xfrm>
          <a:prstGeom prst="rect">
            <a:avLst/>
          </a:prstGeom>
          <a:ln>
            <a:noFill/>
          </a:ln>
        </p:spPr>
      </p:pic>
      <p:sp>
        <p:nvSpPr>
          <p:cNvPr id="3" name="New shape"/>
          <p:cNvSpPr/>
          <p:nvPr/>
        </p:nvSpPr>
        <p:spPr>
          <a:xfrm>
            <a:off x="1054800" y="1037646"/>
            <a:ext cx="2482880"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0AF"/>
                </a:solidFill>
                <a:latin typeface="微软雅黑" panose="020B0503020204020204" charset="-122"/>
              </a:rPr>
              <a:t>目录</a:t>
            </a:r>
            <a:endParaRPr sz="4800" b="1" i="0">
              <a:solidFill>
                <a:srgbClr val="0050AF"/>
              </a:solidFill>
              <a:latin typeface="微软雅黑" panose="020B0503020204020204" charset="-122"/>
            </a:endParaRPr>
          </a:p>
        </p:txBody>
      </p:sp>
      <p:sp>
        <p:nvSpPr>
          <p:cNvPr id="4" name="New shape"/>
          <p:cNvSpPr/>
          <p:nvPr/>
        </p:nvSpPr>
        <p:spPr>
          <a:xfrm>
            <a:off x="1486800"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445164"/>
                </a:solidFill>
                <a:latin typeface="微软雅黑" panose="020B0503020204020204" charset="-122"/>
              </a:rPr>
              <a:t>01</a:t>
            </a:r>
            <a:endParaRPr sz="1575" b="1">
              <a:solidFill>
                <a:srgbClr val="445164"/>
              </a:solidFill>
              <a:latin typeface="微软雅黑" panose="020B0503020204020204" charset="-122"/>
            </a:endParaRPr>
          </a:p>
          <a:p>
            <a:pPr>
              <a:lnSpc>
                <a:spcPct val="150000"/>
              </a:lnSpc>
            </a:pPr>
            <a:r>
              <a:rPr sz="1575" b="0" i="0">
                <a:solidFill>
                  <a:srgbClr val="000000"/>
                </a:solidFill>
                <a:latin typeface="微软雅黑" panose="020B0503020204020204" charset="-122"/>
              </a:rPr>
              <a:t>地图导航概述</a:t>
            </a:r>
            <a:endParaRPr sz="1575" b="0" i="0">
              <a:solidFill>
                <a:srgbClr val="000000"/>
              </a:solidFill>
              <a:latin typeface="微软雅黑" panose="020B0503020204020204" charset="-122"/>
            </a:endParaRPr>
          </a:p>
        </p:txBody>
      </p:sp>
      <p:sp>
        <p:nvSpPr>
          <p:cNvPr id="5" name="New shape"/>
          <p:cNvSpPr/>
          <p:nvPr/>
        </p:nvSpPr>
        <p:spPr>
          <a:xfrm>
            <a:off x="3455314"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445164"/>
                </a:solidFill>
                <a:latin typeface="微软雅黑" panose="020B0503020204020204" charset="-122"/>
              </a:rPr>
              <a:t>02</a:t>
            </a:r>
            <a:endParaRPr sz="1575" b="1">
              <a:solidFill>
                <a:srgbClr val="445164"/>
              </a:solidFill>
              <a:latin typeface="微软雅黑" panose="020B0503020204020204" charset="-122"/>
            </a:endParaRPr>
          </a:p>
          <a:p>
            <a:pPr>
              <a:lnSpc>
                <a:spcPct val="150000"/>
              </a:lnSpc>
            </a:pPr>
            <a:r>
              <a:rPr sz="1575" b="0" i="0">
                <a:solidFill>
                  <a:srgbClr val="000000"/>
                </a:solidFill>
                <a:latin typeface="微软雅黑" panose="020B0503020204020204" charset="-122"/>
              </a:rPr>
              <a:t>发展历程演变</a:t>
            </a:r>
            <a:endParaRPr sz="1575" b="0" i="0">
              <a:solidFill>
                <a:srgbClr val="000000"/>
              </a:solidFill>
              <a:latin typeface="微软雅黑" panose="020B0503020204020204" charset="-122"/>
            </a:endParaRPr>
          </a:p>
        </p:txBody>
      </p:sp>
      <p:sp>
        <p:nvSpPr>
          <p:cNvPr id="6" name="New shape"/>
          <p:cNvSpPr/>
          <p:nvPr/>
        </p:nvSpPr>
        <p:spPr>
          <a:xfrm>
            <a:off x="5423828"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445164"/>
                </a:solidFill>
                <a:latin typeface="微软雅黑" panose="020B0503020204020204" charset="-122"/>
              </a:rPr>
              <a:t>03</a:t>
            </a:r>
            <a:endParaRPr sz="1575" b="1">
              <a:solidFill>
                <a:srgbClr val="445164"/>
              </a:solidFill>
              <a:latin typeface="微软雅黑" panose="020B0503020204020204" charset="-122"/>
            </a:endParaRPr>
          </a:p>
          <a:p>
            <a:pPr>
              <a:lnSpc>
                <a:spcPct val="150000"/>
              </a:lnSpc>
            </a:pPr>
            <a:r>
              <a:rPr sz="1575" b="0" i="0">
                <a:solidFill>
                  <a:srgbClr val="000000"/>
                </a:solidFill>
                <a:latin typeface="微软雅黑" panose="020B0503020204020204" charset="-122"/>
              </a:rPr>
              <a:t>核心技术原理</a:t>
            </a:r>
            <a:endParaRPr sz="1575" b="0" i="0">
              <a:solidFill>
                <a:srgbClr val="000000"/>
              </a:solidFill>
              <a:latin typeface="微软雅黑" panose="020B0503020204020204" charset="-122"/>
            </a:endParaRPr>
          </a:p>
        </p:txBody>
      </p:sp>
      <p:sp>
        <p:nvSpPr>
          <p:cNvPr id="7" name="New shape"/>
          <p:cNvSpPr/>
          <p:nvPr/>
        </p:nvSpPr>
        <p:spPr>
          <a:xfrm>
            <a:off x="7392342"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445164"/>
                </a:solidFill>
                <a:latin typeface="微软雅黑" panose="020B0503020204020204" charset="-122"/>
              </a:rPr>
              <a:t>04</a:t>
            </a:r>
            <a:endParaRPr sz="1575" b="1">
              <a:solidFill>
                <a:srgbClr val="445164"/>
              </a:solidFill>
              <a:latin typeface="微软雅黑" panose="020B0503020204020204" charset="-122"/>
            </a:endParaRPr>
          </a:p>
          <a:p>
            <a:pPr>
              <a:lnSpc>
                <a:spcPct val="150000"/>
              </a:lnSpc>
            </a:pPr>
            <a:r>
              <a:rPr sz="1575" b="0" i="0">
                <a:solidFill>
                  <a:srgbClr val="000000"/>
                </a:solidFill>
                <a:latin typeface="微软雅黑" panose="020B0503020204020204" charset="-122"/>
              </a:rPr>
              <a:t>主流应用场景</a:t>
            </a:r>
            <a:endParaRPr sz="1575" b="0" i="0">
              <a:solidFill>
                <a:srgbClr val="000000"/>
              </a:solidFill>
              <a:latin typeface="微软雅黑" panose="020B0503020204020204" charset="-122"/>
            </a:endParaRPr>
          </a:p>
        </p:txBody>
      </p:sp>
      <p:sp>
        <p:nvSpPr>
          <p:cNvPr id="8" name="New shape"/>
          <p:cNvSpPr/>
          <p:nvPr/>
        </p:nvSpPr>
        <p:spPr>
          <a:xfrm>
            <a:off x="9360857"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445164"/>
                </a:solidFill>
                <a:latin typeface="微软雅黑" panose="020B0503020204020204" charset="-122"/>
              </a:rPr>
              <a:t>05</a:t>
            </a:r>
            <a:endParaRPr sz="1575" b="1">
              <a:solidFill>
                <a:srgbClr val="445164"/>
              </a:solidFill>
              <a:latin typeface="微软雅黑" panose="020B0503020204020204" charset="-122"/>
            </a:endParaRPr>
          </a:p>
          <a:p>
            <a:pPr>
              <a:lnSpc>
                <a:spcPct val="150000"/>
              </a:lnSpc>
            </a:pPr>
            <a:r>
              <a:rPr sz="1575" b="0" i="0">
                <a:solidFill>
                  <a:srgbClr val="000000"/>
                </a:solidFill>
                <a:latin typeface="微软雅黑" panose="020B0503020204020204" charset="-122"/>
              </a:rPr>
              <a:t>交互设计要素</a:t>
            </a:r>
            <a:endParaRPr sz="1575" b="0" i="0">
              <a:solidFill>
                <a:srgbClr val="000000"/>
              </a:solidFill>
              <a:latin typeface="微软雅黑" panose="020B0503020204020204" charset="-122"/>
            </a:endParaRPr>
          </a:p>
        </p:txBody>
      </p:sp>
      <p:sp>
        <p:nvSpPr>
          <p:cNvPr id="9" name="New shape"/>
          <p:cNvSpPr/>
          <p:nvPr/>
        </p:nvSpPr>
        <p:spPr>
          <a:xfrm>
            <a:off x="1486800"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445164"/>
                </a:solidFill>
                <a:latin typeface="微软雅黑" panose="020B0503020204020204" charset="-122"/>
              </a:rPr>
              <a:t>06</a:t>
            </a:r>
            <a:endParaRPr sz="1575" b="1">
              <a:solidFill>
                <a:srgbClr val="445164"/>
              </a:solidFill>
              <a:latin typeface="微软雅黑" panose="020B0503020204020204" charset="-122"/>
            </a:endParaRPr>
          </a:p>
          <a:p>
            <a:pPr>
              <a:lnSpc>
                <a:spcPct val="150000"/>
              </a:lnSpc>
            </a:pPr>
            <a:r>
              <a:rPr sz="1575" b="0" i="0">
                <a:solidFill>
                  <a:srgbClr val="000000"/>
                </a:solidFill>
                <a:latin typeface="微软雅黑" panose="020B0503020204020204" charset="-122"/>
              </a:rPr>
              <a:t>数据更新机制</a:t>
            </a:r>
            <a:endParaRPr sz="1575" b="0" i="0">
              <a:solidFill>
                <a:srgbClr val="000000"/>
              </a:solidFill>
              <a:latin typeface="微软雅黑" panose="020B0503020204020204" charset="-122"/>
            </a:endParaRPr>
          </a:p>
        </p:txBody>
      </p:sp>
      <p:sp>
        <p:nvSpPr>
          <p:cNvPr id="10" name="New shape"/>
          <p:cNvSpPr/>
          <p:nvPr/>
        </p:nvSpPr>
        <p:spPr>
          <a:xfrm>
            <a:off x="3455314"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445164"/>
                </a:solidFill>
                <a:latin typeface="微软雅黑" panose="020B0503020204020204" charset="-122"/>
              </a:rPr>
              <a:t>07</a:t>
            </a:r>
            <a:endParaRPr sz="1575" b="1">
              <a:solidFill>
                <a:srgbClr val="445164"/>
              </a:solidFill>
              <a:latin typeface="微软雅黑" panose="020B0503020204020204" charset="-122"/>
            </a:endParaRPr>
          </a:p>
          <a:p>
            <a:pPr>
              <a:lnSpc>
                <a:spcPct val="150000"/>
              </a:lnSpc>
            </a:pPr>
            <a:r>
              <a:rPr sz="1575" b="0" i="0">
                <a:solidFill>
                  <a:srgbClr val="000000"/>
                </a:solidFill>
                <a:latin typeface="微软雅黑" panose="020B0503020204020204" charset="-122"/>
              </a:rPr>
              <a:t>精度提升策略</a:t>
            </a:r>
            <a:endParaRPr sz="1575" b="0" i="0">
              <a:solidFill>
                <a:srgbClr val="000000"/>
              </a:solidFill>
              <a:latin typeface="微软雅黑" panose="020B0503020204020204" charset="-122"/>
            </a:endParaRPr>
          </a:p>
        </p:txBody>
      </p:sp>
      <p:sp>
        <p:nvSpPr>
          <p:cNvPr id="11" name="New shape"/>
          <p:cNvSpPr/>
          <p:nvPr/>
        </p:nvSpPr>
        <p:spPr>
          <a:xfrm>
            <a:off x="5423828"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445164"/>
                </a:solidFill>
                <a:latin typeface="微软雅黑" panose="020B0503020204020204" charset="-122"/>
              </a:rPr>
              <a:t>08</a:t>
            </a:r>
            <a:endParaRPr sz="1575" b="1">
              <a:solidFill>
                <a:srgbClr val="445164"/>
              </a:solidFill>
              <a:latin typeface="微软雅黑" panose="020B0503020204020204" charset="-122"/>
            </a:endParaRPr>
          </a:p>
          <a:p>
            <a:pPr>
              <a:lnSpc>
                <a:spcPct val="150000"/>
              </a:lnSpc>
            </a:pPr>
            <a:r>
              <a:rPr sz="1575" b="0" i="0">
                <a:solidFill>
                  <a:srgbClr val="000000"/>
                </a:solidFill>
                <a:latin typeface="微软雅黑" panose="020B0503020204020204" charset="-122"/>
              </a:rPr>
              <a:t>用户体验优化</a:t>
            </a:r>
            <a:endParaRPr sz="1575" b="0" i="0">
              <a:solidFill>
                <a:srgbClr val="000000"/>
              </a:solidFill>
              <a:latin typeface="微软雅黑" panose="020B0503020204020204" charset="-122"/>
            </a:endParaRPr>
          </a:p>
        </p:txBody>
      </p:sp>
      <p:sp>
        <p:nvSpPr>
          <p:cNvPr id="12" name="New shape"/>
          <p:cNvSpPr/>
          <p:nvPr/>
        </p:nvSpPr>
        <p:spPr>
          <a:xfrm>
            <a:off x="7392342"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445164"/>
                </a:solidFill>
                <a:latin typeface="微软雅黑" panose="020B0503020204020204" charset="-122"/>
              </a:rPr>
              <a:t>09</a:t>
            </a:r>
            <a:endParaRPr sz="1575" b="1">
              <a:solidFill>
                <a:srgbClr val="445164"/>
              </a:solidFill>
              <a:latin typeface="微软雅黑" panose="020B0503020204020204" charset="-122"/>
            </a:endParaRPr>
          </a:p>
          <a:p>
            <a:pPr>
              <a:lnSpc>
                <a:spcPct val="150000"/>
              </a:lnSpc>
            </a:pPr>
            <a:r>
              <a:rPr sz="1575" b="0" i="0">
                <a:solidFill>
                  <a:srgbClr val="000000"/>
                </a:solidFill>
                <a:latin typeface="微软雅黑" panose="020B0503020204020204" charset="-122"/>
              </a:rPr>
              <a:t>行业创新趋势</a:t>
            </a:r>
            <a:endParaRPr sz="1575" b="0" i="0">
              <a:solidFill>
                <a:srgbClr val="000000"/>
              </a:solidFill>
              <a:latin typeface="微软雅黑" panose="020B0503020204020204" charset="-122"/>
            </a:endParaRPr>
          </a:p>
        </p:txBody>
      </p:sp>
      <p:sp>
        <p:nvSpPr>
          <p:cNvPr id="13" name="New shape"/>
          <p:cNvSpPr/>
          <p:nvPr/>
        </p:nvSpPr>
        <p:spPr>
          <a:xfrm>
            <a:off x="9360857"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445164"/>
                </a:solidFill>
                <a:latin typeface="微软雅黑" panose="020B0503020204020204" charset="-122"/>
              </a:rPr>
              <a:t>10</a:t>
            </a:r>
            <a:endParaRPr sz="1575" b="1">
              <a:solidFill>
                <a:srgbClr val="445164"/>
              </a:solidFill>
              <a:latin typeface="微软雅黑" panose="020B0503020204020204" charset="-122"/>
            </a:endParaRPr>
          </a:p>
          <a:p>
            <a:pPr>
              <a:lnSpc>
                <a:spcPct val="150000"/>
              </a:lnSpc>
            </a:pPr>
            <a:r>
              <a:rPr sz="1575" b="0" i="0">
                <a:solidFill>
                  <a:srgbClr val="000000"/>
                </a:solidFill>
                <a:latin typeface="微软雅黑" panose="020B0503020204020204" charset="-122"/>
              </a:rPr>
              <a:t>安全隐私保护</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445164"/>
                </a:solidFill>
                <a:latin typeface="微软雅黑" panose="020B0503020204020204" charset="-122"/>
              </a:rPr>
              <a:t>07</a:t>
            </a:r>
            <a:endParaRPr sz="4800" b="1" i="0">
              <a:solidFill>
                <a:srgbClr val="445164"/>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0AF"/>
                </a:solidFill>
                <a:latin typeface="微软雅黑" panose="020B0503020204020204" charset="-122"/>
              </a:rPr>
              <a:t>精度提升策略</a:t>
            </a:r>
            <a:endParaRPr sz="4800" b="1" i="0">
              <a:solidFill>
                <a:srgbClr val="0050A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多源融合定位</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多源融合定位概念</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多源融合定位技术通过整合多种信息源，如GPS、Wi-Fi、蓝牙等，提高定位精度和可靠性，广泛应用于智能交通、物流等领域。</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实现方法与步骤</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首先，采集并处理不同数据源的信息；其次，应用机器学习算法进行数据融合；最后，输出精确的定位结果，确保用户能够准确获取位置信息。</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应用场景分析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在城市导航中，多源融合定位可显著提升导航精度；在无人驾驶车辆中，提供实时高精度的位置信息，保障行驶安全。</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差分校正技术</a:t>
            </a:r>
            <a:endParaRPr sz="3000" b="1" i="0">
              <a:solidFill>
                <a:srgbClr val="000000"/>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差分校正技术概述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差分校正技术通过比较不同来源的数据，纠正地图导航中的位置偏差，提高定位精度。</a:t>
            </a:r>
            <a:endParaRPr sz="1575" b="0" i="0">
              <a:solidFill>
                <a:srgbClr val="000000"/>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实现原理与方法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利用GPS信号差异和地面测量数据相结合，通过算法计算出精确位置，减少误差积累。</a:t>
            </a:r>
            <a:endParaRPr sz="1575" b="0" i="0">
              <a:solidFill>
                <a:srgbClr val="000000"/>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应用实例分析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在城市复杂环境中，差分校正技术能够显著提高导航系统的定位准确性，增强用户体验。</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445164"/>
                </a:solidFill>
                <a:latin typeface="微软雅黑" panose="020B0503020204020204" charset="-122"/>
              </a:rPr>
              <a:t>08</a:t>
            </a:r>
            <a:endParaRPr sz="4800" b="1" i="0">
              <a:solidFill>
                <a:srgbClr val="445164"/>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0AF"/>
                </a:solidFill>
                <a:latin typeface="微软雅黑" panose="020B0503020204020204" charset="-122"/>
              </a:rPr>
              <a:t>用户体验优化</a:t>
            </a:r>
            <a:endParaRPr sz="4800" b="1" i="0">
              <a:solidFill>
                <a:srgbClr val="0050A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个性化偏好设置</a:t>
            </a:r>
            <a:endParaRPr sz="3000" b="1" i="0">
              <a:solidFill>
                <a:srgbClr val="000000"/>
              </a:solidFill>
              <a:latin typeface="微软雅黑" panose="020B0503020204020204" charset="-122"/>
            </a:endParaRPr>
          </a:p>
        </p:txBody>
      </p:sp>
      <p:sp>
        <p:nvSpPr>
          <p:cNvPr id="4" name="New shape"/>
          <p:cNvSpPr/>
          <p:nvPr/>
        </p:nvSpPr>
        <p:spPr>
          <a:xfrm>
            <a:off x="1558800" y="301188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自定义路线偏好</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允许用户根据个人出行习惯，设定常走路线或偏好道路类型，如避开收费路段，选择最快路径等，优化导航体验。</a:t>
            </a:r>
            <a:endParaRPr sz="1575" b="0" i="0">
              <a:solidFill>
                <a:srgbClr val="000000"/>
              </a:solidFill>
              <a:latin typeface="微软雅黑" panose="020B0503020204020204" charset="-122"/>
            </a:endParaRPr>
          </a:p>
        </p:txBody>
      </p:sp>
      <p:sp>
        <p:nvSpPr>
          <p:cNvPr id="5" name="New shape"/>
          <p:cNvSpPr/>
          <p:nvPr/>
        </p:nvSpPr>
        <p:spPr>
          <a:xfrm>
            <a:off x="4430015" y="3011879"/>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实时交通状况调整</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系统自动收集并分析当前道路的实时交通数据，依据用户的个性化设置（如速度偏好、避堵需求），动态调整推荐路线。</a:t>
            </a:r>
            <a:endParaRPr sz="1575" b="0" i="0">
              <a:solidFill>
                <a:srgbClr val="000000"/>
              </a:solidFill>
              <a:latin typeface="微软雅黑" panose="020B0503020204020204" charset="-122"/>
            </a:endParaRPr>
          </a:p>
        </p:txBody>
      </p:sp>
      <p:sp>
        <p:nvSpPr>
          <p:cNvPr id="6" name="New shape"/>
          <p:cNvSpPr/>
          <p:nvPr/>
        </p:nvSpPr>
        <p:spPr>
          <a:xfrm>
            <a:off x="7301229" y="3011879"/>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环境与安全偏好设置</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针对驾驶者的不同需求，提供夜间模式减少眩光干扰、儿童锁提醒等功能，确保行车安全同时兼顾舒适性。</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三维实景渲染</a:t>
            </a:r>
            <a:endParaRPr sz="3000" b="1" i="0">
              <a:solidFill>
                <a:srgbClr val="000000"/>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利用高级图形处理技术，将二维地图转化为具有高度真实感的三维场景，提供直观、互动的导航体验。</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1EAF5"/>
          </a:solidFill>
          <a:ln w="6350">
            <a:solidFill>
              <a:srgbClr val="0050A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445164"/>
                </a:solidFill>
                <a:latin typeface="微软雅黑" panose="020B0503020204020204" charset="-122"/>
              </a:rPr>
              <a:t>三维实景渲染技术</a:t>
            </a:r>
            <a:endParaRPr sz="2100" b="1" i="0">
              <a:solidFill>
                <a:srgbClr val="445164"/>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通过在三维实景中叠加虚拟信息，如路线指示或建筑信息，提高用户对环境的理解和导航效率。</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1EAF5"/>
          </a:solidFill>
          <a:ln w="6350">
            <a:solidFill>
              <a:srgbClr val="0050A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445164"/>
                </a:solidFill>
                <a:latin typeface="微软雅黑" panose="020B0503020204020204" charset="-122"/>
              </a:rPr>
              <a:t>增强现实集成</a:t>
            </a:r>
            <a:endParaRPr sz="2100" b="1" i="0">
              <a:solidFill>
                <a:srgbClr val="445164"/>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应用传感器和图像识别技术，实时捕捉周围环境变化，动态调整三维模型，确保导航的准确性和实时性。</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1EAF5"/>
          </a:solidFill>
          <a:ln w="6350">
            <a:solidFill>
              <a:srgbClr val="0050A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445164"/>
                </a:solidFill>
                <a:latin typeface="微软雅黑" panose="020B0503020204020204" charset="-122"/>
              </a:rPr>
              <a:t>实时环境感知</a:t>
            </a:r>
            <a:endParaRPr sz="2100" b="1" i="0">
              <a:solidFill>
                <a:srgbClr val="445164"/>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445164"/>
                </a:solidFill>
                <a:latin typeface="微软雅黑" panose="020B0503020204020204" charset="-122"/>
              </a:rPr>
              <a:t>09</a:t>
            </a:r>
            <a:endParaRPr sz="4800" b="1" i="0">
              <a:solidFill>
                <a:srgbClr val="445164"/>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0AF"/>
                </a:solidFill>
                <a:latin typeface="微软雅黑" panose="020B0503020204020204" charset="-122"/>
              </a:rPr>
              <a:t>行业创新趋势</a:t>
            </a:r>
            <a:endParaRPr sz="4800" b="1" i="0">
              <a:solidFill>
                <a:srgbClr val="0050A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AR导航融合</a:t>
            </a:r>
            <a:endParaRPr sz="3000" b="1" i="0">
              <a:solidFill>
                <a:srgbClr val="000000"/>
              </a:solidFill>
              <a:latin typeface="微软雅黑" panose="020B0503020204020204" charset="-122"/>
            </a:endParaRPr>
          </a:p>
        </p:txBody>
      </p:sp>
      <p:sp>
        <p:nvSpPr>
          <p:cNvPr id="4" name="New shape"/>
          <p:cNvSpPr/>
          <p:nvPr/>
        </p:nvSpPr>
        <p:spPr>
          <a:xfrm>
            <a:off x="1558800" y="1627200"/>
            <a:ext cx="2744215"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AR导航技术概述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AR导航技术通过在现实环境中叠加虚拟信息，为用户提供直观的导航服务。它结合了增强现实技术和地图数据，实现更精准、便捷的定位与指引。</a:t>
            </a:r>
            <a:endParaRPr sz="1575" b="0" i="0">
              <a:solidFill>
                <a:srgbClr val="000000"/>
              </a:solidFill>
              <a:latin typeface="微软雅黑" panose="020B0503020204020204" charset="-122"/>
            </a:endParaRPr>
          </a:p>
        </p:txBody>
      </p:sp>
      <p:sp>
        <p:nvSpPr>
          <p:cNvPr id="5" name="New shape"/>
          <p:cNvSpPr/>
          <p:nvPr/>
        </p:nvSpPr>
        <p:spPr>
          <a:xfrm>
            <a:off x="4430015" y="1627200"/>
            <a:ext cx="2744215"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融合优势分析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AR导航的融合优势在于实时交互性强、信息呈现立体直观。用户可通过AR眼镜或手机屏幕，直接看到周围环境与路线指引，极大提升导航效率和安全性。</a:t>
            </a:r>
            <a:endParaRPr sz="1575" b="0" i="0">
              <a:solidFill>
                <a:srgbClr val="000000"/>
              </a:solidFill>
              <a:latin typeface="微软雅黑" panose="020B0503020204020204" charset="-122"/>
            </a:endParaRPr>
          </a:p>
        </p:txBody>
      </p:sp>
      <p:sp>
        <p:nvSpPr>
          <p:cNvPr id="6" name="New shape"/>
          <p:cNvSpPr/>
          <p:nvPr/>
        </p:nvSpPr>
        <p:spPr>
          <a:xfrm>
            <a:off x="7301229" y="1627200"/>
            <a:ext cx="2744216"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应用场景拓展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AR导航不仅限于传统地图应用，还广泛应用于旅游导览、室内定位、紧急救援等领域。其沉浸式体验和高度互动性，为用户带来全新的导航方式和体验。</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自动驾驶协同</a:t>
            </a:r>
            <a:endParaRPr sz="3000" b="1" i="0">
              <a:solidFill>
                <a:srgbClr val="000000"/>
              </a:solidFill>
              <a:latin typeface="微软雅黑" panose="020B0503020204020204" charset="-122"/>
            </a:endParaRPr>
          </a:p>
        </p:txBody>
      </p:sp>
      <p:sp>
        <p:nvSpPr>
          <p:cNvPr id="4" name="New shape"/>
          <p:cNvSpPr/>
          <p:nvPr/>
        </p:nvSpPr>
        <p:spPr>
          <a:xfrm>
            <a:off x="1558800" y="1627201"/>
            <a:ext cx="3040503" cy="3267239"/>
          </a:xfrm>
          <a:prstGeom prst="roundRect">
            <a:avLst>
              <a:gd name="adj" fmla="val 10000"/>
            </a:avLst>
          </a:prstGeom>
          <a:solidFill>
            <a:srgbClr val="E1EAF5"/>
          </a:solidFill>
          <a:ln w="6350">
            <a:solidFill>
              <a:srgbClr val="4451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445164"/>
                </a:solidFill>
                <a:latin typeface="微软雅黑" panose="020B0503020204020204" charset="-122"/>
              </a:rPr>
              <a:t>自动驾驶技术基础</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自动驾驶技术通过集成高精度传感器、先进算法和强大计算平台，实现车辆在无人类干预情况下的自主行驶。</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2" y="1627201"/>
            <a:ext cx="3040502" cy="3267239"/>
          </a:xfrm>
          <a:prstGeom prst="roundRect">
            <a:avLst>
              <a:gd name="adj" fmla="val 10000"/>
            </a:avLst>
          </a:prstGeom>
          <a:solidFill>
            <a:srgbClr val="E1EAF5"/>
          </a:solidFill>
          <a:ln w="6350">
            <a:solidFill>
              <a:srgbClr val="4451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445164"/>
                </a:solidFill>
                <a:latin typeface="微软雅黑" panose="020B0503020204020204" charset="-122"/>
              </a:rPr>
              <a:t>协同导航系统概述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协同导航系统利用车联网技术，实现车辆间信息共享与协同决策，优化交通流量，提升道路安全性和通行效率。</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04" y="1627202"/>
            <a:ext cx="3040502" cy="3267239"/>
          </a:xfrm>
          <a:prstGeom prst="roundRect">
            <a:avLst>
              <a:gd name="adj" fmla="val 10000"/>
            </a:avLst>
          </a:prstGeom>
          <a:solidFill>
            <a:srgbClr val="E1EAF5"/>
          </a:solidFill>
          <a:ln w="6350">
            <a:solidFill>
              <a:srgbClr val="4451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445164"/>
                </a:solidFill>
                <a:latin typeface="微软雅黑" panose="020B0503020204020204" charset="-122"/>
              </a:rPr>
              <a:t>自动驾驶协同挑战</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自动驾驶面临的挑战包括多车协调、实时数据处理和复杂环境感知等，需不断优化算法和技术以应对这些挑战。</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445164"/>
                </a:solidFill>
                <a:latin typeface="微软雅黑" panose="020B0503020204020204" charset="-122"/>
              </a:rPr>
              <a:t>10</a:t>
            </a:r>
            <a:endParaRPr sz="4800" b="1" i="0">
              <a:solidFill>
                <a:srgbClr val="445164"/>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0AF"/>
                </a:solidFill>
                <a:latin typeface="微软雅黑" panose="020B0503020204020204" charset="-122"/>
              </a:rPr>
              <a:t>安全隐私保护</a:t>
            </a:r>
            <a:endParaRPr sz="4800" b="1" i="0">
              <a:solidFill>
                <a:srgbClr val="0050A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445164"/>
                </a:solidFill>
                <a:latin typeface="微软雅黑" panose="020B0503020204020204" charset="-122"/>
              </a:rPr>
              <a:t>01</a:t>
            </a:r>
            <a:endParaRPr sz="4800" b="1" i="0">
              <a:solidFill>
                <a:srgbClr val="445164"/>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0AF"/>
                </a:solidFill>
                <a:latin typeface="微软雅黑" panose="020B0503020204020204" charset="-122"/>
              </a:rPr>
              <a:t>地图导航概述</a:t>
            </a:r>
            <a:endParaRPr sz="4800" b="1" i="0">
              <a:solidFill>
                <a:srgbClr val="0050A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位置匿名处理</a:t>
            </a:r>
            <a:endParaRPr sz="3000" b="1" i="0">
              <a:solidFill>
                <a:srgbClr val="000000"/>
              </a:solidFill>
              <a:latin typeface="微软雅黑" panose="020B0503020204020204" charset="-122"/>
            </a:endParaRPr>
          </a:p>
        </p:txBody>
      </p:sp>
      <p:sp>
        <p:nvSpPr>
          <p:cNvPr id="4" name="New shape"/>
          <p:cNvSpPr/>
          <p:nvPr/>
        </p:nvSpPr>
        <p:spPr>
          <a:xfrm>
            <a:off x="1558800" y="3011879"/>
            <a:ext cx="2744215"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位置匿名处理简介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位置匿名处理是指通过技术手段对用户的位置信息进行去标识化，以保护个人隐私。</a:t>
            </a:r>
            <a:endParaRPr sz="1575" b="0" i="0">
              <a:solidFill>
                <a:srgbClr val="000000"/>
              </a:solidFill>
              <a:latin typeface="微软雅黑" panose="020B0503020204020204" charset="-122"/>
            </a:endParaRPr>
          </a:p>
        </p:txBody>
      </p:sp>
      <p:sp>
        <p:nvSpPr>
          <p:cNvPr id="5" name="New shape"/>
          <p:cNvSpPr/>
          <p:nvPr/>
        </p:nvSpPr>
        <p:spPr>
          <a:xfrm>
            <a:off x="4430015" y="3011879"/>
            <a:ext cx="2744215"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匿名处理方法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包括坐标偏移、区域模糊等方法，确保位置信息在不泄露真实数据的前提下被使用。</a:t>
            </a:r>
            <a:endParaRPr sz="1575" b="0" i="0">
              <a:solidFill>
                <a:srgbClr val="000000"/>
              </a:solidFill>
              <a:latin typeface="微软雅黑" panose="020B0503020204020204" charset="-122"/>
            </a:endParaRPr>
          </a:p>
        </p:txBody>
      </p:sp>
      <p:sp>
        <p:nvSpPr>
          <p:cNvPr id="6" name="New shape"/>
          <p:cNvSpPr/>
          <p:nvPr/>
        </p:nvSpPr>
        <p:spPr>
          <a:xfrm>
            <a:off x="7301229" y="3011880"/>
            <a:ext cx="2744216"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应用与影响</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广泛应用于地图导航、社交网络等领域，有效防止了个人信息泄露和滥用。</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权限分级管理</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权限分级的重要性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权限分级管理是确保地图导航系统安全、高效运行的关键，通过设定不同级别的访问权限，保护用户隐私和数据安全。</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分级管理的基本原则</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在权限分级管理中，需遵循最小权限原则，即仅授予用户完成其任务所必需的最低权限等级，以减少潜在的风险和滥用行为。</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实施策略与挑战</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实施有效的权限分级管理需要综合考虑技术、法规及组织文化等多方面因素，同时应对权限滥用、误操作等挑战，保障系统的稳定可靠。</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263572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谢 谢 大 家</a:t>
            </a:r>
            <a:endParaRPr sz="4800" b="1"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定义与作用</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地图导航定义</a:t>
            </a:r>
            <a:endParaRPr sz="2100" b="1" i="0">
              <a:solidFill>
                <a:srgbClr val="445164"/>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地图导航是指通过电子地图、GPS定位等技术，为用户提供路径规划、实时位置显示等功能的服务。它广泛应用于出行、旅游、物流等领域。</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445164"/>
                </a:solidFill>
                <a:latin typeface="微软雅黑" panose="020B0503020204020204" charset="-122"/>
              </a:rPr>
              <a:t>地图导航的作用</a:t>
            </a:r>
            <a:endParaRPr sz="2100" b="1" i="0">
              <a:solidFill>
                <a:srgbClr val="445164"/>
              </a:solidFill>
              <a:latin typeface="微软雅黑" panose="020B0503020204020204" charset="-122"/>
            </a:endParaRPr>
          </a:p>
          <a:p>
            <a:pPr algn="r">
              <a:lnSpc>
                <a:spcPct val="150000"/>
              </a:lnSpc>
            </a:pPr>
            <a:r>
              <a:rPr sz="1575" b="0" i="0">
                <a:solidFill>
                  <a:srgbClr val="000000"/>
                </a:solidFill>
                <a:latin typeface="微软雅黑" panose="020B0503020204020204" charset="-122"/>
              </a:rPr>
              <a:t>地图导航能够准确指引用户到达目的地，节省时间和精力。同时，它还能提供周边设施信息，如餐馆、加油站等，提升用户体验。</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地图导航的应用场景</a:t>
            </a:r>
            <a:endParaRPr sz="2100" b="1" i="0">
              <a:solidFill>
                <a:srgbClr val="445164"/>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地图导航在出行、旅游、物流等领域发挥着重要作用。无论是驾车、步行还是骑行，用户都可以通过地图导航找到最佳路线。</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445164"/>
                </a:solidFill>
                <a:latin typeface="微软雅黑" panose="020B0503020204020204" charset="-122"/>
              </a:rPr>
              <a:t>02</a:t>
            </a:r>
            <a:endParaRPr sz="4800" b="1" i="0">
              <a:solidFill>
                <a:srgbClr val="445164"/>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0AF"/>
                </a:solidFill>
                <a:latin typeface="微软雅黑" panose="020B0503020204020204" charset="-122"/>
              </a:rPr>
              <a:t>发展历程演变</a:t>
            </a:r>
            <a:endParaRPr sz="4800" b="1" i="0">
              <a:solidFill>
                <a:srgbClr val="0050A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早期纸质形态</a:t>
            </a:r>
            <a:endParaRPr sz="3000" b="1" i="0">
              <a:solidFill>
                <a:srgbClr val="000000"/>
              </a:solidFill>
              <a:latin typeface="微软雅黑" panose="020B0503020204020204" charset="-122"/>
            </a:endParaRPr>
          </a:p>
        </p:txBody>
      </p:sp>
      <p:sp>
        <p:nvSpPr>
          <p:cNvPr id="4" name="New shape"/>
          <p:cNvSpPr/>
          <p:nvPr/>
        </p:nvSpPr>
        <p:spPr>
          <a:xfrm>
            <a:off x="1558800" y="301188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纸质地图的起源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纸质地图最早出现于古埃及时期，用于军事和导航。随着印刷技术的发展，纸质地图逐渐普及，成为信息传播的重要媒介。</a:t>
            </a:r>
            <a:endParaRPr sz="1575" b="0" i="0">
              <a:solidFill>
                <a:srgbClr val="000000"/>
              </a:solidFill>
              <a:latin typeface="微软雅黑" panose="020B0503020204020204" charset="-122"/>
            </a:endParaRPr>
          </a:p>
        </p:txBody>
      </p:sp>
      <p:sp>
        <p:nvSpPr>
          <p:cNvPr id="5" name="New shape"/>
          <p:cNvSpPr/>
          <p:nvPr/>
        </p:nvSpPr>
        <p:spPr>
          <a:xfrm>
            <a:off x="4430015" y="3011879"/>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古代地图制作技术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古代地图制作采用手绘、雕刻等方法，受限于技术水平，地图精度有限。但随着制图学的发展，地图的详细程度和准确性逐渐提高。</a:t>
            </a:r>
            <a:endParaRPr sz="1575" b="0" i="0">
              <a:solidFill>
                <a:srgbClr val="000000"/>
              </a:solidFill>
              <a:latin typeface="微软雅黑" panose="020B0503020204020204" charset="-122"/>
            </a:endParaRPr>
          </a:p>
        </p:txBody>
      </p:sp>
      <p:sp>
        <p:nvSpPr>
          <p:cNvPr id="6" name="New shape"/>
          <p:cNvSpPr/>
          <p:nvPr/>
        </p:nvSpPr>
        <p:spPr>
          <a:xfrm>
            <a:off x="7301229" y="3011879"/>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纸质地图的社会影响</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纸质地图不仅改变了人类的空间观念，还促进了文化交流和经济发展。它为人们提供了探索世界的工具，推动了地理知识的传播。</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数字转型阶段</a:t>
            </a:r>
            <a:endParaRPr sz="3000" b="1" i="0">
              <a:solidFill>
                <a:srgbClr val="000000"/>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数字转型基础</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数字转型是指企业利用数字技术优化运营和提升业务模式，包括云计算、大数据等核心要素。</a:t>
            </a:r>
            <a:endParaRPr sz="1575" b="0" i="0">
              <a:solidFill>
                <a:srgbClr val="000000"/>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关键阶段划分</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数字转型通常分为初步探索、深度应用和全面融合三个阶段，每个阶段都有不同的目标和策略。</a:t>
            </a:r>
            <a:endParaRPr sz="1575" b="0" i="0">
              <a:solidFill>
                <a:srgbClr val="000000"/>
              </a:solidFill>
              <a:latin typeface="微软雅黑" panose="020B0503020204020204" charset="-122"/>
            </a:endParaRPr>
          </a:p>
        </p:txBody>
      </p:sp>
      <p:sp>
        <p:nvSpPr>
          <p:cNvPr id="6" name="New shape"/>
          <p:cNvSpPr/>
          <p:nvPr/>
        </p:nvSpPr>
        <p:spPr>
          <a:xfrm>
            <a:off x="7301229" y="1627200"/>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面临的挑战与机遇</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在数字转型过程中，企业需面对技术更新快、员工培训难等问题，但同时也能通过提高效率和创新能力获得竞争优势。</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445164"/>
                </a:solidFill>
                <a:latin typeface="微软雅黑" panose="020B0503020204020204" charset="-122"/>
              </a:rPr>
              <a:t>03</a:t>
            </a:r>
            <a:endParaRPr sz="4800" b="1" i="0">
              <a:solidFill>
                <a:srgbClr val="445164"/>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0AF"/>
                </a:solidFill>
                <a:latin typeface="微软雅黑" panose="020B0503020204020204" charset="-122"/>
              </a:rPr>
              <a:t>核心技术原理</a:t>
            </a:r>
            <a:endParaRPr sz="4800" b="1" i="0">
              <a:solidFill>
                <a:srgbClr val="0050A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定位系统架构</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定位系统架构概述</a:t>
            </a:r>
            <a:endParaRPr sz="2100" b="1" i="0">
              <a:solidFill>
                <a:srgbClr val="445164"/>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定位系统是利用多种技术手段获取目标位置信息的综合系统，包括卫星、地面基站等。其核心在于实现高精度、实时的定位服务。</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445164"/>
                </a:solidFill>
                <a:latin typeface="微软雅黑" panose="020B0503020204020204" charset="-122"/>
              </a:rPr>
              <a:t>GPS定位技术</a:t>
            </a:r>
            <a:endParaRPr sz="2100" b="1" i="0">
              <a:solidFill>
                <a:srgbClr val="445164"/>
              </a:solidFill>
              <a:latin typeface="微软雅黑" panose="020B0503020204020204" charset="-122"/>
            </a:endParaRPr>
          </a:p>
          <a:p>
            <a:pPr algn="r">
              <a:lnSpc>
                <a:spcPct val="150000"/>
              </a:lnSpc>
            </a:pPr>
            <a:r>
              <a:rPr sz="1575" b="0" i="0">
                <a:solidFill>
                  <a:srgbClr val="000000"/>
                </a:solidFill>
                <a:latin typeface="微软雅黑" panose="020B0503020204020204" charset="-122"/>
              </a:rPr>
              <a:t>GPS即全球定位系统，通过接收多颗卫星信号计算用户位置。广泛应用于导航、测绘等领域，具有全天候、全球覆盖的特点。</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惯性导航系统</a:t>
            </a:r>
            <a:endParaRPr sz="2100" b="1" i="0">
              <a:solidFill>
                <a:srgbClr val="445164"/>
              </a:solidFill>
              <a:latin typeface="微软雅黑" panose="020B0503020204020204" charset="-122"/>
            </a:endParaRPr>
          </a:p>
          <a:p>
            <a:pPr algn="l">
              <a:lnSpc>
                <a:spcPct val="150000"/>
              </a:lnSpc>
            </a:pPr>
            <a:r>
              <a:rPr sz="1575" b="0" i="0">
                <a:solidFill>
                  <a:srgbClr val="000000"/>
                </a:solidFill>
                <a:latin typeface="微软雅黑" panose="020B0503020204020204" charset="-122"/>
              </a:rPr>
              <a:t>惯性导航系统利用加速度计和陀螺仪测量物体运动参数，推算位置信息。常用于无人机、自动驾驶等需要高动态环境的应用中。</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tags/tag1.xml><?xml version="1.0" encoding="utf-8"?>
<p:tagLst xmlns:p="http://schemas.openxmlformats.org/presentationml/2006/main">
  <p:tag name="AS_NET" val="Unix 5.4 unknown"/>
  <p:tag name="AS_OS" val="Unix 5.4 unknown"/>
  <p:tag name="AS_RELEASE_DATE" val="2013.12.17"/>
  <p:tag name="AS_TITLE" val="Spire.Presentation for .NET "/>
  <p:tag name="AS_VERSION" val="2.1.0.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3750</Words>
  <Application>WPS 演示</Application>
  <PresentationFormat>全屏显示(4:3)</PresentationFormat>
  <Paragraphs>342</Paragraphs>
  <Slides>32</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32</vt:i4>
      </vt:variant>
    </vt:vector>
  </HeadingPairs>
  <TitlesOfParts>
    <vt:vector size="39" baseType="lpstr">
      <vt:lpstr>Arial</vt:lpstr>
      <vt:lpstr>宋体</vt:lpstr>
      <vt:lpstr>Wingdings</vt:lpstr>
      <vt:lpstr>微软雅黑</vt:lpstr>
      <vt:lpstr>Calibri</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玄月冰灵</cp:lastModifiedBy>
  <cp:revision>2</cp:revision>
  <dcterms:created xsi:type="dcterms:W3CDTF">2025-09-30T10:51:00Z</dcterms:created>
  <dcterms:modified xsi:type="dcterms:W3CDTF">2025-09-30T10:51:06Z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B957CD3A9AB84E729CD2446C4C52DC51_12</vt:lpwstr>
  </property>
  <property fmtid="{D5CDD505-2E9C-101B-9397-08002B2CF9AE}" pid="3" name="KSOProductBuildVer">
    <vt:lpwstr>2052-12.1.0.22529</vt:lpwstr>
  </property>
</Properties>
</file>