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type="screen16x9"/>
  <p:notesSz cx="6858000" cy="9144000"/>
  <p:custDataLst>
    <p:tags r:id="rId3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9" Type="http://schemas.openxmlformats.org/officeDocument/2006/relationships/tags" Target="tags/tag1.xml"/><Relationship Id="rId38" Type="http://schemas.openxmlformats.org/officeDocument/2006/relationships/tableStyles" Target="tableStyles.xml"/><Relationship Id="rId37" Type="http://schemas.openxmlformats.org/officeDocument/2006/relationships/viewProps" Target="viewProps.xml"/><Relationship Id="rId36" Type="http://schemas.openxmlformats.org/officeDocument/2006/relationships/presProps" Target="presProps.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区块链革新金融生态</a:t>
            </a:r>
            <a:endParaRPr sz="4800" b="1" i="0">
              <a:solidFill>
                <a:srgbClr val="FFFFFF"/>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CD9B63"/>
                </a:solidFill>
                <a:latin typeface="微软雅黑" panose="020B0503020204020204" charset="-122"/>
              </a:rPr>
              <a:t>赋能可信数字未来</a:t>
            </a:r>
            <a:endParaRPr sz="3000" b="1" i="0">
              <a:solidFill>
                <a:srgbClr val="CD9B63"/>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作者：</a:t>
            </a:r>
            <a:r>
              <a:rPr lang="zh-CN" sz="1575" b="0" i="0">
                <a:solidFill>
                  <a:srgbClr val="FFFFFF"/>
                </a:solidFill>
                <a:latin typeface="微软雅黑" panose="020B0503020204020204" charset="-122"/>
              </a:rPr>
              <a:t>张抿</a:t>
            </a:r>
            <a:r>
              <a:rPr lang="zh-CN" sz="1575" b="0" i="0">
                <a:solidFill>
                  <a:srgbClr val="FFFFFF"/>
                </a:solidFill>
                <a:latin typeface="微软雅黑" panose="020B0503020204020204" charset="-122"/>
              </a:rPr>
              <a:t>轩</a:t>
            </a:r>
            <a:endParaRPr lang="zh-CN" sz="1575" b="0" i="0">
              <a:solidFill>
                <a:srgbClr val="FFFFFF"/>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汇报时间: 2025/09/30</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智能合约功能</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智能合约是运行在区块链上的自执行合同，通过代码自动执行条款，无需第三方介入，确保交易的透明和公正。</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智能合约定义</a:t>
            </a:r>
            <a:endParaRPr sz="2100" b="1" i="0">
              <a:solidFill>
                <a:srgbClr val="CD9B63"/>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智能合约利用预设条件和事件触发机制，一旦满足特定条件，合约将自动执行相关条款，实现自动化处理。</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自动执行机制</a:t>
            </a:r>
            <a:endParaRPr sz="2100" b="1" i="0">
              <a:solidFill>
                <a:srgbClr val="CD9B63"/>
              </a:solidFill>
              <a:latin typeface="微软雅黑" panose="020B0503020204020204" charset="-122"/>
            </a:endParaRPr>
          </a:p>
        </p:txBody>
      </p:sp>
      <p:sp>
        <p:nvSpPr>
          <p:cNvPr id="8" name="New shape"/>
          <p:cNvSpPr/>
          <p:nvPr/>
        </p:nvSpPr>
        <p:spPr>
          <a:xfrm>
            <a:off x="7301229" y="2878466"/>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部署在区块链上的智能合约具有高度的安全性，数据一经上链便无法篡改，保障了合约执行的可靠性和信任度。</a:t>
            </a:r>
            <a:endParaRPr sz="1575" b="0" i="0">
              <a:solidFill>
                <a:srgbClr val="FFFFFF"/>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安全性与不可篡改性</a:t>
            </a:r>
            <a:endParaRPr sz="21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P2P网络架构</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P2P网络基础概念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P2P网络指在计算机网络中，各个节点之间直接进行数据传输和交换，无需经过中央服务器或中介。</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区块链中的P2P应用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在区块链技术中，P2P网络是其核心架构之一，确保了数据去中心化存储和交易的高效性、安全性。</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P2P网络的优势与挑战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P2P网络优势包括降低中心化风险、提升网络效率等；面临的挑战则涉及网络安全、数据一致性等问题。</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哈希函数作用</a:t>
            </a:r>
            <a:endParaRPr sz="3000" b="1" i="0">
              <a:solidFill>
                <a:srgbClr val="FFFFFF"/>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哈希函数定义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哈希函数是一种将任意长度的输入（或称为预映射）通过散列算法变换成固定长度的输出，这个输出就是散列值。</a:t>
            </a:r>
            <a:endParaRPr sz="1575" b="0" i="0">
              <a:solidFill>
                <a:srgbClr val="FFFFFF"/>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哈希函数特性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哈希函数具有确定性、快速计算和抗碰撞等特性，确保每个输入数据对应唯一的散列值，同时保证计算效率。</a:t>
            </a:r>
            <a:endParaRPr sz="1575" b="0" i="0">
              <a:solidFill>
                <a:srgbClr val="FFFFFF"/>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区块链中应用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在区块链中，哈希函数用于生成区块头，确保数据的完整性和不可篡改性，是实现去中心化账本技术的核心工具之一。</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03</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行业应用场景</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数字货币体系</a:t>
            </a:r>
            <a:endParaRPr sz="3000" b="1" i="0">
              <a:solidFill>
                <a:srgbClr val="FFFFFF"/>
              </a:solidFill>
              <a:latin typeface="微软雅黑" panose="020B0503020204020204" charset="-122"/>
            </a:endParaRPr>
          </a:p>
        </p:txBody>
      </p:sp>
      <p:sp>
        <p:nvSpPr>
          <p:cNvPr id="4" name="New shape"/>
          <p:cNvSpPr/>
          <p:nvPr/>
        </p:nvSpPr>
        <p:spPr>
          <a:xfrm>
            <a:off x="6458401" y="1735403"/>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数字货币的定义</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数字货币是电子形式的货币，基于区块链技术，实现点对点的支付和交易。它具有去中心化、透明性高的特点，改变了传统金融体系。</a:t>
            </a:r>
            <a:endParaRPr sz="1575" b="0" i="0">
              <a:solidFill>
                <a:srgbClr val="FFFFFF"/>
              </a:solidFill>
              <a:latin typeface="微软雅黑" panose="020B0503020204020204" charset="-122"/>
            </a:endParaRPr>
          </a:p>
        </p:txBody>
      </p:sp>
      <p:sp>
        <p:nvSpPr>
          <p:cNvPr id="5" name="New shape"/>
          <p:cNvSpPr/>
          <p:nvPr/>
        </p:nvSpPr>
        <p:spPr>
          <a:xfrm>
            <a:off x="981860" y="2390400"/>
            <a:ext cx="4545077"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CD9B63"/>
                </a:solidFill>
                <a:latin typeface="微软雅黑" panose="020B0503020204020204" charset="-122"/>
              </a:rPr>
              <a:t>数字货币的分类</a:t>
            </a:r>
            <a:endParaRPr sz="2100" b="1" i="0">
              <a:solidFill>
                <a:srgbClr val="CD9B63"/>
              </a:solidFill>
              <a:latin typeface="微软雅黑" panose="020B0503020204020204" charset="-122"/>
            </a:endParaRPr>
          </a:p>
          <a:p>
            <a:pPr algn="r">
              <a:lnSpc>
                <a:spcPct val="150000"/>
              </a:lnSpc>
            </a:pPr>
            <a:r>
              <a:rPr sz="1575" b="0" i="0">
                <a:solidFill>
                  <a:srgbClr val="FFFFFF"/>
                </a:solidFill>
                <a:latin typeface="微软雅黑" panose="020B0503020204020204" charset="-122"/>
              </a:rPr>
              <a:t>数字货币主要分为加密货币和非法定数字货币两类。加密货币如比特币，通过算法发行；非法定数字货币则由国家或机构发行，作为法定货币的数字形式。</a:t>
            </a:r>
            <a:endParaRPr sz="1575" b="0" i="0">
              <a:solidFill>
                <a:srgbClr val="FFFFFF"/>
              </a:solidFill>
              <a:latin typeface="微软雅黑" panose="020B0503020204020204" charset="-122"/>
            </a:endParaRPr>
          </a:p>
        </p:txBody>
      </p:sp>
      <p:sp>
        <p:nvSpPr>
          <p:cNvPr id="6" name="New shape"/>
          <p:cNvSpPr/>
          <p:nvPr/>
        </p:nvSpPr>
        <p:spPr>
          <a:xfrm>
            <a:off x="6458401" y="3726212"/>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数字货币的应用场景</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数字货币广泛应用于跨境支付、电子商务等领域，提升了交易效率和安全性。同时，在投资领域也展现出其独特的价值和潜力。</a:t>
            </a:r>
            <a:endParaRPr sz="1575" b="0" i="0">
              <a:solidFill>
                <a:srgbClr val="FFFFFF"/>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965012"/>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4097012"/>
            <a:ext cx="39600" cy="4572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906752"/>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726212"/>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供应链溯源系统</a:t>
            </a:r>
            <a:endParaRPr sz="3000" b="1" i="0">
              <a:solidFill>
                <a:srgbClr val="FFFFFF"/>
              </a:solidFill>
              <a:latin typeface="微软雅黑" panose="020B0503020204020204" charset="-122"/>
            </a:endParaRPr>
          </a:p>
        </p:txBody>
      </p:sp>
      <p:sp>
        <p:nvSpPr>
          <p:cNvPr id="4" name="New shape"/>
          <p:cNvSpPr/>
          <p:nvPr/>
        </p:nvSpPr>
        <p:spPr>
          <a:xfrm>
            <a:off x="1558800" y="2878466"/>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区块链在供应链管理中的应用，通过分布式账本技术实现产品从生产到消费的全程追踪，提高透明度和可追溯性。</a:t>
            </a:r>
            <a:endParaRPr sz="1575" b="0" i="0">
              <a:solidFill>
                <a:srgbClr val="FFFFFF"/>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供应链溯源系统概述</a:t>
            </a:r>
            <a:endParaRPr sz="2100" b="1" i="0">
              <a:solidFill>
                <a:srgbClr val="CD9B63"/>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利用区块链不可篡改的特性，确保供应链数据的真实性和完整性；同时，提升物流效率，降低运营成本，增强消费者信任度。</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核心功能与优势</a:t>
            </a:r>
            <a:endParaRPr sz="2100" b="1" i="0">
              <a:solidFill>
                <a:srgbClr val="CD9B63"/>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探讨多家企业成功部署区块链溯源系统的案例，分析其带来的经济效益、品牌价值提升及行业影响力扩展等正面效应。</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实施案例分析</a:t>
            </a:r>
            <a:endParaRPr sz="21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数字版权保护</a:t>
            </a:r>
            <a:endParaRPr sz="3000" b="1" i="0">
              <a:solidFill>
                <a:srgbClr val="FFFFFF"/>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数字版权保护概述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数字版权保护旨在防止未经授权的数字内容复制和分发，通过技术手段确保创作者权益。</a:t>
            </a:r>
            <a:endParaRPr sz="1575" b="0" i="0">
              <a:solidFill>
                <a:srgbClr val="FFFFFF"/>
              </a:solidFill>
              <a:latin typeface="微软雅黑" panose="020B0503020204020204" charset="-122"/>
            </a:endParaRPr>
          </a:p>
        </p:txBody>
      </p:sp>
      <p:sp>
        <p:nvSpPr>
          <p:cNvPr id="5" name="New shape"/>
          <p:cNvSpPr/>
          <p:nvPr/>
        </p:nvSpPr>
        <p:spPr>
          <a:xfrm>
            <a:off x="1774800" y="2729091"/>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区块链在版权保护中的作用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区块链技术为版权保护提供透明、不可篡改的记录系统，有效追踪作品使用与交易，维护创作者利益。</a:t>
            </a:r>
            <a:endParaRPr sz="1575" b="0" i="0">
              <a:solidFill>
                <a:srgbClr val="FFFFFF"/>
              </a:solidFill>
              <a:latin typeface="微软雅黑" panose="020B0503020204020204" charset="-122"/>
            </a:endParaRPr>
          </a:p>
        </p:txBody>
      </p:sp>
      <p:sp>
        <p:nvSpPr>
          <p:cNvPr id="6" name="New shape"/>
          <p:cNvSpPr/>
          <p:nvPr/>
        </p:nvSpPr>
        <p:spPr>
          <a:xfrm>
            <a:off x="1774800" y="4263387"/>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未来版权保护趋势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随着技术进步，未来的版权保护将更加依赖智能合约和去中心化平台，实现快速高效的版权管理。</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263387"/>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政务存证平台</a:t>
            </a:r>
            <a:endParaRPr sz="3000" b="1" i="0">
              <a:solidFill>
                <a:srgbClr val="FFFFFF"/>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政务存证平台概述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政务存证平台利用区块链技术，确保数据安全、透明和不可篡改，为政府提供高效、可靠的电子数据存储与管理服务。</a:t>
            </a:r>
            <a:endParaRPr sz="1575" b="0" i="0">
              <a:solidFill>
                <a:srgbClr val="FFFFFF"/>
              </a:solidFill>
              <a:latin typeface="微软雅黑" panose="020B0503020204020204" charset="-122"/>
            </a:endParaRPr>
          </a:p>
        </p:txBody>
      </p:sp>
      <p:sp>
        <p:nvSpPr>
          <p:cNvPr id="5" name="New shape"/>
          <p:cNvSpPr/>
          <p:nvPr/>
        </p:nvSpPr>
        <p:spPr>
          <a:xfrm>
            <a:off x="4430015" y="1627200"/>
            <a:ext cx="2744215" cy="24484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区块链在政务中的应用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通过区块链技术，政务存证平台能够实现数据的实时更新、分布式存储和权限控制，提高政府工作效率及公信力。</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平台优势与挑战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政务存证平台具有数据安全、透明公开等优势，但也面临技术成熟度、法规适应性等挑战，需不断优化和完善。</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04</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优势特性分析</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不可篡改属性</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区块链的不可篡改性</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区块链通过分布式账本技术确保数据的不可篡改性，每一笔交易都经过网络节点验证并记录在链上，任何试图篡改的行为都会被其他节点拒绝。</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CD9B63"/>
                </a:solidFill>
                <a:latin typeface="微软雅黑" panose="020B0503020204020204" charset="-122"/>
              </a:rPr>
              <a:t>数据完整性保障</a:t>
            </a:r>
            <a:endParaRPr sz="2100" b="1" i="0">
              <a:solidFill>
                <a:srgbClr val="CD9B63"/>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区块链技术通过加密和共识机制维护数据完整性，防止数据被非法修改或删除，确保信息的一致性和可靠性，适用于金融、供应链等领域。</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提升信任度</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不可篡改属性增强了区块链的信任度，参与者无需担心信息被篡改，从而提升了系统的整体安全性和可信度，促进了去中心化应用的发展。</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目录</a:t>
            </a:r>
            <a:endParaRPr sz="4800" b="1" i="0">
              <a:solidFill>
                <a:srgbClr val="EC9F48"/>
              </a:solidFill>
              <a:latin typeface="微软雅黑" panose="020B0503020204020204" charset="-122"/>
            </a:endParaRPr>
          </a:p>
        </p:txBody>
      </p:sp>
      <p:sp>
        <p:nvSpPr>
          <p:cNvPr id="4" name="New shape"/>
          <p:cNvSpPr/>
          <p:nvPr/>
        </p:nvSpPr>
        <p:spPr>
          <a:xfrm>
            <a:off x="1486800"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CD9B63"/>
                </a:solidFill>
                <a:latin typeface="微软雅黑" panose="020B0503020204020204" charset="-122"/>
              </a:rPr>
              <a:t>01</a:t>
            </a:r>
            <a:endParaRPr sz="1575" b="1">
              <a:solidFill>
                <a:srgbClr val="CD9B63"/>
              </a:solidFill>
              <a:latin typeface="微软雅黑" panose="020B0503020204020204" charset="-122"/>
            </a:endParaRPr>
          </a:p>
          <a:p>
            <a:pPr>
              <a:lnSpc>
                <a:spcPct val="150000"/>
              </a:lnSpc>
            </a:pPr>
            <a:r>
              <a:rPr sz="1575" b="0" i="0">
                <a:solidFill>
                  <a:srgbClr val="FFFFFF"/>
                </a:solidFill>
                <a:latin typeface="微软雅黑" panose="020B0503020204020204" charset="-122"/>
              </a:rPr>
              <a:t>区块链基础概念</a:t>
            </a:r>
            <a:endParaRPr sz="1575" b="0" i="0">
              <a:solidFill>
                <a:srgbClr val="FFFFFF"/>
              </a:solidFill>
              <a:latin typeface="微软雅黑" panose="020B0503020204020204" charset="-122"/>
            </a:endParaRPr>
          </a:p>
        </p:txBody>
      </p:sp>
      <p:sp>
        <p:nvSpPr>
          <p:cNvPr id="5" name="New shape"/>
          <p:cNvSpPr/>
          <p:nvPr/>
        </p:nvSpPr>
        <p:spPr>
          <a:xfrm>
            <a:off x="3455314"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CD9B63"/>
                </a:solidFill>
                <a:latin typeface="微软雅黑" panose="020B0503020204020204" charset="-122"/>
              </a:rPr>
              <a:t>02</a:t>
            </a:r>
            <a:endParaRPr sz="1575" b="1">
              <a:solidFill>
                <a:srgbClr val="CD9B63"/>
              </a:solidFill>
              <a:latin typeface="微软雅黑" panose="020B0503020204020204" charset="-122"/>
            </a:endParaRPr>
          </a:p>
          <a:p>
            <a:pPr>
              <a:lnSpc>
                <a:spcPct val="150000"/>
              </a:lnSpc>
            </a:pPr>
            <a:r>
              <a:rPr sz="1575" b="0" i="0">
                <a:solidFill>
                  <a:srgbClr val="FFFFFF"/>
                </a:solidFill>
                <a:latin typeface="微软雅黑" panose="020B0503020204020204" charset="-122"/>
              </a:rPr>
              <a:t>关键技术组件</a:t>
            </a:r>
            <a:endParaRPr sz="1575" b="0" i="0">
              <a:solidFill>
                <a:srgbClr val="FFFFFF"/>
              </a:solidFill>
              <a:latin typeface="微软雅黑" panose="020B0503020204020204" charset="-122"/>
            </a:endParaRPr>
          </a:p>
        </p:txBody>
      </p:sp>
      <p:sp>
        <p:nvSpPr>
          <p:cNvPr id="6" name="New shape"/>
          <p:cNvSpPr/>
          <p:nvPr/>
        </p:nvSpPr>
        <p:spPr>
          <a:xfrm>
            <a:off x="5423828"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CD9B63"/>
                </a:solidFill>
                <a:latin typeface="微软雅黑" panose="020B0503020204020204" charset="-122"/>
              </a:rPr>
              <a:t>03</a:t>
            </a:r>
            <a:endParaRPr sz="1575" b="1">
              <a:solidFill>
                <a:srgbClr val="CD9B63"/>
              </a:solidFill>
              <a:latin typeface="微软雅黑" panose="020B0503020204020204" charset="-122"/>
            </a:endParaRPr>
          </a:p>
          <a:p>
            <a:pPr>
              <a:lnSpc>
                <a:spcPct val="150000"/>
              </a:lnSpc>
            </a:pPr>
            <a:r>
              <a:rPr sz="1575" b="0" i="0">
                <a:solidFill>
                  <a:srgbClr val="FFFFFF"/>
                </a:solidFill>
                <a:latin typeface="微软雅黑" panose="020B0503020204020204" charset="-122"/>
              </a:rPr>
              <a:t>行业应用场景</a:t>
            </a:r>
            <a:endParaRPr sz="1575" b="0" i="0">
              <a:solidFill>
                <a:srgbClr val="FFFFFF"/>
              </a:solidFill>
              <a:latin typeface="微软雅黑" panose="020B0503020204020204" charset="-122"/>
            </a:endParaRPr>
          </a:p>
        </p:txBody>
      </p:sp>
      <p:sp>
        <p:nvSpPr>
          <p:cNvPr id="7" name="New shape"/>
          <p:cNvSpPr/>
          <p:nvPr/>
        </p:nvSpPr>
        <p:spPr>
          <a:xfrm>
            <a:off x="7392342"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CD9B63"/>
                </a:solidFill>
                <a:latin typeface="微软雅黑" panose="020B0503020204020204" charset="-122"/>
              </a:rPr>
              <a:t>04</a:t>
            </a:r>
            <a:endParaRPr sz="1575" b="1">
              <a:solidFill>
                <a:srgbClr val="CD9B63"/>
              </a:solidFill>
              <a:latin typeface="微软雅黑" panose="020B0503020204020204" charset="-122"/>
            </a:endParaRPr>
          </a:p>
          <a:p>
            <a:pPr>
              <a:lnSpc>
                <a:spcPct val="150000"/>
              </a:lnSpc>
            </a:pPr>
            <a:r>
              <a:rPr sz="1575" b="0" i="0">
                <a:solidFill>
                  <a:srgbClr val="FFFFFF"/>
                </a:solidFill>
                <a:latin typeface="微软雅黑" panose="020B0503020204020204" charset="-122"/>
              </a:rPr>
              <a:t>优势特性分析</a:t>
            </a:r>
            <a:endParaRPr sz="1575" b="0" i="0">
              <a:solidFill>
                <a:srgbClr val="FFFFFF"/>
              </a:solidFill>
              <a:latin typeface="微软雅黑" panose="020B0503020204020204" charset="-122"/>
            </a:endParaRPr>
          </a:p>
        </p:txBody>
      </p:sp>
      <p:sp>
        <p:nvSpPr>
          <p:cNvPr id="8" name="New shape"/>
          <p:cNvSpPr/>
          <p:nvPr/>
        </p:nvSpPr>
        <p:spPr>
          <a:xfrm>
            <a:off x="9360857"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CD9B63"/>
                </a:solidFill>
                <a:latin typeface="微软雅黑" panose="020B0503020204020204" charset="-122"/>
              </a:rPr>
              <a:t>05</a:t>
            </a:r>
            <a:endParaRPr sz="1575" b="1">
              <a:solidFill>
                <a:srgbClr val="CD9B63"/>
              </a:solidFill>
              <a:latin typeface="微软雅黑" panose="020B0503020204020204" charset="-122"/>
            </a:endParaRPr>
          </a:p>
          <a:p>
            <a:pPr>
              <a:lnSpc>
                <a:spcPct val="150000"/>
              </a:lnSpc>
            </a:pPr>
            <a:r>
              <a:rPr sz="1575" b="0" i="0">
                <a:solidFill>
                  <a:srgbClr val="FFFFFF"/>
                </a:solidFill>
                <a:latin typeface="微软雅黑" panose="020B0503020204020204" charset="-122"/>
              </a:rPr>
              <a:t>发展现状挑战</a:t>
            </a:r>
            <a:endParaRPr sz="1575" b="0" i="0">
              <a:solidFill>
                <a:srgbClr val="FFFFFF"/>
              </a:solidFill>
              <a:latin typeface="微软雅黑" panose="020B0503020204020204" charset="-122"/>
            </a:endParaRPr>
          </a:p>
        </p:txBody>
      </p:sp>
      <p:sp>
        <p:nvSpPr>
          <p:cNvPr id="9" name="New shape"/>
          <p:cNvSpPr/>
          <p:nvPr/>
        </p:nvSpPr>
        <p:spPr>
          <a:xfrm>
            <a:off x="1486800"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CD9B63"/>
                </a:solidFill>
                <a:latin typeface="微软雅黑" panose="020B0503020204020204" charset="-122"/>
              </a:rPr>
              <a:t>06</a:t>
            </a:r>
            <a:endParaRPr sz="1575" b="1">
              <a:solidFill>
                <a:srgbClr val="CD9B63"/>
              </a:solidFill>
              <a:latin typeface="微软雅黑" panose="020B0503020204020204" charset="-122"/>
            </a:endParaRPr>
          </a:p>
          <a:p>
            <a:pPr>
              <a:lnSpc>
                <a:spcPct val="150000"/>
              </a:lnSpc>
            </a:pPr>
            <a:r>
              <a:rPr sz="1575" b="0" i="0">
                <a:solidFill>
                  <a:srgbClr val="FFFFFF"/>
                </a:solidFill>
                <a:latin typeface="微软雅黑" panose="020B0503020204020204" charset="-122"/>
              </a:rPr>
              <a:t>未来趋势展望</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透明可追溯性</a:t>
            </a:r>
            <a:endParaRPr sz="3000" b="1" i="0">
              <a:solidFill>
                <a:srgbClr val="FFFFFF"/>
              </a:solidFill>
              <a:latin typeface="微软雅黑" panose="020B0503020204020204" charset="-122"/>
            </a:endParaRPr>
          </a:p>
        </p:txBody>
      </p:sp>
      <p:sp>
        <p:nvSpPr>
          <p:cNvPr id="4" name="New shape"/>
          <p:cNvSpPr/>
          <p:nvPr/>
        </p:nvSpPr>
        <p:spPr>
          <a:xfrm>
            <a:off x="1558800" y="2402270"/>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利用区块链技术，交易记录被永久存储且不可篡改，确保了信息的公开透明。</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区块链的透明性</a:t>
            </a:r>
            <a:endParaRPr sz="2100" b="1" i="0">
              <a:solidFill>
                <a:srgbClr val="CD9B63"/>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在供应链管理中，区块链的可追溯功能使得产品从生产到消费的每一个环节都可追踪，保障食品安全和质量。</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可追溯性的重要性</a:t>
            </a:r>
            <a:endParaRPr sz="2100" b="1" i="0">
              <a:solidFill>
                <a:srgbClr val="CD9B63"/>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通过透明的交易记录和可追溯性，区块链显著增强了各方之间的信任度，为构建更安全的交易环境奠定了基础。</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提升信任度</a:t>
            </a:r>
            <a:endParaRPr sz="21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降低信任成本</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去中心化的信任机制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区块链通过分布式账本技术，使得信任不再依赖于中心机构，而是网络中的每一方共同维护，有效降低了交易成本和风险。</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智能合约自动执行</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智能合约是自动化执行的合同条款，无需第三方介入。一旦满足预设条件，即可自动执行，确保交易透明且高效。</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减少中介费用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传统金融服务依赖中介机构进行验证和清算，而区块链直接连接参与者，省去了高昂的中介费用，显著降低了交易成本。</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自动化执行效率</a:t>
            </a:r>
            <a:endParaRPr sz="3000" b="1" i="0">
              <a:solidFill>
                <a:srgbClr val="FFFFFF"/>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自动化执行概述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自动化执行指的是通过编程和智能合约在区块链网络中自动执行任务，无需人为干预。它提高了交易处理速度与效率。</a:t>
            </a:r>
            <a:endParaRPr sz="1575" b="0" i="0">
              <a:solidFill>
                <a:srgbClr val="FFFFFF"/>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提高效率机制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区块链利用共识算法如PoW、PoS等确保交易的一致性和安全性，同时通过智能合约自动执行预定操作，极大提升系统运行效率。</a:t>
            </a:r>
            <a:endParaRPr sz="1575" b="0" i="0">
              <a:solidFill>
                <a:srgbClr val="FFFFFF"/>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案例分析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通过分析以太坊和Hyperledger等区块链平台，展示自动化执行如何缩短交易时间、降低运营成本，并增强系统透明度和可追溯性。</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05</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发展现状挑战</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性能瓶颈问题</a:t>
            </a:r>
            <a:endParaRPr sz="3000" b="1" i="0">
              <a:solidFill>
                <a:srgbClr val="FFFFFF"/>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区块链性能瓶颈概述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探讨区块链技术在处理速度、存储容量及交易吞吐量方面面临的挑战，分析其对实际应用的影响。</a:t>
            </a:r>
            <a:endParaRPr sz="1575" b="0" i="0">
              <a:solidFill>
                <a:srgbClr val="FFFFFF"/>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共识机制效率问题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深入剖析当前主流共识机制如PoW、PoS等在确保网络安全的同时，如何牺牲系统性能，成为性能瓶颈的关键因素。</a:t>
            </a:r>
            <a:endParaRPr sz="1575" b="0" i="0">
              <a:solidFill>
                <a:srgbClr val="FFFFFF"/>
              </a:solidFill>
              <a:latin typeface="微软雅黑" panose="020B0503020204020204" charset="-122"/>
            </a:endParaRPr>
          </a:p>
        </p:txBody>
      </p:sp>
      <p:sp>
        <p:nvSpPr>
          <p:cNvPr id="6" name="New shape"/>
          <p:cNvSpPr/>
          <p:nvPr/>
        </p:nvSpPr>
        <p:spPr>
          <a:xfrm>
            <a:off x="7301229" y="3011879"/>
            <a:ext cx="2744216" cy="24484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可扩展性解决方案探索</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介绍Layer 2技术、分片策略等前沿解决方案，旨在缓解区块链网络的拥堵状况，提升整体性能表现。</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监管合规难题</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区块链的去中心化特点导致其难以被传统监管机构有效控制，各国法律差异加大了合规难题。</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监管环境复杂性</a:t>
            </a:r>
            <a:endParaRPr sz="2100" b="1" i="0">
              <a:solidFill>
                <a:srgbClr val="CD9B63"/>
              </a:solidFill>
              <a:latin typeface="微软雅黑" panose="020B0503020204020204" charset="-122"/>
            </a:endParaRPr>
          </a:p>
        </p:txBody>
      </p:sp>
      <p:sp>
        <p:nvSpPr>
          <p:cNvPr id="6" name="New shape"/>
          <p:cNvSpPr/>
          <p:nvPr/>
        </p:nvSpPr>
        <p:spPr>
          <a:xfrm>
            <a:off x="4430015" y="2402271"/>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区块链技术发展迅速，而相关法规更新缓慢，使得企业在实施过程中面临合规风险。</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法规滞后问题</a:t>
            </a:r>
            <a:endParaRPr sz="2100" b="1" i="0">
              <a:solidFill>
                <a:srgbClr val="CD9B63"/>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不同国家对区块链的监管态度和标准不一，增加了跨国运营的合规难度，需要国际间协调合作。</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跨境合作挑战</a:t>
            </a:r>
            <a:endParaRPr sz="21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能源消耗争议</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能源消耗问题概述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区块链技术虽具创新意义，但其高能耗问题引发广泛争议。挖矿过程中大量电力消耗，对环境造成负担，成为技术发展的重要挑战。</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挖矿过程的能耗分析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区块链挖矿需强大计算力维持网络运作，导致显著能源消耗。不同算法和硬件配置影响能耗效率，但整体上，挖矿仍是主要能源消耗来源。</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减少能源消耗的策略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为缓解能源消耗争议，研究团队提出多种策略，如优化算法、采用清洁能源、开发能效更高的硬件等，旨在降低区块链网络的整体能源需求。</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跨链互通障碍</a:t>
            </a:r>
            <a:endParaRPr sz="3000" b="1" i="0">
              <a:solidFill>
                <a:srgbClr val="FFFFFF"/>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技术标准不统一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不同区块链采用的技术标准各异，导致跨链信息交换时兼容性差，难以实现无缝对接，是阻碍互通的主要因素之一。</a:t>
            </a:r>
            <a:endParaRPr sz="1575" b="0" i="0">
              <a:solidFill>
                <a:srgbClr val="FFFFFF"/>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数据格式差异</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各区块链系统的数据存储和编码方式存在显著差异，使得数据在跨链过程中需要进行复杂的转换处理，增加了操作难度和成本。</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安全与信任问题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跨链交易涉及多个独立网络，增加了安全风险和信任问题，缺乏统一的安全保障机制，限制了跨链应用的广泛推广。</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06</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未来趋势展望</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联盟链商业化</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联盟链商业化模式</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联盟链通过构建多方参与的区块链网络，实现数据共享与价值流通，促进商业合作和信任机制建立，推动商业模式创新。</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CD9B63"/>
                </a:solidFill>
                <a:latin typeface="微软雅黑" panose="020B0503020204020204" charset="-122"/>
              </a:rPr>
              <a:t>关键成功因素</a:t>
            </a:r>
            <a:endParaRPr sz="2100" b="1" i="0">
              <a:solidFill>
                <a:srgbClr val="CD9B63"/>
              </a:solidFill>
              <a:latin typeface="微软雅黑" panose="020B0503020204020204" charset="-122"/>
            </a:endParaRPr>
          </a:p>
          <a:p>
            <a:pPr algn="r">
              <a:lnSpc>
                <a:spcPct val="150000"/>
              </a:lnSpc>
            </a:pPr>
            <a:r>
              <a:rPr sz="1575" b="0" i="0">
                <a:solidFill>
                  <a:srgbClr val="FFFFFF"/>
                </a:solidFill>
                <a:latin typeface="微软雅黑" panose="020B0503020204020204" charset="-122"/>
              </a:rPr>
              <a:t>技术成熟度、合作伙伴关系、监管政策支持及市场需求是联盟链商业化成功的关键因素，确保项目稳定运行并产生实际效益。</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挑战与应对策略</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面对技术复杂性、安全风险及法律合规等挑战，需加强技术研发、完善安全防护体系，并与监管机构保持密切沟通，确保项目顺利推进。</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01</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区块链基础概念</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隐私计算融合</a:t>
            </a:r>
            <a:endParaRPr sz="3000" b="1" i="0">
              <a:solidFill>
                <a:srgbClr val="FFFFFF"/>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隐私计算概念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隐私计算是一种在保护数据隐私的同时，实现数据利用的技术。它通过加密、差分隐私等方法，确保数据在处理过程中不被泄露。</a:t>
            </a:r>
            <a:endParaRPr sz="1575" b="0" i="0">
              <a:solidFill>
                <a:srgbClr val="FFFFFF"/>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融合方式与挑战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区块链与隐私计算的融合可通过同态加密、零知识证明等方式实现。但面临性能、安全性和互操作性等挑战，需平衡隐私保护与效率。</a:t>
            </a:r>
            <a:endParaRPr sz="1575" b="0" i="0">
              <a:solidFill>
                <a:srgbClr val="FFFFFF"/>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应用场景展望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未来，隐私计算将与区块链技术深度融合，应用于金融、医疗等领域。通过提升数据隐私保护能力，促进数据共享与价值挖掘。</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Web3生态构建</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Web3生态构建概述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Web3是去中心化的互联网，通过区块链技术实现数据所有权和控制权的归还，构建更加开放、透明和安全的网络环境。</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关键技术要素</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包括智能合约、分布式存储、加密算法等，这些技术共同支撑起Web3的运行框架，确保数据的不可篡改性和隐私性。</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应用场景与挑战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Web3在金融、供应链、版权保护等领域有广泛应用，但同时也面临着技术成熟度、用户接受度等挑战，需持续探索创新解决方案。</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产业数字化转型</a:t>
            </a:r>
            <a:endParaRPr sz="3000" b="1" i="0">
              <a:solidFill>
                <a:srgbClr val="FFFFFF"/>
              </a:solidFill>
              <a:latin typeface="微软雅黑" panose="020B0503020204020204" charset="-122"/>
            </a:endParaRPr>
          </a:p>
        </p:txBody>
      </p:sp>
      <p:sp>
        <p:nvSpPr>
          <p:cNvPr id="4" name="New shape"/>
          <p:cNvSpPr/>
          <p:nvPr/>
        </p:nvSpPr>
        <p:spPr>
          <a:xfrm>
            <a:off x="1558800"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产业数字化转型概述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产业数字化转型指利用数字技术改造传统产业，提升效率、创造新价值。涵盖智能制造、供应链数字化等关键环节，是未来经济发展的重要趋势。</a:t>
            </a:r>
            <a:endParaRPr sz="1575" b="0" i="0">
              <a:solidFill>
                <a:srgbClr val="FFFFFF"/>
              </a:solidFill>
              <a:latin typeface="微软雅黑" panose="020B0503020204020204" charset="-122"/>
            </a:endParaRPr>
          </a:p>
        </p:txBody>
      </p:sp>
      <p:sp>
        <p:nvSpPr>
          <p:cNvPr id="5" name="New shape"/>
          <p:cNvSpPr/>
          <p:nvPr/>
        </p:nvSpPr>
        <p:spPr>
          <a:xfrm>
            <a:off x="4430015" y="1627200"/>
            <a:ext cx="2744215" cy="31692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区块链技术在产业中的应用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区块链技术以其去中心化、不可篡改的特性，在产业数字化转型中发挥关键作用。可用于提高数据透明度、增强信任机制，推动供应链管理革新。</a:t>
            </a:r>
            <a:endParaRPr sz="1575" b="0" i="0">
              <a:solidFill>
                <a:srgbClr val="FFFFFF"/>
              </a:solidFill>
              <a:latin typeface="微软雅黑" panose="020B0503020204020204" charset="-122"/>
            </a:endParaRPr>
          </a:p>
        </p:txBody>
      </p:sp>
      <p:sp>
        <p:nvSpPr>
          <p:cNvPr id="6" name="New shape"/>
          <p:cNvSpPr/>
          <p:nvPr/>
        </p:nvSpPr>
        <p:spPr>
          <a:xfrm>
            <a:off x="7301229" y="1627200"/>
            <a:ext cx="2744216" cy="28088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产业数字化转型面临的挑战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尽管潜力巨大，但产业数字化转型面临技术、人才、安全等多方面挑战。需制定有效策略和政策支持，以克服这些障碍，加速转型进程。</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谢 谢 大 家</a:t>
            </a:r>
            <a:endParaRPr sz="4800" b="1"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定义与核心特征</a:t>
            </a:r>
            <a:endParaRPr sz="3000" b="1" i="0">
              <a:solidFill>
                <a:srgbClr val="FFFFFF"/>
              </a:solidFill>
              <a:latin typeface="微软雅黑" panose="020B0503020204020204" charset="-122"/>
            </a:endParaRPr>
          </a:p>
        </p:txBody>
      </p:sp>
      <p:sp>
        <p:nvSpPr>
          <p:cNvPr id="4" name="New shape"/>
          <p:cNvSpPr/>
          <p:nvPr/>
        </p:nvSpPr>
        <p:spPr>
          <a:xfrm>
            <a:off x="6458401" y="1555200"/>
            <a:ext cx="4545078"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区块链定义</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区块链是一种去中心化的分布式账本技术，通过密码学保证数据的安全性和不可篡改性。它允许多个参与者在没有中央权威的情况下进行可信交易。</a:t>
            </a:r>
            <a:endParaRPr sz="1575" b="0" i="0">
              <a:solidFill>
                <a:srgbClr val="FFFFFF"/>
              </a:solidFill>
              <a:latin typeface="微软雅黑" panose="020B0503020204020204" charset="-122"/>
            </a:endParaRPr>
          </a:p>
        </p:txBody>
      </p:sp>
      <p:sp>
        <p:nvSpPr>
          <p:cNvPr id="5" name="New shape"/>
          <p:cNvSpPr/>
          <p:nvPr/>
        </p:nvSpPr>
        <p:spPr>
          <a:xfrm>
            <a:off x="981860" y="2570603"/>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CD9B63"/>
                </a:solidFill>
                <a:latin typeface="微软雅黑" panose="020B0503020204020204" charset="-122"/>
              </a:rPr>
              <a:t>核心特征解析</a:t>
            </a:r>
            <a:endParaRPr sz="2100" b="1" i="0">
              <a:solidFill>
                <a:srgbClr val="CD9B63"/>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区块链的核心特征包括去中心化、透明性、不可篡改性和安全性。这些特征使区块链技术在金融、供应链管理和数字身份验证等领域得到广泛应用。</a:t>
            </a:r>
            <a:endParaRPr sz="1575" b="0" i="0">
              <a:solidFill>
                <a:srgbClr val="FFFFFF"/>
              </a:solidFill>
              <a:latin typeface="微软雅黑" panose="020B0503020204020204" charset="-122"/>
            </a:endParaRPr>
          </a:p>
        </p:txBody>
      </p:sp>
      <p:sp>
        <p:nvSpPr>
          <p:cNvPr id="6" name="New shape"/>
          <p:cNvSpPr/>
          <p:nvPr/>
        </p:nvSpPr>
        <p:spPr>
          <a:xfrm>
            <a:off x="6458401" y="3726212"/>
            <a:ext cx="4554174"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应用前景展望</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随着技术的不断成熟，区块链有望在更多领域实现突破性应用，如智能合约、物联网安全等。其去中心化特性将重塑传统行业的运作模式，带来更高效、透明的解决方案。</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941402"/>
            <a:ext cx="39600" cy="78481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751143"/>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570603"/>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4097012"/>
            <a:ext cx="39600" cy="4572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906752"/>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726212"/>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分布式账本原理</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分布式账本是一种在多个计算节点上复制和存储的数据库，确保所有参与节点的数据一致性和透明性。</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分布式账本定义</a:t>
            </a:r>
            <a:endParaRPr sz="2100" b="1" i="0">
              <a:solidFill>
                <a:srgbClr val="CD9B63"/>
              </a:solidFill>
              <a:latin typeface="微软雅黑" panose="020B0503020204020204" charset="-122"/>
            </a:endParaRPr>
          </a:p>
        </p:txBody>
      </p:sp>
      <p:sp>
        <p:nvSpPr>
          <p:cNvPr id="6" name="New shape"/>
          <p:cNvSpPr/>
          <p:nvPr/>
        </p:nvSpPr>
        <p:spPr>
          <a:xfrm>
            <a:off x="4430015" y="2878466"/>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区块链是分布式账本的一种实现形式，通过加密算法连接区块，形成不可篡改的链式数据结构，保障信息安全性。</a:t>
            </a:r>
            <a:endParaRPr sz="1575" b="0" i="0">
              <a:solidFill>
                <a:srgbClr val="FFFFFF"/>
              </a:solidFill>
              <a:latin typeface="微软雅黑" panose="020B0503020204020204" charset="-122"/>
            </a:endParaRPr>
          </a:p>
        </p:txBody>
      </p:sp>
      <p:sp>
        <p:nvSpPr>
          <p:cNvPr id="7" name="New shape"/>
          <p:cNvSpPr/>
          <p:nvPr/>
        </p:nvSpPr>
        <p:spPr>
          <a:xfrm>
            <a:off x="4427625" y="1627200"/>
            <a:ext cx="2580660" cy="1124265"/>
          </a:xfrm>
          <a:prstGeom prst="roundRect">
            <a:avLst>
              <a:gd name="adj" fmla="val 10888"/>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区块链与分布式账本</a:t>
            </a:r>
            <a:endParaRPr sz="2100" b="1" i="0">
              <a:solidFill>
                <a:srgbClr val="CD9B63"/>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分布式账本的去中心化特性使其不受单一控制机构影响，每个参与者都能验证和记录交易，增强系统的安全性和透明度。</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去中心化特性</a:t>
            </a:r>
            <a:endParaRPr sz="21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区块数据结构解析</a:t>
            </a:r>
            <a:endParaRPr sz="3000" b="1" i="0">
              <a:solidFill>
                <a:srgbClr val="FFFFFF"/>
              </a:solidFill>
              <a:latin typeface="微软雅黑" panose="020B0503020204020204" charset="-122"/>
            </a:endParaRPr>
          </a:p>
        </p:txBody>
      </p:sp>
      <p:sp>
        <p:nvSpPr>
          <p:cNvPr id="4" name="New shape"/>
          <p:cNvSpPr/>
          <p:nvPr/>
        </p:nvSpPr>
        <p:spPr>
          <a:xfrm>
            <a:off x="1558800" y="3011879"/>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区块链技术基础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区块链是一种分布式账本技术，通过加密链接的区块记录所有交易。其特点包括去中心化、透明性和不可篡改性，为数字货币和智能合约提供支持。</a:t>
            </a:r>
            <a:endParaRPr sz="1575" b="0" i="0">
              <a:solidFill>
                <a:srgbClr val="FFFFFF"/>
              </a:solidFill>
              <a:latin typeface="微软雅黑" panose="020B0503020204020204" charset="-122"/>
            </a:endParaRPr>
          </a:p>
        </p:txBody>
      </p:sp>
      <p:sp>
        <p:nvSpPr>
          <p:cNvPr id="5" name="New shape"/>
          <p:cNvSpPr/>
          <p:nvPr/>
        </p:nvSpPr>
        <p:spPr>
          <a:xfrm>
            <a:off x="4430015" y="3011879"/>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区块数据结构详解</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区块由区块头和区块体两部分组成。区块头包含时间戳、前一区块哈希、随机数等元数据，而区块体则记录具体交易信息。两者共同确保了区块链的安全性和完整性。</a:t>
            </a:r>
            <a:endParaRPr sz="1575" b="0" i="0">
              <a:solidFill>
                <a:srgbClr val="FFFFFF"/>
              </a:solidFill>
              <a:latin typeface="微软雅黑" panose="020B0503020204020204" charset="-122"/>
            </a:endParaRPr>
          </a:p>
        </p:txBody>
      </p:sp>
      <p:sp>
        <p:nvSpPr>
          <p:cNvPr id="6" name="New shape"/>
          <p:cNvSpPr/>
          <p:nvPr/>
        </p:nvSpPr>
        <p:spPr>
          <a:xfrm>
            <a:off x="7301229" y="3011880"/>
            <a:ext cx="2744216" cy="31692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哈希函数与区块链安全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哈希函数是区块链中的核心工具，用于生成每个区块的唯一标识符。其单向性和不可逆性特征保证了数据的完整性和安全性，防止数据被篡改或伪造。</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共识机制类型</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区块链共识机制概述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共识机制是确保区块链网络中数据一致性的关键技术，通过节点间的协作验证交易，保障网络的安全与稳定。</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工作量证明机制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工作量证明通过消耗计算资源来确认交易，有效防止双重支付，但能耗高、效率低的问题亟待解决。</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权益证明机制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权益证明基于持有者资产数量和时间决定记账权，减少能源消耗，提高网络效率，但存在中心化风险。</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02</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关键技术组件</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加密算法应用</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加密算法在区块链中作用</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加密算法在区块链技术中至关重要，确保数据安全和交易隐私。通过哈希函数、公私密钥等技术，实现数据的不可篡改性和身份验证。</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CD9B63"/>
                </a:solidFill>
                <a:latin typeface="微软雅黑" panose="020B0503020204020204" charset="-122"/>
              </a:rPr>
              <a:t>常见加密算法概述</a:t>
            </a:r>
            <a:endParaRPr sz="2100" b="1" i="0">
              <a:solidFill>
                <a:srgbClr val="CD9B63"/>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常见的加密算法包括RSA、ECC等。这些算法各有优势，适用于不同场景，如RSA适用于大数据量传输，而ECC则在资源受限设备上表现更佳。</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加密算法发展趋势</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随着区块链技术的发展，加密算法也在不断演进。未来将出现更高效、更安全的加密算法，以应对日益复杂的网络安全挑战，提升系统安全性。</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4798</Words>
  <Application>WPS 演示</Application>
  <PresentationFormat>全屏显示(4:3)</PresentationFormat>
  <Paragraphs>393</Paragraphs>
  <Slides>33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33</vt:i4>
      </vt:variant>
    </vt:vector>
  </HeadingPairs>
  <TitlesOfParts>
    <vt:vector size="4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2025-09-30T11:16:00Z</dcterms:created>
  <dcterms:modified xsi:type="dcterms:W3CDTF">2025-09-30T11:16:33Z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703CC81C35DB41F481CEE135AA27959F_12</vt:lpwstr>
  </property>
  <property fmtid="{D5CDD505-2E9C-101B-9397-08002B2CF9AE}" pid="3" name="KSOProductBuildVer">
    <vt:lpwstr>2052-12.1.0.22529</vt:lpwstr>
  </property>
</Properties>
</file>