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智能招聘赋能高效人才筛选</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6E7A9"/>
                </a:solidFill>
                <a:latin typeface="微软雅黑" panose="020B0503020204020204" charset="-122"/>
              </a:rPr>
              <a:t>科技驱动精准匹配岗位需求</a:t>
            </a:r>
            <a:endParaRPr sz="3000" b="1" i="0">
              <a:solidFill>
                <a:srgbClr val="F6E7A9"/>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2025/09/30</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简历自动筛选</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简历筛选系统采用人工智能技术，自动分析应聘者简历，快速筛选出符合岗位要求的候选人。</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简历筛选系统简介</a:t>
            </a:r>
            <a:endParaRPr sz="2100" b="1" i="0">
              <a:solidFill>
                <a:srgbClr val="F6E7A9"/>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通过深度学习算法，识别简历中的关键技能与岗位需求相匹配的程度，提高招聘效率和质量。</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技能匹配算法应用</a:t>
            </a:r>
            <a:endParaRPr sz="2100" b="1" i="0">
              <a:solidFill>
                <a:srgbClr val="F6E7A9"/>
              </a:solidFill>
              <a:latin typeface="微软雅黑" panose="020B0503020204020204" charset="-122"/>
            </a:endParaRPr>
          </a:p>
        </p:txBody>
      </p:sp>
      <p:sp>
        <p:nvSpPr>
          <p:cNvPr id="8" name="New shape"/>
          <p:cNvSpPr/>
          <p:nvPr/>
        </p:nvSpPr>
        <p:spPr>
          <a:xfrm>
            <a:off x="7301229" y="2402271"/>
            <a:ext cx="2744216"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系统能即时提供筛选结果及改进建议，帮助HR调整招聘策略，优化人才选拔过程。</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实时反馈机制</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候选人匹配推荐</a:t>
            </a:r>
            <a:endParaRPr sz="3000" b="1" i="0">
              <a:solidFill>
                <a:srgbClr val="FFFFFF"/>
              </a:solidFill>
              <a:latin typeface="微软雅黑" panose="020B0503020204020204" charset="-122"/>
            </a:endParaRPr>
          </a:p>
        </p:txBody>
      </p:sp>
      <p:sp>
        <p:nvSpPr>
          <p:cNvPr id="4" name="New shape"/>
          <p:cNvSpPr/>
          <p:nvPr/>
        </p:nvSpPr>
        <p:spPr>
          <a:xfrm>
            <a:off x="1774800" y="1555200"/>
            <a:ext cx="8016003" cy="1361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通过深入挖掘简历中的关键信息，智能系统可精准识别候选人的专业技能、工作经验及教育背景，为匹配工作需求提供数据支持。</a:t>
            </a:r>
            <a:endParaRPr sz="1575" b="0" i="0">
              <a:solidFill>
                <a:srgbClr val="FFFFFF"/>
              </a:solidFill>
              <a:latin typeface="微软雅黑" panose="020B0503020204020204" charset="-122"/>
            </a:endParaRPr>
          </a:p>
        </p:txBody>
      </p:sp>
      <p:sp>
        <p:nvSpPr>
          <p:cNvPr id="5" name="New shape"/>
          <p:cNvSpPr/>
          <p:nvPr/>
        </p:nvSpPr>
        <p:spPr>
          <a:xfrm>
            <a:off x="1774800" y="3043730"/>
            <a:ext cx="8016003" cy="1361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利用机器学习和大数据技术，智能招聘系统能够根据岗位要求自动筛选出最合适的候选人，提高招聘效率和质量，减少人为偏差。</a:t>
            </a:r>
            <a:endParaRPr sz="1575" b="0" i="0">
              <a:solidFill>
                <a:srgbClr val="FFFFFF"/>
              </a:solidFill>
              <a:latin typeface="微软雅黑" panose="020B0503020204020204" charset="-122"/>
            </a:endParaRPr>
          </a:p>
        </p:txBody>
      </p:sp>
      <p:sp>
        <p:nvSpPr>
          <p:cNvPr id="6" name="New shape"/>
          <p:cNvSpPr/>
          <p:nvPr/>
        </p:nvSpPr>
        <p:spPr>
          <a:xfrm>
            <a:off x="1774800" y="4532261"/>
            <a:ext cx="8016003" cy="1361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系统不仅能够实时推荐候选人，还能根据招聘过程中的反馈调整推荐策略，持续优化人才匹配效果，确保企业获取最佳人选。</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4373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53226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04</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优势价值体现</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效率显著提升</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智能筛选简历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通过AI技术自动解析和匹配求职者的简历，快速筛选出符合条件的候选人，大幅提升招聘效率。</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32171"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面试自动化安排</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利用AI优化面试时间安排，减少人工操作，确保面试流程高效顺畅，提高整体招聘速度。</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74" y="1627202"/>
            <a:ext cx="3040503"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背景调查自动化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AI辅助进行背景调查，快速获取候选人过往工作表现和资质信息，缩短审核周期，提升决策质量。</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精准度大幅增强</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人工智能起源</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人工智能起源于20世纪50年代，最初目标是构建模拟人类智能的机器。经历符号推理、神经网络等技术演进，现已广泛应用于各个领域。</a:t>
            </a:r>
            <a:endParaRPr sz="1575" b="0" i="0">
              <a:solidFill>
                <a:srgbClr val="FFFFFF"/>
              </a:solidFill>
              <a:latin typeface="微软雅黑" panose="020B0503020204020204" charset="-122"/>
            </a:endParaRPr>
          </a:p>
        </p:txBody>
      </p:sp>
      <p:sp>
        <p:nvSpPr>
          <p:cNvPr id="5" name="New shape"/>
          <p:cNvSpPr/>
          <p:nvPr/>
        </p:nvSpPr>
        <p:spPr>
          <a:xfrm>
            <a:off x="986400" y="2390400"/>
            <a:ext cx="4536000"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458400" y="3365807"/>
            <a:ext cx="453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604607"/>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05</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面临挑战剖析</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数据隐私保护</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数据隐私保护原则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在智能招聘过程中，确保候选人的个人信息不被泄露是基本原则。采用加密技术和匿名化处理，保护用户数据安全。</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合规性与法律遵守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智能招聘系统必须符合国家数据保护法律法规，如《个人信息保护法》，确保招聘过程合法、透明，维护候选人权益。</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技术安全措施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应用先进的数据安全技术，包括但不限于防火墙、入侵检测系统和定期的安全审计，以防止数据被非法访问或篡改。</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算法偏见问题</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算法偏见定义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算法偏见指在数据处理和分析过程中，由于数据集或模型设计不当，导致对某些群体产生不公平的偏好或歧视。</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影响与危害</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算法偏见可能导致招聘决策偏向特定群体，忽视其他合格候选人，从而损害企业公正性和多样性，影响整体竞争力。</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应对策略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通过多元化数据源、实施公平性审计和持续优化模型，可以有效减少算法偏见，确保招聘过程的公平性和透明度。</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06</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未来发展趋势</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多模态交互融合</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语音识别技术</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通过将求职者的语音转化为文字，实现与系统的自然语言交互，提高招聘效率和精准度。</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图像分析</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利用计算机视觉技术，自动识别和处理简历中的图像信息，如照片、证书等，辅助完成初步筛选。</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情感计算</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分析候选人面试过程中的面部表情和声音情绪，评估其适应岗位的潜力和团队合作能力。</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目录</a:t>
            </a:r>
            <a:endParaRPr sz="4800" b="1" i="0">
              <a:solidFill>
                <a:srgbClr val="FF8566"/>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6E7A9"/>
                </a:solidFill>
                <a:latin typeface="微软雅黑" panose="020B0503020204020204" charset="-122"/>
              </a:rPr>
              <a:t>01</a:t>
            </a:r>
            <a:r>
              <a:rPr sz="1800">
                <a:latin typeface="微软雅黑" panose="020B0503020204020204" charset="-122"/>
              </a:rPr>
              <a:t> </a:t>
            </a:r>
            <a:r>
              <a:rPr sz="1575" b="0" i="0">
                <a:solidFill>
                  <a:srgbClr val="FFFFFF"/>
                </a:solidFill>
                <a:latin typeface="微软雅黑" panose="020B0503020204020204" charset="-122"/>
              </a:rPr>
              <a:t>智能招聘概述</a:t>
            </a:r>
            <a:endParaRPr sz="1575" b="0" i="0">
              <a:solidFill>
                <a:srgbClr val="FFFFFF"/>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6E7A9"/>
                </a:solidFill>
                <a:latin typeface="微软雅黑" panose="020B0503020204020204" charset="-122"/>
              </a:rPr>
              <a:t>02</a:t>
            </a:r>
            <a:r>
              <a:rPr sz="1800">
                <a:latin typeface="微软雅黑" panose="020B0503020204020204" charset="-122"/>
              </a:rPr>
              <a:t> </a:t>
            </a:r>
            <a:r>
              <a:rPr sz="1575" b="0" i="0">
                <a:solidFill>
                  <a:srgbClr val="FFFFFF"/>
                </a:solidFill>
                <a:latin typeface="微软雅黑" panose="020B0503020204020204" charset="-122"/>
              </a:rPr>
              <a:t>核心技术支撑</a:t>
            </a:r>
            <a:endParaRPr sz="1575" b="0" i="0">
              <a:solidFill>
                <a:srgbClr val="FFFFFF"/>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6E7A9"/>
                </a:solidFill>
                <a:latin typeface="微软雅黑" panose="020B0503020204020204" charset="-122"/>
              </a:rPr>
              <a:t>03</a:t>
            </a:r>
            <a:r>
              <a:rPr sz="1800">
                <a:latin typeface="微软雅黑" panose="020B0503020204020204" charset="-122"/>
              </a:rPr>
              <a:t> </a:t>
            </a:r>
            <a:r>
              <a:rPr sz="1575" b="0" i="0">
                <a:solidFill>
                  <a:srgbClr val="FFFFFF"/>
                </a:solidFill>
                <a:latin typeface="微软雅黑" panose="020B0503020204020204" charset="-122"/>
              </a:rPr>
              <a:t>主要应用场景</a:t>
            </a:r>
            <a:endParaRPr sz="1575" b="0" i="0">
              <a:solidFill>
                <a:srgbClr val="FFFFFF"/>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6E7A9"/>
                </a:solidFill>
                <a:latin typeface="微软雅黑" panose="020B0503020204020204" charset="-122"/>
              </a:rPr>
              <a:t>04</a:t>
            </a:r>
            <a:r>
              <a:rPr sz="1800">
                <a:latin typeface="微软雅黑" panose="020B0503020204020204" charset="-122"/>
              </a:rPr>
              <a:t> </a:t>
            </a:r>
            <a:r>
              <a:rPr sz="1575" b="0" i="0">
                <a:solidFill>
                  <a:srgbClr val="FFFFFF"/>
                </a:solidFill>
                <a:latin typeface="微软雅黑" panose="020B0503020204020204" charset="-122"/>
              </a:rPr>
              <a:t>优势价值体现</a:t>
            </a:r>
            <a:endParaRPr sz="1575" b="0" i="0">
              <a:solidFill>
                <a:srgbClr val="FFFFFF"/>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6E7A9"/>
                </a:solidFill>
                <a:latin typeface="微软雅黑" panose="020B0503020204020204" charset="-122"/>
              </a:rPr>
              <a:t>05</a:t>
            </a:r>
            <a:r>
              <a:rPr sz="1800">
                <a:latin typeface="微软雅黑" panose="020B0503020204020204" charset="-122"/>
              </a:rPr>
              <a:t> </a:t>
            </a:r>
            <a:r>
              <a:rPr sz="1575" b="0" i="0">
                <a:solidFill>
                  <a:srgbClr val="FFFFFF"/>
                </a:solidFill>
                <a:latin typeface="微软雅黑" panose="020B0503020204020204" charset="-122"/>
              </a:rPr>
              <a:t>面临挑战剖析</a:t>
            </a:r>
            <a:endParaRPr sz="1575" b="0" i="0">
              <a:solidFill>
                <a:srgbClr val="FFFFFF"/>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6E7A9"/>
                </a:solidFill>
                <a:latin typeface="微软雅黑" panose="020B0503020204020204" charset="-122"/>
              </a:rPr>
              <a:t>06</a:t>
            </a:r>
            <a:r>
              <a:rPr sz="1800">
                <a:latin typeface="微软雅黑" panose="020B0503020204020204" charset="-122"/>
              </a:rPr>
              <a:t> </a:t>
            </a:r>
            <a:r>
              <a:rPr sz="1575" b="0" i="0">
                <a:solidFill>
                  <a:srgbClr val="FFFFFF"/>
                </a:solidFill>
                <a:latin typeface="微软雅黑" panose="020B0503020204020204" charset="-122"/>
              </a:rPr>
              <a:t>未来发展趋势</a:t>
            </a:r>
            <a:endParaRPr sz="1575" b="0" i="0">
              <a:solidFill>
                <a:srgbClr val="FFFFFF"/>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6E7A9"/>
                </a:solidFill>
                <a:latin typeface="微软雅黑" panose="020B0503020204020204" charset="-122"/>
              </a:rPr>
              <a:t>07</a:t>
            </a:r>
            <a:r>
              <a:rPr sz="1800">
                <a:latin typeface="微软雅黑" panose="020B0503020204020204" charset="-122"/>
              </a:rPr>
              <a:t> </a:t>
            </a:r>
            <a:r>
              <a:rPr sz="1575" b="0" i="0">
                <a:solidFill>
                  <a:srgbClr val="FFFFFF"/>
                </a:solidFill>
                <a:latin typeface="微软雅黑" panose="020B0503020204020204" charset="-122"/>
              </a:rPr>
              <a:t>企业实施策略</a:t>
            </a:r>
            <a:endParaRPr sz="1575" b="0" i="0">
              <a:solidFill>
                <a:srgbClr val="FFFFFF"/>
              </a:solidFill>
              <a:latin typeface="微软雅黑" panose="020B0503020204020204" charset="-122"/>
            </a:endParaRPr>
          </a:p>
        </p:txBody>
      </p:sp>
      <p:sp>
        <p:nvSpPr>
          <p:cNvPr id="11" name="New shape"/>
          <p:cNvSpPr/>
          <p:nvPr/>
        </p:nvSpPr>
        <p:spPr>
          <a:xfrm>
            <a:off x="6484141" y="4005069"/>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6E7A9"/>
                </a:solidFill>
                <a:latin typeface="微软雅黑" panose="020B0503020204020204" charset="-122"/>
              </a:rPr>
              <a:t>08</a:t>
            </a:r>
            <a:r>
              <a:rPr sz="1800">
                <a:latin typeface="微软雅黑" panose="020B0503020204020204" charset="-122"/>
              </a:rPr>
              <a:t> </a:t>
            </a:r>
            <a:r>
              <a:rPr sz="1575" b="0" i="0">
                <a:solidFill>
                  <a:srgbClr val="FFFFFF"/>
                </a:solidFill>
                <a:latin typeface="微软雅黑" panose="020B0503020204020204" charset="-122"/>
              </a:rPr>
              <a:t>成功案例分享</a:t>
            </a:r>
            <a:endParaRPr sz="1575" b="0" i="0">
              <a:solidFill>
                <a:srgbClr val="FFFFFF"/>
              </a:solidFill>
              <a:latin typeface="微软雅黑" panose="020B0503020204020204" charset="-122"/>
            </a:endParaRPr>
          </a:p>
        </p:txBody>
      </p:sp>
      <p:sp>
        <p:nvSpPr>
          <p:cNvPr id="12" name="New shape"/>
          <p:cNvSpPr/>
          <p:nvPr/>
        </p:nvSpPr>
        <p:spPr>
          <a:xfrm>
            <a:off x="2340000" y="4508491"/>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6E7A9"/>
                </a:solidFill>
                <a:latin typeface="微软雅黑" panose="020B0503020204020204" charset="-122"/>
              </a:rPr>
              <a:t>09</a:t>
            </a:r>
            <a:r>
              <a:rPr sz="1800">
                <a:latin typeface="微软雅黑" panose="020B0503020204020204" charset="-122"/>
              </a:rPr>
              <a:t> </a:t>
            </a:r>
            <a:r>
              <a:rPr sz="1575" b="0" i="0">
                <a:solidFill>
                  <a:srgbClr val="FFFFFF"/>
                </a:solidFill>
                <a:latin typeface="微软雅黑" panose="020B0503020204020204" charset="-122"/>
              </a:rPr>
              <a:t>伦理规范探讨</a:t>
            </a:r>
            <a:endParaRPr sz="1575" b="0" i="0">
              <a:solidFill>
                <a:srgbClr val="FFFFFF"/>
              </a:solidFill>
              <a:latin typeface="微软雅黑" panose="020B0503020204020204" charset="-122"/>
            </a:endParaRPr>
          </a:p>
        </p:txBody>
      </p:sp>
      <p:sp>
        <p:nvSpPr>
          <p:cNvPr id="13" name="New shape"/>
          <p:cNvSpPr/>
          <p:nvPr/>
        </p:nvSpPr>
        <p:spPr>
          <a:xfrm>
            <a:off x="6484141" y="4508491"/>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6E7A9"/>
                </a:solidFill>
                <a:latin typeface="微软雅黑" panose="020B0503020204020204" charset="-122"/>
              </a:rPr>
              <a:t>10</a:t>
            </a:r>
            <a:r>
              <a:rPr sz="1800">
                <a:latin typeface="微软雅黑" panose="020B0503020204020204" charset="-122"/>
              </a:rPr>
              <a:t> </a:t>
            </a:r>
            <a:r>
              <a:rPr sz="1575" b="0" i="0">
                <a:solidFill>
                  <a:srgbClr val="FFFFFF"/>
                </a:solidFill>
                <a:latin typeface="微软雅黑" panose="020B0503020204020204" charset="-122"/>
              </a:rPr>
              <a:t>总结与展望</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个性化定制服务</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根据求职者的职业目标和技能特长，提供专业定制化简历服务，确保简历内容精准匹配职位需求，提升求职成功率。</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个性化简历定制</a:t>
            </a:r>
            <a:endParaRPr sz="2100" b="1" i="0">
              <a:solidFill>
                <a:srgbClr val="F6E7A9"/>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提供一对一的面试技巧辅导，包括模拟面试、角色扮演等环节，帮助求职者增强自信，提高面试表现，更好地展示自身优势。</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面试技巧培训</a:t>
            </a:r>
            <a:endParaRPr sz="2100" b="1" i="0">
              <a:solidFill>
                <a:srgbClr val="F6E7A9"/>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基于个人兴趣、能力和市场趋势，提供个性化的职业规划建议，指导求职者制定长远发展计划，实现职业生涯的持续成长与进步。</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职业规划建议</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07</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企业实施策略</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系统选型要点</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核心技能类别</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在智能招聘系统中，核心技能类别包括数据分析、机器学习和自然语言处理等，这些技术共同支持系统的高效运作。</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系统选型原则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选择智能招聘系统时，应考虑技术的先进性、系统的易用性及供应商的服务质量等因素，确保系统能够满足企业的长期需求。</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技术兼容性考量</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在选型过程中，需评估所选系统与其他企业软件的兼容性，确保数据流和操作流程的顺畅整合，避免未来升级和维护的复杂性。</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团队培训规划</a:t>
            </a:r>
            <a:endParaRPr sz="3000" b="1" i="0">
              <a:solidFill>
                <a:srgbClr val="FFFFFF"/>
              </a:solidFill>
              <a:latin typeface="微软雅黑" panose="020B0503020204020204" charset="-122"/>
            </a:endParaRPr>
          </a:p>
        </p:txBody>
      </p:sp>
      <p:sp>
        <p:nvSpPr>
          <p:cNvPr id="4" name="New shape"/>
          <p:cNvSpPr/>
          <p:nvPr/>
        </p:nvSpPr>
        <p:spPr>
          <a:xfrm>
            <a:off x="1558799" y="1627201"/>
            <a:ext cx="3031739" cy="2898928"/>
          </a:xfrm>
          <a:prstGeom prst="roundRect">
            <a:avLst>
              <a:gd name="adj" fmla="val 10032"/>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核心技能类别</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团队培训规划中的核心技能包括沟通、协作和领导能力，这些是高效团队运作的基础。</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538" y="1627200"/>
            <a:ext cx="3032171" cy="2898928"/>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专业技能提升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针对具体职位的专业技能提升，如数据分析、项目管理等，确保团队成员具备行业竞争力。</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6708" y="1627200"/>
            <a:ext cx="3031739" cy="2898928"/>
          </a:xfrm>
          <a:prstGeom prst="roundRect">
            <a:avLst>
              <a:gd name="adj" fmla="val 10032"/>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软技能培养</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强调时间管理、压力管理和情绪调节等软技能的培养，以适应快节奏的工作环境。</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08</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成功案例分享</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行业典型应用</a:t>
            </a:r>
            <a:endParaRPr sz="3000" b="1" i="0">
              <a:solidFill>
                <a:srgbClr val="FFFFFF"/>
              </a:solidFill>
              <a:latin typeface="微软雅黑" panose="020B0503020204020204" charset="-122"/>
            </a:endParaRPr>
          </a:p>
        </p:txBody>
      </p:sp>
      <p:sp>
        <p:nvSpPr>
          <p:cNvPr id="4" name="New shape"/>
          <p:cNvSpPr/>
          <p:nvPr/>
        </p:nvSpPr>
        <p:spPr>
          <a:xfrm>
            <a:off x="1558800" y="2878466"/>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利用AI技术筛选简历，实现精准匹配职位需求，提高招聘效率和质量，降低人力成本。</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智能招聘在IT行业应用</a:t>
            </a:r>
            <a:endParaRPr sz="2100" b="1" i="0">
              <a:solidFill>
                <a:srgbClr val="F6E7A9"/>
              </a:solidFill>
              <a:latin typeface="微软雅黑" panose="020B0503020204020204" charset="-122"/>
            </a:endParaRPr>
          </a:p>
        </p:txBody>
      </p:sp>
      <p:sp>
        <p:nvSpPr>
          <p:cNvPr id="6" name="New shape"/>
          <p:cNvSpPr/>
          <p:nvPr/>
        </p:nvSpPr>
        <p:spPr>
          <a:xfrm>
            <a:off x="4430015" y="2878466"/>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通过算法分析候选人背景，预测其工作表现，辅助决策，提升招聘的科学性和准确性。</a:t>
            </a:r>
            <a:endParaRPr sz="1575" b="0" i="0">
              <a:solidFill>
                <a:srgbClr val="FFFFFF"/>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金融领域智能招聘实践</a:t>
            </a:r>
            <a:endParaRPr sz="2100" b="1" i="0">
              <a:solidFill>
                <a:srgbClr val="F6E7A9"/>
              </a:solidFill>
              <a:latin typeface="微软雅黑" panose="020B0503020204020204" charset="-122"/>
            </a:endParaRPr>
          </a:p>
        </p:txBody>
      </p:sp>
      <p:sp>
        <p:nvSpPr>
          <p:cNvPr id="8" name="New shape"/>
          <p:cNvSpPr/>
          <p:nvPr/>
        </p:nvSpPr>
        <p:spPr>
          <a:xfrm>
            <a:off x="7301229" y="2878466"/>
            <a:ext cx="2744216"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结合大数据与机器学习，优化招聘流程，快速识别合适人才，增强企业竞争力。</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零售行业智能招聘案例</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效果量化展示</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核心技能类别展示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通过数据分析、机器学习等技术，精准匹配职位与候选人，提升招聘效率。</a:t>
            </a:r>
            <a:endParaRPr sz="1575" b="0" i="0">
              <a:solidFill>
                <a:srgbClr val="FFFFFF"/>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效果量化方法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采用A/B测试、转化率分析等方法，对招聘系统进行效果评估，确保持续优化。</a:t>
            </a:r>
            <a:endParaRPr sz="1575" b="0" i="0">
              <a:solidFill>
                <a:srgbClr val="FFFFFF"/>
              </a:solidFill>
              <a:latin typeface="微软雅黑" panose="020B0503020204020204" charset="-122"/>
            </a:endParaRPr>
          </a:p>
        </p:txBody>
      </p:sp>
      <p:sp>
        <p:nvSpPr>
          <p:cNvPr id="6" name="New shape"/>
          <p:cNvSpPr/>
          <p:nvPr/>
        </p:nvSpPr>
        <p:spPr>
          <a:xfrm>
            <a:off x="1774800" y="3902982"/>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成功案例分享</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展示实际运用中，智能招聘如何帮助企业快速找到合适人才，实现业务增长。</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09</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伦理规范探讨</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公平性原则坚守</a:t>
            </a:r>
            <a:endParaRPr sz="3000" b="1" i="0">
              <a:solidFill>
                <a:srgbClr val="FFFFFF"/>
              </a:solidFill>
              <a:latin typeface="微软雅黑" panose="020B0503020204020204" charset="-122"/>
            </a:endParaRPr>
          </a:p>
        </p:txBody>
      </p:sp>
      <p:sp>
        <p:nvSpPr>
          <p:cNvPr id="4" name="New shape"/>
          <p:cNvSpPr/>
          <p:nvPr/>
        </p:nvSpPr>
        <p:spPr>
          <a:xfrm>
            <a:off x="1558800" y="1627201"/>
            <a:ext cx="3040528" cy="3587380"/>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公平性在招聘中的重要性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公平的招聘过程能够确保所有求职者在相同的条件下竞争，避免偏见和歧视，促进社会公正与平等。</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28" y="1627202"/>
            <a:ext cx="3040502" cy="3587380"/>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实施透明招聘标准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制定并公开透明的招聘标准和流程，让候选人了解选拔依据，增强招聘过程的公信力和透明度。</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0" y="1627202"/>
            <a:ext cx="3040502" cy="3587380"/>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定期评估招聘实践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通过定期评估和反馈机制，持续优化招聘政策和实践，确保招聘过程符合公平性原则，有效提升组织形象。</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透明度机制建设</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透明度机制定义</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透明度机制是指在招聘过程中，确保所有相关信息的公开和透明，包括职位要求、选拔标准以及决策流程。</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建立透明度的重要性</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通过构建透明度机制，可以增加候选人的信任感，降低误解与不满，提升招聘效率和质量，同时促进企业文化的建设与发展。</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实施透明度机制的策略</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制定明确的招聘政策与程序，利用技术手段如在线平台进行信息公开，定期收集反馈并优化流程，确保招聘过程的公正性和高效性。</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01</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智能招聘概述</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10</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总结与展望</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现状综合评估</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智能招聘现状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当前智能招聘技术在企业中广泛应用，通过AI算法实现简历筛选、面试评估等环节的自动化，提高招聘效率和准确性。</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技术应用概况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主要技术包括自然语言处理、机器学习等，用于分析候选人资料与岗位匹配度，以及预测候选人的工作表现。</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行业发展趋势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随着大数据和云计算的发展，智能招聘将更加精准高效，同时对隐私保护和数据安全的要求也日益增高。</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未来发展方向</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数据驱动决策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通过分析大量招聘数据，智能系统能够识别人才趋势和优化招聘流程，提高决策的精确度与效率。</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自动化筛选简历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利用机器学习算法自动筛选简历，快速从大量候选人中挑选出最符合职位要求的人选，显著提升筛选效率。</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预测员工绩效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通过分析候选人的历史表现和行为模式，智能招聘工具可以预测其未来工作表现，帮助企业做出更精准的人才选拔。</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定义与特点</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智能招聘概述</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智能招聘利用AI技术，自动筛选简历、评估候选人，提高招聘效率与质量。</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核心技能类别</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包括自然语言处理、机器学习等，使招聘系统能准确理解、分析候选人信息。</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特点与优势</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实现精准匹配、快速响应，降低成本，提升招聘流程的透明度和可追溯性。</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发展历程简述</a:t>
            </a:r>
            <a:endParaRPr sz="3000" b="1" i="0">
              <a:solidFill>
                <a:srgbClr val="FFFFFF"/>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智能招聘概念最早于20世纪末提出，旨在通过技术手段提升招聘效率和精准度，经历多年发展，现已成为企业人力资源管理的重要组成部分。</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智能招聘起源</a:t>
            </a:r>
            <a:endParaRPr sz="2100" b="1" i="0">
              <a:solidFill>
                <a:srgbClr val="F6E7A9"/>
              </a:solidFill>
              <a:latin typeface="微软雅黑" panose="020B0503020204020204" charset="-122"/>
            </a:endParaRP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在智能招聘的发展过程中，自然语言处理、机器学习等关键技术取得重要突破，使得招聘系统能够更好地理解求职者意图，提高匹配准确率。</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关键技术突破</a:t>
            </a:r>
            <a:endParaRPr sz="2100" b="1" i="0">
              <a:solidFill>
                <a:srgbClr val="F6E7A9"/>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目前，智能招聘已广泛应用于各行各业，不仅提高了招聘效率，还为企业节省了大量人力成本，成为现代企业不可或缺的一部分。</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市场应用现状</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02</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核心技术支撑</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人工智能算法</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人工智能算法概述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人工智能算法是计算机科学的一个重要分支，通过模拟人类智能行为，实现机器的自主学习和决策能力。</a:t>
            </a:r>
            <a:endParaRPr sz="1575" b="0" i="0">
              <a:solidFill>
                <a:srgbClr val="FFFFFF"/>
              </a:solidFill>
              <a:latin typeface="微软雅黑" panose="020B0503020204020204" charset="-122"/>
            </a:endParaRPr>
          </a:p>
        </p:txBody>
      </p:sp>
      <p:sp>
        <p:nvSpPr>
          <p:cNvPr id="5" name="New shape"/>
          <p:cNvSpPr/>
          <p:nvPr/>
        </p:nvSpPr>
        <p:spPr>
          <a:xfrm>
            <a:off x="4430015" y="1627200"/>
            <a:ext cx="2744215" cy="2448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机器学习在招聘中的应用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利用机器学习技术分析简历数据，挖掘人才特征，实现自动化筛选和推荐，提高招聘效率和准确性。</a:t>
            </a:r>
            <a:endParaRPr sz="1575" b="0" i="0">
              <a:solidFill>
                <a:srgbClr val="FFFFFF"/>
              </a:solidFill>
              <a:latin typeface="微软雅黑" panose="020B0503020204020204" charset="-122"/>
            </a:endParaRPr>
          </a:p>
        </p:txBody>
      </p:sp>
      <p:sp>
        <p:nvSpPr>
          <p:cNvPr id="6" name="New shape"/>
          <p:cNvSpPr/>
          <p:nvPr/>
        </p:nvSpPr>
        <p:spPr>
          <a:xfrm>
            <a:off x="7301229" y="1627200"/>
            <a:ext cx="2744216" cy="2448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自然语言处理助力面试评估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自然语言处理技术解析候选人面试回答中的语义信息，为面试官提供客观的评价参考，辅助招聘决策。</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大数据分析应用</a:t>
            </a:r>
            <a:endParaRPr sz="3000" b="1" i="0">
              <a:solidFill>
                <a:srgbClr val="FFFFFF"/>
              </a:solidFill>
              <a:latin typeface="微软雅黑" panose="020B0503020204020204" charset="-122"/>
            </a:endParaRPr>
          </a:p>
        </p:txBody>
      </p:sp>
      <p:sp>
        <p:nvSpPr>
          <p:cNvPr id="4" name="New shape"/>
          <p:cNvSpPr/>
          <p:nvPr/>
        </p:nvSpPr>
        <p:spPr>
          <a:xfrm>
            <a:off x="1558800" y="1627202"/>
            <a:ext cx="3040553" cy="3947988"/>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大数据分析在招聘中的作用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通过分析求职者的社交网络、教育背景和工作经历等数据，企业可以更准确地评估候选人的能力与潜力，从而提高招聘效率和质量。</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53" y="1627201"/>
            <a:ext cx="3040515" cy="3947988"/>
          </a:xfrm>
          <a:prstGeom prst="roundRect">
            <a:avLst>
              <a:gd name="adj" fmla="val 9999"/>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预测招聘趋势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利用大数据分析工具，可以预测特定职位的需求变化趋势，帮助企业制定更有效的人才引进策略，优化人力资源配置。</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68" y="1627201"/>
            <a:ext cx="3040531" cy="3947988"/>
          </a:xfrm>
          <a:prstGeom prst="roundRect">
            <a:avLst>
              <a:gd name="adj" fmla="val 9999"/>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提升人才匹配度</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通过对候选人数据进行深度挖掘，智能招聘系统能更好地理解企业需求与个人职业发展目标之间的匹配度，实现精准匹配。</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03</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主要应用场景</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3538</Words>
  <Application>WPS 演示</Application>
  <PresentationFormat>全屏显示(4:3)</PresentationFormat>
  <Paragraphs>358</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2025-09-30T14:18:00Z</dcterms:created>
  <dcterms:modified xsi:type="dcterms:W3CDTF">2025-09-30T14:17:48Z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3ECD8E71363A49E4AF3FC8904C958AD3_12</vt:lpwstr>
  </property>
  <property fmtid="{D5CDD505-2E9C-101B-9397-08002B2CF9AE}" pid="3" name="KSOProductBuildVer">
    <vt:lpwstr>2052-12.1.0.22529</vt:lpwstr>
  </property>
</Properties>
</file>